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notesMasterIdLst>
    <p:notesMasterId r:id="rId21"/>
  </p:notesMasterIdLst>
  <p:sldIdLst>
    <p:sldId id="256" r:id="rId5"/>
    <p:sldId id="272" r:id="rId6"/>
    <p:sldId id="271" r:id="rId7"/>
    <p:sldId id="257" r:id="rId8"/>
    <p:sldId id="258" r:id="rId9"/>
    <p:sldId id="274" r:id="rId10"/>
    <p:sldId id="266" r:id="rId11"/>
    <p:sldId id="259" r:id="rId12"/>
    <p:sldId id="260" r:id="rId13"/>
    <p:sldId id="264" r:id="rId14"/>
    <p:sldId id="263" r:id="rId15"/>
    <p:sldId id="262" r:id="rId16"/>
    <p:sldId id="268" r:id="rId17"/>
    <p:sldId id="273" r:id="rId18"/>
    <p:sldId id="267"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E2D4F-6D83-423E-8E1C-F8DB0DFAE439}" v="901" dt="2021-07-26T05:30:37.936"/>
    <p1510:client id="{1682E777-7EA0-4416-A2B2-308B0842EDF4}" v="15" dt="2021-07-26T07:28:41.884"/>
    <p1510:client id="{23AAAA2D-9CE1-48EE-8A3E-6ADCB2464625}" v="3" dt="2021-07-27T02:51:48.208"/>
    <p1510:client id="{6DA89A12-28DE-480A-85C1-9ABAD8175805}" v="185" dt="2021-07-26T17:27:24.996"/>
    <p1510:client id="{7F268434-23A3-3E5E-A519-DDD2FCA7F01C}" v="19" dt="2021-07-27T07:38:29.174"/>
    <p1510:client id="{8BDAF2F4-19E9-4A9B-AF5D-ADDDD9A219D5}" v="15" dt="2021-07-27T03:12:13.492"/>
    <p1510:client id="{91B10178-7D4C-4FC1-BEF5-4CD6D5F88C12}" v="617" dt="2021-07-26T06:17:20.730"/>
    <p1510:client id="{9D2E1B71-B73F-4C41-BABC-44E473E9C6C5}" v="539" dt="2021-07-27T07:46:13.680"/>
    <p1510:client id="{A1981D7B-3DBE-9093-BAF2-983A334F25E2}" v="1636" dt="2021-07-26T17:12:50.382"/>
    <p1510:client id="{BD01326E-5A85-43AB-BDCE-9B8056F13BFD}" v="341" dt="2021-07-26T06:46:00.805"/>
    <p1510:client id="{D12DA479-43AF-4179-8AFD-C3D9E32DDB66}" v="1008" dt="2021-07-27T04:48:59.357"/>
    <p1510:client id="{D1A909F3-A3E8-13AE-74AD-71A544764C11}" v="522" dt="2021-07-27T04:12:25.588"/>
    <p1510:client id="{D6233062-952C-4C47-9440-F72FF8258D2B}" v="137" dt="2021-07-26T05:36:58.018"/>
    <p1510:client id="{E9240BFC-4406-4328-9AE3-56F2595E1A61}" v="1" dt="2021-07-26T14:37:35.625"/>
    <p1510:client id="{FC14C322-9D17-4130-8162-F28AA4EE6F70}" v="841" dt="2021-07-27T04:15:06.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F15EC-E103-EA4C-8F3D-F70BFBFE368F}" type="datetimeFigureOut">
              <a:rPr lang="en-BD" smtClean="0"/>
              <a:t>10/20/2022</a:t>
            </a:fld>
            <a:endParaRPr lang="en-B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5D39E-BF79-5044-9B9C-292D64001D90}" type="slidenum">
              <a:rPr lang="en-BD" smtClean="0"/>
              <a:t>‹#›</a:t>
            </a:fld>
            <a:endParaRPr lang="en-BD"/>
          </a:p>
        </p:txBody>
      </p:sp>
    </p:spTree>
    <p:extLst>
      <p:ext uri="{BB962C8B-B14F-4D97-AF65-F5344CB8AC3E}">
        <p14:creationId xmlns:p14="http://schemas.microsoft.com/office/powerpoint/2010/main" val="130034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r>
              <a:rPr lang="en-US"/>
              <a:t>Speech to Braille</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6363949"/>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r>
              <a:rPr lang="en-US"/>
              <a:t>Speech to Braille</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0231193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r>
              <a:rPr lang="en-US"/>
              <a:t>Speech to Braille</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9368695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r>
              <a:rPr lang="en-US"/>
              <a:t>Speech to Braille</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7028046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r>
              <a:rPr lang="en-US"/>
              <a:t>Speech to Braille</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3241321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10/20/2022</a:t>
            </a:fld>
            <a:endParaRPr lang="en-US"/>
          </a:p>
        </p:txBody>
      </p:sp>
      <p:sp>
        <p:nvSpPr>
          <p:cNvPr id="6" name="Footer Placeholder 5"/>
          <p:cNvSpPr>
            <a:spLocks noGrp="1"/>
          </p:cNvSpPr>
          <p:nvPr>
            <p:ph type="ftr" sz="quarter" idx="11"/>
          </p:nvPr>
        </p:nvSpPr>
        <p:spPr/>
        <p:txBody>
          <a:bodyPr/>
          <a:lstStyle/>
          <a:p>
            <a:r>
              <a:rPr lang="en-US"/>
              <a:t>Speech to Braille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4804199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10/20/2022</a:t>
            </a:fld>
            <a:endParaRPr lang="en-US"/>
          </a:p>
        </p:txBody>
      </p:sp>
      <p:sp>
        <p:nvSpPr>
          <p:cNvPr id="8" name="Footer Placeholder 7"/>
          <p:cNvSpPr>
            <a:spLocks noGrp="1"/>
          </p:cNvSpPr>
          <p:nvPr>
            <p:ph type="ftr" sz="quarter" idx="11"/>
          </p:nvPr>
        </p:nvSpPr>
        <p:spPr/>
        <p:txBody>
          <a:bodyPr/>
          <a:lstStyle/>
          <a:p>
            <a:r>
              <a:rPr lang="en-US"/>
              <a:t>Speech to Braille</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1557322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10/20/2022</a:t>
            </a:fld>
            <a:endParaRPr lang="en-US"/>
          </a:p>
        </p:txBody>
      </p:sp>
      <p:sp>
        <p:nvSpPr>
          <p:cNvPr id="4" name="Footer Placeholder 3"/>
          <p:cNvSpPr>
            <a:spLocks noGrp="1"/>
          </p:cNvSpPr>
          <p:nvPr>
            <p:ph type="ftr" sz="quarter" idx="11"/>
          </p:nvPr>
        </p:nvSpPr>
        <p:spPr/>
        <p:txBody>
          <a:bodyPr/>
          <a:lstStyle/>
          <a:p>
            <a:r>
              <a:rPr lang="en-US"/>
              <a:t>Speech to Braille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3880960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10/20/2022</a:t>
            </a:fld>
            <a:endParaRPr lang="en-US"/>
          </a:p>
        </p:txBody>
      </p:sp>
      <p:sp>
        <p:nvSpPr>
          <p:cNvPr id="3" name="Footer Placeholder 2"/>
          <p:cNvSpPr>
            <a:spLocks noGrp="1"/>
          </p:cNvSpPr>
          <p:nvPr>
            <p:ph type="ftr" sz="quarter" idx="11"/>
          </p:nvPr>
        </p:nvSpPr>
        <p:spPr/>
        <p:txBody>
          <a:bodyPr/>
          <a:lstStyle/>
          <a:p>
            <a:r>
              <a:rPr lang="en-US"/>
              <a:t>Speech to Braille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5668383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10/20/2022</a:t>
            </a:fld>
            <a:endParaRPr lang="en-US"/>
          </a:p>
        </p:txBody>
      </p:sp>
      <p:sp>
        <p:nvSpPr>
          <p:cNvPr id="6" name="Footer Placeholder 5"/>
          <p:cNvSpPr>
            <a:spLocks noGrp="1"/>
          </p:cNvSpPr>
          <p:nvPr>
            <p:ph type="ftr" sz="quarter" idx="11"/>
          </p:nvPr>
        </p:nvSpPr>
        <p:spPr/>
        <p:txBody>
          <a:bodyPr/>
          <a:lstStyle/>
          <a:p>
            <a:r>
              <a:rPr lang="en-US"/>
              <a:t>Speech to Braille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296294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10/20/2022</a:t>
            </a:fld>
            <a:endParaRPr lang="en-US"/>
          </a:p>
        </p:txBody>
      </p:sp>
      <p:sp>
        <p:nvSpPr>
          <p:cNvPr id="6" name="Footer Placeholder 5"/>
          <p:cNvSpPr>
            <a:spLocks noGrp="1"/>
          </p:cNvSpPr>
          <p:nvPr>
            <p:ph type="ftr" sz="quarter" idx="11"/>
          </p:nvPr>
        </p:nvSpPr>
        <p:spPr/>
        <p:txBody>
          <a:bodyPr/>
          <a:lstStyle/>
          <a:p>
            <a:r>
              <a:rPr lang="en-US"/>
              <a:t>Speech to Braille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8785227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Speech to Braille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06838407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TM32" TargetMode="External"/><Relationship Id="rId2" Type="http://schemas.openxmlformats.org/officeDocument/2006/relationships/hyperlink" Target="https://www.st.com/en/microcontrollers-microprocessors/stm32-32-bit-arm-cortex-mcus.html"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2214785320407710" TargetMode="External"/><Relationship Id="rId5" Type="http://schemas.openxmlformats.org/officeDocument/2006/relationships/hyperlink" Target="https://link.springer.com/chapter/10.1007/978-1-84628-867-8_14" TargetMode="External"/><Relationship Id="rId4" Type="http://schemas.openxmlformats.org/officeDocument/2006/relationships/hyperlink" Target="https://www.youtube.com/watch?v=X10KgBLBM_c"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uetedu.sharepoint.com/sites/MicroprocessorProject/_layouts/15/Doc.aspx?OR=teams&amp;action=edit&amp;sourcedoc=%7bF5FC98C2-8388-4785-8142-A146F19415DC%7d" TargetMode="External"/><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ideo" Target="https://web.microsoftstream.com/embed/video/0a314b9a-8a94-437b-84bc-a29cc931efbd?autoplay=false&amp;showinfo=true&amp;app=powerpoint&amp;appPlatform=web&amp;hostCorrelationId=0dd2627a-11ce-47dd-a071-7d75a3ce6d8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buetedu.sharepoint.com/sites/MicroprocessorProject/Shared%20Documents/General/Speech%20to%20Braille%20-%20Proteus%20Circuit%20Diagram.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ideo" Target="https://web.microsoftstream.com/embed/video/eb5dfe28-b6e9-47a1-ac80-45625b44c79d?autoplay=false&amp;showinfo=true&amp;app=powerpoint&amp;appPlatform=web&amp;hostCorrelationId=2c1ef3fd-0703-4417-8053-b8e11496a46b"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C925-AD3C-084C-A393-173805EA7DAE}"/>
              </a:ext>
            </a:extLst>
          </p:cNvPr>
          <p:cNvSpPr>
            <a:spLocks noGrp="1"/>
          </p:cNvSpPr>
          <p:nvPr>
            <p:ph type="ctrTitle"/>
          </p:nvPr>
        </p:nvSpPr>
        <p:spPr>
          <a:xfrm>
            <a:off x="1501326" y="-529512"/>
            <a:ext cx="9068586" cy="1580405"/>
          </a:xfrm>
        </p:spPr>
        <p:txBody>
          <a:bodyPr>
            <a:normAutofit/>
          </a:bodyPr>
          <a:lstStyle/>
          <a:p>
            <a:r>
              <a:rPr lang="en-BD" sz="3200" b="1"/>
              <a:t>Speech To Braille Generation For People With Auditory And Visual Impairment</a:t>
            </a:r>
            <a:endParaRPr lang="en-US" sz="3200" b="1">
              <a:cs typeface="Calibri Light"/>
            </a:endParaRPr>
          </a:p>
        </p:txBody>
      </p:sp>
      <p:sp>
        <p:nvSpPr>
          <p:cNvPr id="3" name="Subtitle 2">
            <a:extLst>
              <a:ext uri="{FF2B5EF4-FFF2-40B4-BE49-F238E27FC236}">
                <a16:creationId xmlns:a16="http://schemas.microsoft.com/office/drawing/2014/main" id="{17F0DBAF-7D79-1641-9F57-35E40E2F3CCD}"/>
              </a:ext>
            </a:extLst>
          </p:cNvPr>
          <p:cNvSpPr>
            <a:spLocks noGrp="1"/>
          </p:cNvSpPr>
          <p:nvPr>
            <p:ph type="subTitle" idx="1"/>
          </p:nvPr>
        </p:nvSpPr>
        <p:spPr>
          <a:xfrm>
            <a:off x="1499642" y="5470098"/>
            <a:ext cx="2350475" cy="885432"/>
          </a:xfrm>
        </p:spPr>
        <p:txBody>
          <a:bodyPr vert="horz" lIns="91440" tIns="45720" rIns="91440" bIns="45720" rtlCol="0" anchor="t">
            <a:normAutofit/>
          </a:bodyPr>
          <a:lstStyle/>
          <a:p>
            <a:r>
              <a:rPr lang="en-BD" sz="1200"/>
              <a:t>Ishraq Tashdid</a:t>
            </a:r>
          </a:p>
          <a:p>
            <a:r>
              <a:rPr lang="en-BD" sz="2000"/>
              <a:t>1606142</a:t>
            </a:r>
            <a:endParaRPr lang="en-BD" sz="2000">
              <a:cs typeface="Calibri"/>
            </a:endParaRPr>
          </a:p>
        </p:txBody>
      </p:sp>
      <p:sp>
        <p:nvSpPr>
          <p:cNvPr id="13" name="Slide Number Placeholder 12">
            <a:extLst>
              <a:ext uri="{FF2B5EF4-FFF2-40B4-BE49-F238E27FC236}">
                <a16:creationId xmlns:a16="http://schemas.microsoft.com/office/drawing/2014/main" id="{DB74ABDA-11C0-7C43-8041-3445AA6819AB}"/>
              </a:ext>
            </a:extLst>
          </p:cNvPr>
          <p:cNvSpPr>
            <a:spLocks noGrp="1"/>
          </p:cNvSpPr>
          <p:nvPr>
            <p:ph type="sldNum" sz="quarter" idx="12"/>
          </p:nvPr>
        </p:nvSpPr>
        <p:spPr>
          <a:xfrm>
            <a:off x="8606919" y="5631180"/>
            <a:ext cx="2111881" cy="228600"/>
          </a:xfrm>
        </p:spPr>
        <p:txBody>
          <a:bodyPr/>
          <a:lstStyle/>
          <a:p>
            <a:fld id="{E9C29D53-9981-884B-B5B6-B5743DF81FD1}" type="slidenum">
              <a:rPr lang="en-BD" smtClean="0"/>
              <a:t>1</a:t>
            </a:fld>
            <a:endParaRPr lang="en-BD"/>
          </a:p>
        </p:txBody>
      </p:sp>
      <p:pic>
        <p:nvPicPr>
          <p:cNvPr id="1026" name="Picture 2">
            <a:extLst>
              <a:ext uri="{FF2B5EF4-FFF2-40B4-BE49-F238E27FC236}">
                <a16:creationId xmlns:a16="http://schemas.microsoft.com/office/drawing/2014/main" id="{3858C5C2-70BE-814B-8762-8829283F2142}"/>
              </a:ext>
            </a:extLst>
          </p:cNvPr>
          <p:cNvPicPr>
            <a:picLocks noChangeAspect="1" noChangeArrowheads="1"/>
          </p:cNvPicPr>
          <p:nvPr/>
        </p:nvPicPr>
        <p:blipFill>
          <a:blip r:embed="rId2"/>
          <a:srcRect/>
          <a:stretch>
            <a:fillRect/>
          </a:stretch>
        </p:blipFill>
        <p:spPr bwMode="auto">
          <a:xfrm>
            <a:off x="2229728" y="4109702"/>
            <a:ext cx="895642" cy="1343463"/>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73D65FC9-0D80-444D-8239-028EF0E63ED0}"/>
              </a:ext>
            </a:extLst>
          </p:cNvPr>
          <p:cNvSpPr txBox="1">
            <a:spLocks/>
          </p:cNvSpPr>
          <p:nvPr/>
        </p:nvSpPr>
        <p:spPr>
          <a:xfrm>
            <a:off x="3855457" y="5470098"/>
            <a:ext cx="2350475" cy="885432"/>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BD" sz="1200"/>
              <a:t>Asad-Uz-Zaman</a:t>
            </a:r>
            <a:endParaRPr lang="en-US"/>
          </a:p>
          <a:p>
            <a:r>
              <a:rPr lang="en-BD" sz="2000"/>
              <a:t>1606165</a:t>
            </a:r>
            <a:endParaRPr lang="en-BD" sz="2000">
              <a:cs typeface="Calibri"/>
            </a:endParaRPr>
          </a:p>
        </p:txBody>
      </p:sp>
      <p:pic>
        <p:nvPicPr>
          <p:cNvPr id="6" name="Picture 2">
            <a:extLst>
              <a:ext uri="{FF2B5EF4-FFF2-40B4-BE49-F238E27FC236}">
                <a16:creationId xmlns:a16="http://schemas.microsoft.com/office/drawing/2014/main" id="{8C1E2448-7174-D146-87EA-2E00E125DAA6}"/>
              </a:ext>
            </a:extLst>
          </p:cNvPr>
          <p:cNvPicPr>
            <a:picLocks noChangeAspect="1" noChangeArrowheads="1"/>
          </p:cNvPicPr>
          <p:nvPr/>
        </p:nvPicPr>
        <p:blipFill>
          <a:blip r:embed="rId3"/>
          <a:srcRect/>
          <a:stretch>
            <a:fillRect/>
          </a:stretch>
        </p:blipFill>
        <p:spPr bwMode="auto">
          <a:xfrm>
            <a:off x="4361634" y="4271748"/>
            <a:ext cx="1343463" cy="1112088"/>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C185C57D-A765-0B46-AE76-AD4244F426AB}"/>
              </a:ext>
            </a:extLst>
          </p:cNvPr>
          <p:cNvSpPr txBox="1">
            <a:spLocks/>
          </p:cNvSpPr>
          <p:nvPr/>
        </p:nvSpPr>
        <p:spPr>
          <a:xfrm>
            <a:off x="6108642" y="5451733"/>
            <a:ext cx="2350475" cy="885432"/>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BD" sz="1200" err="1"/>
              <a:t>Mst</a:t>
            </a:r>
            <a:r>
              <a:rPr lang="en-BD" sz="1200"/>
              <a:t>. Rumi Akter</a:t>
            </a:r>
          </a:p>
          <a:p>
            <a:r>
              <a:rPr lang="en-BD" sz="2000"/>
              <a:t>1606171</a:t>
            </a:r>
            <a:endParaRPr lang="en-BD" sz="2000">
              <a:cs typeface="Calibri"/>
            </a:endParaRPr>
          </a:p>
        </p:txBody>
      </p:sp>
      <p:sp>
        <p:nvSpPr>
          <p:cNvPr id="9" name="Subtitle 2">
            <a:extLst>
              <a:ext uri="{FF2B5EF4-FFF2-40B4-BE49-F238E27FC236}">
                <a16:creationId xmlns:a16="http://schemas.microsoft.com/office/drawing/2014/main" id="{C7A885CF-D2B7-2D4F-9C5B-F2B757DB520C}"/>
              </a:ext>
            </a:extLst>
          </p:cNvPr>
          <p:cNvSpPr txBox="1">
            <a:spLocks/>
          </p:cNvSpPr>
          <p:nvPr/>
        </p:nvSpPr>
        <p:spPr>
          <a:xfrm>
            <a:off x="8464651" y="5416884"/>
            <a:ext cx="2350475" cy="885432"/>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BD" sz="1200"/>
              <a:t>Md. </a:t>
            </a:r>
            <a:r>
              <a:rPr lang="en-BD" sz="1200" err="1"/>
              <a:t>Tawheedul</a:t>
            </a:r>
            <a:r>
              <a:rPr lang="en-BD" sz="1200"/>
              <a:t> Islam</a:t>
            </a:r>
          </a:p>
          <a:p>
            <a:r>
              <a:rPr lang="en-BD" sz="2000"/>
              <a:t>1606173</a:t>
            </a:r>
            <a:endParaRPr lang="en-BD" sz="2000">
              <a:cs typeface="Calibri"/>
            </a:endParaRPr>
          </a:p>
        </p:txBody>
      </p:sp>
      <p:pic>
        <p:nvPicPr>
          <p:cNvPr id="10" name="Picture 2">
            <a:extLst>
              <a:ext uri="{FF2B5EF4-FFF2-40B4-BE49-F238E27FC236}">
                <a16:creationId xmlns:a16="http://schemas.microsoft.com/office/drawing/2014/main" id="{1D1BDD9D-1AC6-D545-AED6-677086890AE3}"/>
              </a:ext>
            </a:extLst>
          </p:cNvPr>
          <p:cNvPicPr>
            <a:picLocks noChangeAspect="1" noChangeArrowheads="1"/>
          </p:cNvPicPr>
          <p:nvPr/>
        </p:nvPicPr>
        <p:blipFill>
          <a:blip r:embed="rId4"/>
          <a:srcRect/>
          <a:stretch>
            <a:fillRect/>
          </a:stretch>
        </p:blipFill>
        <p:spPr bwMode="auto">
          <a:xfrm>
            <a:off x="8988564" y="4048021"/>
            <a:ext cx="1341857" cy="1343463"/>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a:extLst>
              <a:ext uri="{FF2B5EF4-FFF2-40B4-BE49-F238E27FC236}">
                <a16:creationId xmlns:a16="http://schemas.microsoft.com/office/drawing/2014/main" id="{6D4ABD83-8F2E-FD4E-B18C-2299D6E2E152}"/>
              </a:ext>
            </a:extLst>
          </p:cNvPr>
          <p:cNvSpPr txBox="1">
            <a:spLocks/>
          </p:cNvSpPr>
          <p:nvPr/>
        </p:nvSpPr>
        <p:spPr>
          <a:xfrm>
            <a:off x="2416415" y="1250289"/>
            <a:ext cx="6829159" cy="2604963"/>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BD" cap="small"/>
              <a:t>Submitted by : Group-C.P7</a:t>
            </a:r>
          </a:p>
          <a:p>
            <a:endParaRPr lang="en-BD" cap="small">
              <a:cs typeface="Calibri"/>
            </a:endParaRPr>
          </a:p>
          <a:p>
            <a:endParaRPr lang="en-BD" cap="small">
              <a:cs typeface="Calibri"/>
            </a:endParaRPr>
          </a:p>
          <a:p>
            <a:endParaRPr lang="en-BD" cap="small">
              <a:cs typeface="Calibri"/>
            </a:endParaRPr>
          </a:p>
          <a:p>
            <a:endParaRPr lang="en-BD" cap="small">
              <a:cs typeface="Calibri"/>
            </a:endParaRPr>
          </a:p>
          <a:p>
            <a:endParaRPr lang="en-BD" cap="small">
              <a:cs typeface="Calibri"/>
            </a:endParaRPr>
          </a:p>
          <a:p>
            <a:r>
              <a:rPr lang="en-BD" cap="small">
                <a:cs typeface="Calibri"/>
              </a:rPr>
              <a:t>DEPARTMENT OF ELECTRICAL AND ELECTRONICS ENGINEERING</a:t>
            </a:r>
          </a:p>
          <a:p>
            <a:r>
              <a:rPr lang="en-BD" cap="small">
                <a:cs typeface="Calibri"/>
              </a:rPr>
              <a:t>BANGLADESH UNIVERSITY OF ENGINEERING AND TECHNOLOGY</a:t>
            </a:r>
          </a:p>
          <a:p>
            <a:endParaRPr lang="en-BD" cap="small">
              <a:cs typeface="Calibri"/>
            </a:endParaRPr>
          </a:p>
          <a:p>
            <a:r>
              <a:rPr lang="en-BD" cap="small">
                <a:cs typeface="Calibri"/>
              </a:rPr>
              <a:t>EEE416-MICROPROCESSOR AND EMBEDDED SYSTEMS LABORATORY</a:t>
            </a:r>
            <a:endParaRPr lang="en-BD">
              <a:cs typeface="Calibri"/>
            </a:endParaRPr>
          </a:p>
        </p:txBody>
      </p:sp>
      <p:sp>
        <p:nvSpPr>
          <p:cNvPr id="12" name="Footer Placeholder 11">
            <a:extLst>
              <a:ext uri="{FF2B5EF4-FFF2-40B4-BE49-F238E27FC236}">
                <a16:creationId xmlns:a16="http://schemas.microsoft.com/office/drawing/2014/main" id="{3D9A5BBF-1D59-49A2-BE95-1BC01020F462}"/>
              </a:ext>
            </a:extLst>
          </p:cNvPr>
          <p:cNvSpPr>
            <a:spLocks noGrp="1"/>
          </p:cNvSpPr>
          <p:nvPr>
            <p:ph type="ftr" sz="quarter" idx="11"/>
          </p:nvPr>
        </p:nvSpPr>
        <p:spPr/>
        <p:txBody>
          <a:bodyPr/>
          <a:lstStyle/>
          <a:p>
            <a:r>
              <a:rPr lang="en-US"/>
              <a:t>Speech to Braille</a:t>
            </a:r>
          </a:p>
        </p:txBody>
      </p:sp>
      <p:pic>
        <p:nvPicPr>
          <p:cNvPr id="4" name="Picture 7" descr="A picture containing person, ground, outdoor, child&#10;&#10;Description automatically generated">
            <a:extLst>
              <a:ext uri="{FF2B5EF4-FFF2-40B4-BE49-F238E27FC236}">
                <a16:creationId xmlns:a16="http://schemas.microsoft.com/office/drawing/2014/main" id="{CE41F1E8-0F0C-462B-85BF-6A72716B1E12}"/>
              </a:ext>
            </a:extLst>
          </p:cNvPr>
          <p:cNvPicPr>
            <a:picLocks noChangeAspect="1"/>
          </p:cNvPicPr>
          <p:nvPr/>
        </p:nvPicPr>
        <p:blipFill>
          <a:blip r:embed="rId5"/>
          <a:stretch>
            <a:fillRect/>
          </a:stretch>
        </p:blipFill>
        <p:spPr>
          <a:xfrm>
            <a:off x="6694715" y="4045436"/>
            <a:ext cx="1186543" cy="1336156"/>
          </a:xfrm>
          <a:prstGeom prst="rect">
            <a:avLst/>
          </a:prstGeom>
        </p:spPr>
      </p:pic>
      <p:pic>
        <p:nvPicPr>
          <p:cNvPr id="14" name="Picture 14" descr="A picture containing text&#10;&#10;Description automatically generated">
            <a:extLst>
              <a:ext uri="{FF2B5EF4-FFF2-40B4-BE49-F238E27FC236}">
                <a16:creationId xmlns:a16="http://schemas.microsoft.com/office/drawing/2014/main" id="{0D867537-2F96-4F17-AB8A-320A6975AE4A}"/>
              </a:ext>
            </a:extLst>
          </p:cNvPr>
          <p:cNvPicPr>
            <a:picLocks noChangeAspect="1"/>
          </p:cNvPicPr>
          <p:nvPr/>
        </p:nvPicPr>
        <p:blipFill>
          <a:blip r:embed="rId6"/>
          <a:stretch>
            <a:fillRect/>
          </a:stretch>
        </p:blipFill>
        <p:spPr>
          <a:xfrm>
            <a:off x="5080000" y="1655980"/>
            <a:ext cx="1261534" cy="955240"/>
          </a:xfrm>
          <a:prstGeom prst="rect">
            <a:avLst/>
          </a:prstGeom>
        </p:spPr>
      </p:pic>
    </p:spTree>
    <p:extLst>
      <p:ext uri="{BB962C8B-B14F-4D97-AF65-F5344CB8AC3E}">
        <p14:creationId xmlns:p14="http://schemas.microsoft.com/office/powerpoint/2010/main" val="2778246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60B970-D649-D94F-8664-96B04BAE1F15}"/>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PCB Layout &amp; 3D Rendering</a:t>
            </a:r>
          </a:p>
        </p:txBody>
      </p:sp>
      <p:sp>
        <p:nvSpPr>
          <p:cNvPr id="7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 picture containing text, electronics&#10;&#10;Description automatically generated">
            <a:extLst>
              <a:ext uri="{FF2B5EF4-FFF2-40B4-BE49-F238E27FC236}">
                <a16:creationId xmlns:a16="http://schemas.microsoft.com/office/drawing/2014/main" id="{0FEBDC6D-0EB9-1848-A87F-6D9F97450002}"/>
              </a:ext>
            </a:extLst>
          </p:cNvPr>
          <p:cNvPicPr>
            <a:picLocks noChangeAspect="1" noChangeArrowheads="1"/>
          </p:cNvPicPr>
          <p:nvPr/>
        </p:nvPicPr>
        <p:blipFill>
          <a:blip r:embed="rId2"/>
          <a:stretch>
            <a:fillRect/>
          </a:stretch>
        </p:blipFill>
        <p:spPr bwMode="auto">
          <a:xfrm rot="10800000">
            <a:off x="974541" y="2642616"/>
            <a:ext cx="4305414" cy="360578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picture containing plant&#10;&#10;Description automatically generated">
            <a:extLst>
              <a:ext uri="{FF2B5EF4-FFF2-40B4-BE49-F238E27FC236}">
                <a16:creationId xmlns:a16="http://schemas.microsoft.com/office/drawing/2014/main" id="{3832B326-A892-674A-B1E2-1E39EED298D6}"/>
              </a:ext>
            </a:extLst>
          </p:cNvPr>
          <p:cNvPicPr>
            <a:picLocks noChangeAspect="1" noChangeArrowheads="1"/>
          </p:cNvPicPr>
          <p:nvPr/>
        </p:nvPicPr>
        <p:blipFill>
          <a:blip r:embed="rId3"/>
          <a:stretch>
            <a:fillRect/>
          </a:stretch>
        </p:blipFill>
        <p:spPr bwMode="auto">
          <a:xfrm rot="5400000">
            <a:off x="7258812" y="2095450"/>
            <a:ext cx="3605784" cy="4700115"/>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5">
            <a:extLst>
              <a:ext uri="{FF2B5EF4-FFF2-40B4-BE49-F238E27FC236}">
                <a16:creationId xmlns:a16="http://schemas.microsoft.com/office/drawing/2014/main" id="{8CC09E19-179A-6E40-996F-0A7D45FD17B3}"/>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914400">
              <a:spcAft>
                <a:spcPts val="600"/>
              </a:spcAft>
            </a:pPr>
            <a:r>
              <a:rPr lang="en-US" sz="1100"/>
              <a:t>EEE 416 (2020) – Final Project Group A.XY</a:t>
            </a:r>
          </a:p>
        </p:txBody>
      </p:sp>
      <p:sp>
        <p:nvSpPr>
          <p:cNvPr id="10" name="Footer Placeholder 6">
            <a:extLst>
              <a:ext uri="{FF2B5EF4-FFF2-40B4-BE49-F238E27FC236}">
                <a16:creationId xmlns:a16="http://schemas.microsoft.com/office/drawing/2014/main" id="{E17F9CEA-A96B-EF46-A422-E1A080B073B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Speech to Braille</a:t>
            </a:r>
          </a:p>
        </p:txBody>
      </p:sp>
      <p:sp>
        <p:nvSpPr>
          <p:cNvPr id="6" name="Slide Number Placeholder 5">
            <a:extLst>
              <a:ext uri="{FF2B5EF4-FFF2-40B4-BE49-F238E27FC236}">
                <a16:creationId xmlns:a16="http://schemas.microsoft.com/office/drawing/2014/main" id="{36698FA6-9BAA-4542-B217-33D440FE8CD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E9C29D53-9981-884B-B5B6-B5743DF81FD1}" type="slidenum">
              <a:rPr lang="en-US" smtClean="0"/>
              <a:pPr defTabSz="914400">
                <a:spcAft>
                  <a:spcPts val="600"/>
                </a:spcAft>
              </a:pPr>
              <a:t>10</a:t>
            </a:fld>
            <a:endParaRPr lang="en-US"/>
          </a:p>
        </p:txBody>
      </p:sp>
    </p:spTree>
    <p:extLst>
      <p:ext uri="{BB962C8B-B14F-4D97-AF65-F5344CB8AC3E}">
        <p14:creationId xmlns:p14="http://schemas.microsoft.com/office/powerpoint/2010/main" val="328943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0E831A-7BCE-9F4F-A64D-39651FC799E4}"/>
              </a:ext>
            </a:extLst>
          </p:cNvPr>
          <p:cNvSpPr>
            <a:spLocks noGrp="1"/>
          </p:cNvSpPr>
          <p:nvPr>
            <p:ph type="title"/>
          </p:nvPr>
        </p:nvSpPr>
        <p:spPr>
          <a:xfrm>
            <a:off x="838200" y="365125"/>
            <a:ext cx="10515600" cy="1325563"/>
          </a:xfrm>
        </p:spPr>
        <p:txBody>
          <a:bodyPr>
            <a:normAutofit/>
          </a:bodyPr>
          <a:lstStyle/>
          <a:p>
            <a:r>
              <a:rPr lang="en-BD"/>
              <a:t>Future Outlook</a:t>
            </a:r>
          </a:p>
        </p:txBody>
      </p:sp>
      <p:sp>
        <p:nvSpPr>
          <p:cNvPr id="12"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DAEC5A-DEA9-CA49-A251-DAA85368586A}"/>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a:t>Hardware Implementation with stepper motor</a:t>
            </a:r>
            <a:endParaRPr lang="en-US">
              <a:cs typeface="Calibri"/>
            </a:endParaRPr>
          </a:p>
          <a:p>
            <a:pPr>
              <a:buClr>
                <a:srgbClr val="262626"/>
              </a:buClr>
            </a:pPr>
            <a:r>
              <a:rPr lang="en-US"/>
              <a:t>Better Bluetooth Connectivity </a:t>
            </a:r>
          </a:p>
          <a:p>
            <a:pPr>
              <a:buClr>
                <a:srgbClr val="262626"/>
              </a:buClr>
            </a:pPr>
            <a:r>
              <a:rPr lang="en-US"/>
              <a:t>Deep Learning integration</a:t>
            </a:r>
            <a:endParaRPr lang="en-US">
              <a:cs typeface="Calibri"/>
            </a:endParaRPr>
          </a:p>
          <a:p>
            <a:pPr>
              <a:buClr>
                <a:srgbClr val="262626"/>
              </a:buClr>
            </a:pPr>
            <a:r>
              <a:rPr lang="en-US">
                <a:cs typeface="Calibri"/>
              </a:rPr>
              <a:t>Creating a standalone device comprising of speech detectors &amp; scanning sensors as well.</a:t>
            </a:r>
          </a:p>
          <a:p>
            <a:pPr>
              <a:buClr>
                <a:srgbClr val="262626"/>
              </a:buClr>
            </a:pPr>
            <a:r>
              <a:rPr lang="en-US">
                <a:cs typeface="Calibri"/>
              </a:rPr>
              <a:t>Braille output can be presented in a sequence format for better readability. </a:t>
            </a:r>
          </a:p>
          <a:p>
            <a:pPr>
              <a:buClr>
                <a:srgbClr val="262626"/>
              </a:buClr>
            </a:pPr>
            <a:endParaRPr lang="en-US">
              <a:cs typeface="Calibri"/>
            </a:endParaRPr>
          </a:p>
          <a:p>
            <a:pPr>
              <a:buClr>
                <a:srgbClr val="262626"/>
              </a:buClr>
            </a:pPr>
            <a:endParaRPr lang="en-US">
              <a:cs typeface="Calibri"/>
            </a:endParaRPr>
          </a:p>
          <a:p>
            <a:pPr>
              <a:buClr>
                <a:srgbClr val="262626"/>
              </a:buClr>
            </a:pPr>
            <a:endParaRPr lang="en-US">
              <a:cs typeface="Calibri"/>
            </a:endParaRPr>
          </a:p>
        </p:txBody>
      </p:sp>
      <p:sp>
        <p:nvSpPr>
          <p:cNvPr id="7" name="Date Placeholder 5">
            <a:extLst>
              <a:ext uri="{FF2B5EF4-FFF2-40B4-BE49-F238E27FC236}">
                <a16:creationId xmlns:a16="http://schemas.microsoft.com/office/drawing/2014/main" id="{7DDCAD13-1674-C84E-A7AF-FAAF6993243C}"/>
              </a:ext>
            </a:extLst>
          </p:cNvPr>
          <p:cNvSpPr>
            <a:spLocks noGrp="1"/>
          </p:cNvSpPr>
          <p:nvPr>
            <p:ph type="dt" sz="half" idx="10"/>
          </p:nvPr>
        </p:nvSpPr>
        <p:spPr>
          <a:xfrm>
            <a:off x="838200" y="6356350"/>
            <a:ext cx="2743200" cy="365125"/>
          </a:xfrm>
        </p:spPr>
        <p:txBody>
          <a:bodyPr>
            <a:normAutofit/>
          </a:bodyPr>
          <a:lstStyle/>
          <a:p>
            <a:pPr>
              <a:spcAft>
                <a:spcPts val="600"/>
              </a:spcAft>
            </a:pPr>
            <a:r>
              <a:rPr lang="en-US" sz="1100"/>
              <a:t>EEE 416 (2020) – Final Project Group A.XY</a:t>
            </a:r>
            <a:endParaRPr lang="en-BD" sz="1100"/>
          </a:p>
        </p:txBody>
      </p:sp>
      <p:sp>
        <p:nvSpPr>
          <p:cNvPr id="8" name="Footer Placeholder 6">
            <a:extLst>
              <a:ext uri="{FF2B5EF4-FFF2-40B4-BE49-F238E27FC236}">
                <a16:creationId xmlns:a16="http://schemas.microsoft.com/office/drawing/2014/main" id="{2FC335E2-B369-974B-93B5-90D94A08B56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Speech to Braille</a:t>
            </a:r>
            <a:endParaRPr lang="en-BD"/>
          </a:p>
        </p:txBody>
      </p:sp>
      <p:sp>
        <p:nvSpPr>
          <p:cNvPr id="6" name="Slide Number Placeholder 5">
            <a:extLst>
              <a:ext uri="{FF2B5EF4-FFF2-40B4-BE49-F238E27FC236}">
                <a16:creationId xmlns:a16="http://schemas.microsoft.com/office/drawing/2014/main" id="{9258BBEF-82A6-674A-BBE9-388FECF29044}"/>
              </a:ext>
            </a:extLst>
          </p:cNvPr>
          <p:cNvSpPr>
            <a:spLocks noGrp="1"/>
          </p:cNvSpPr>
          <p:nvPr>
            <p:ph type="sldNum" sz="quarter" idx="12"/>
          </p:nvPr>
        </p:nvSpPr>
        <p:spPr>
          <a:xfrm>
            <a:off x="8610600" y="6356350"/>
            <a:ext cx="2743200" cy="365125"/>
          </a:xfrm>
        </p:spPr>
        <p:txBody>
          <a:bodyPr>
            <a:normAutofit/>
          </a:bodyPr>
          <a:lstStyle/>
          <a:p>
            <a:pPr>
              <a:spcAft>
                <a:spcPts val="600"/>
              </a:spcAft>
            </a:pPr>
            <a:fld id="{E9C29D53-9981-884B-B5B6-B5743DF81FD1}" type="slidenum">
              <a:rPr lang="en-BD" smtClean="0"/>
              <a:pPr>
                <a:spcAft>
                  <a:spcPts val="600"/>
                </a:spcAft>
              </a:pPr>
              <a:t>11</a:t>
            </a:fld>
            <a:endParaRPr lang="en-BD"/>
          </a:p>
        </p:txBody>
      </p:sp>
    </p:spTree>
    <p:extLst>
      <p:ext uri="{BB962C8B-B14F-4D97-AF65-F5344CB8AC3E}">
        <p14:creationId xmlns:p14="http://schemas.microsoft.com/office/powerpoint/2010/main" val="1042964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F1EB76-18C4-8F4B-856A-8A287862338A}"/>
              </a:ext>
            </a:extLst>
          </p:cNvPr>
          <p:cNvSpPr>
            <a:spLocks noGrp="1"/>
          </p:cNvSpPr>
          <p:nvPr>
            <p:ph type="title"/>
          </p:nvPr>
        </p:nvSpPr>
        <p:spPr>
          <a:xfrm>
            <a:off x="838200" y="365125"/>
            <a:ext cx="10515600" cy="1325563"/>
          </a:xfrm>
        </p:spPr>
        <p:txBody>
          <a:bodyPr>
            <a:normAutofit/>
          </a:bodyPr>
          <a:lstStyle/>
          <a:p>
            <a:r>
              <a:rPr lang="en-BD"/>
              <a:t>Conclusion</a:t>
            </a:r>
          </a:p>
        </p:txBody>
      </p:sp>
      <p:sp>
        <p:nvSpPr>
          <p:cNvPr id="12"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Date Placeholder 5">
            <a:extLst>
              <a:ext uri="{FF2B5EF4-FFF2-40B4-BE49-F238E27FC236}">
                <a16:creationId xmlns:a16="http://schemas.microsoft.com/office/drawing/2014/main" id="{90C2FDBF-778F-8D45-A40D-9DD3F63E2525}"/>
              </a:ext>
            </a:extLst>
          </p:cNvPr>
          <p:cNvSpPr>
            <a:spLocks noGrp="1"/>
          </p:cNvSpPr>
          <p:nvPr>
            <p:ph type="dt" sz="half" idx="10"/>
          </p:nvPr>
        </p:nvSpPr>
        <p:spPr>
          <a:xfrm>
            <a:off x="838200" y="6356350"/>
            <a:ext cx="2743200" cy="365125"/>
          </a:xfrm>
        </p:spPr>
        <p:txBody>
          <a:bodyPr>
            <a:normAutofit/>
          </a:bodyPr>
          <a:lstStyle/>
          <a:p>
            <a:pPr>
              <a:spcAft>
                <a:spcPts val="600"/>
              </a:spcAft>
            </a:pPr>
            <a:r>
              <a:rPr lang="en-US" sz="1100"/>
              <a:t>EEE 416 (2020) – Final Project Group A.XY</a:t>
            </a:r>
            <a:endParaRPr lang="en-BD" sz="1100"/>
          </a:p>
        </p:txBody>
      </p:sp>
      <p:sp>
        <p:nvSpPr>
          <p:cNvPr id="8" name="Footer Placeholder 6">
            <a:extLst>
              <a:ext uri="{FF2B5EF4-FFF2-40B4-BE49-F238E27FC236}">
                <a16:creationId xmlns:a16="http://schemas.microsoft.com/office/drawing/2014/main" id="{51E1C324-49A4-6748-BBED-6E948419760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Speech to Braille</a:t>
            </a:r>
            <a:endParaRPr lang="en-BD"/>
          </a:p>
        </p:txBody>
      </p:sp>
      <p:sp>
        <p:nvSpPr>
          <p:cNvPr id="6" name="Slide Number Placeholder 5">
            <a:extLst>
              <a:ext uri="{FF2B5EF4-FFF2-40B4-BE49-F238E27FC236}">
                <a16:creationId xmlns:a16="http://schemas.microsoft.com/office/drawing/2014/main" id="{434526B5-FFA0-224D-A8AA-ACB09549F68C}"/>
              </a:ext>
            </a:extLst>
          </p:cNvPr>
          <p:cNvSpPr>
            <a:spLocks noGrp="1"/>
          </p:cNvSpPr>
          <p:nvPr>
            <p:ph type="sldNum" sz="quarter" idx="12"/>
          </p:nvPr>
        </p:nvSpPr>
        <p:spPr>
          <a:xfrm>
            <a:off x="8610600" y="6356350"/>
            <a:ext cx="2743200" cy="365125"/>
          </a:xfrm>
        </p:spPr>
        <p:txBody>
          <a:bodyPr>
            <a:normAutofit/>
          </a:bodyPr>
          <a:lstStyle/>
          <a:p>
            <a:pPr>
              <a:spcAft>
                <a:spcPts val="600"/>
              </a:spcAft>
            </a:pPr>
            <a:fld id="{E9C29D53-9981-884B-B5B6-B5743DF81FD1}" type="slidenum">
              <a:rPr lang="en-BD" smtClean="0"/>
              <a:pPr>
                <a:spcAft>
                  <a:spcPts val="600"/>
                </a:spcAft>
              </a:pPr>
              <a:t>12</a:t>
            </a:fld>
            <a:endParaRPr lang="en-BD"/>
          </a:p>
        </p:txBody>
      </p:sp>
      <p:sp>
        <p:nvSpPr>
          <p:cNvPr id="3" name="TextBox 2">
            <a:extLst>
              <a:ext uri="{FF2B5EF4-FFF2-40B4-BE49-F238E27FC236}">
                <a16:creationId xmlns:a16="http://schemas.microsoft.com/office/drawing/2014/main" id="{0EA306A2-BE77-4E75-A16A-E480AC8FB023}"/>
              </a:ext>
            </a:extLst>
          </p:cNvPr>
          <p:cNvSpPr txBox="1"/>
          <p:nvPr/>
        </p:nvSpPr>
        <p:spPr>
          <a:xfrm>
            <a:off x="931334" y="1693334"/>
            <a:ext cx="82719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Finally we can come to a conclusion</a:t>
            </a:r>
            <a:r>
              <a:rPr lang="en-US">
                <a:cs typeface="Calibri"/>
              </a:rPr>
              <a:t> that  because of difficulty we have implemented </a:t>
            </a:r>
            <a:r>
              <a:rPr lang="en-US" dirty="0">
                <a:cs typeface="Calibri"/>
              </a:rPr>
              <a:t>the full project in software by following proper algorithm . And we have been able to show the braille presentation of letters, digits, punctuation marks. </a:t>
            </a:r>
          </a:p>
        </p:txBody>
      </p:sp>
    </p:spTree>
    <p:extLst>
      <p:ext uri="{BB962C8B-B14F-4D97-AF65-F5344CB8AC3E}">
        <p14:creationId xmlns:p14="http://schemas.microsoft.com/office/powerpoint/2010/main" val="151217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CBF11D-A416-0F4E-9F78-0DF2456C744E}"/>
              </a:ext>
            </a:extLst>
          </p:cNvPr>
          <p:cNvSpPr>
            <a:spLocks noGrp="1"/>
          </p:cNvSpPr>
          <p:nvPr>
            <p:ph type="title"/>
          </p:nvPr>
        </p:nvSpPr>
        <p:spPr>
          <a:xfrm>
            <a:off x="838200" y="365125"/>
            <a:ext cx="10515600" cy="1325563"/>
          </a:xfrm>
        </p:spPr>
        <p:txBody>
          <a:bodyPr>
            <a:normAutofit/>
          </a:bodyPr>
          <a:lstStyle/>
          <a:p>
            <a:r>
              <a:rPr lang="en-BD"/>
              <a:t>References</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A9824A-37CE-5047-8E24-58FA9D659E94}"/>
              </a:ext>
            </a:extLst>
          </p:cNvPr>
          <p:cNvSpPr>
            <a:spLocks noGrp="1"/>
          </p:cNvSpPr>
          <p:nvPr>
            <p:ph idx="1"/>
          </p:nvPr>
        </p:nvSpPr>
        <p:spPr>
          <a:xfrm>
            <a:off x="838200" y="1825625"/>
            <a:ext cx="10515600" cy="4351338"/>
          </a:xfrm>
        </p:spPr>
        <p:txBody>
          <a:bodyPr vert="horz" lIns="91440" tIns="45720" rIns="91440" bIns="45720" rtlCol="0">
            <a:normAutofit/>
          </a:bodyPr>
          <a:lstStyle/>
          <a:p>
            <a:pPr>
              <a:buClr>
                <a:srgbClr val="262626"/>
              </a:buClr>
            </a:pPr>
            <a:r>
              <a:rPr lang="en-US">
                <a:ea typeface="+mn-lt"/>
                <a:cs typeface="+mn-lt"/>
                <a:hlinkClick r:id="rId2"/>
              </a:rPr>
              <a:t>https://www.st.com/en/microcontrollers-microprocessors/stm32-32-bit-arm-cortex-mcus.html</a:t>
            </a:r>
            <a:endParaRPr lang="en-US">
              <a:ea typeface="+mn-lt"/>
              <a:cs typeface="+mn-lt"/>
            </a:endParaRPr>
          </a:p>
          <a:p>
            <a:pPr>
              <a:buClr>
                <a:srgbClr val="262626"/>
              </a:buClr>
            </a:pPr>
            <a:r>
              <a:rPr lang="en-US">
                <a:ea typeface="+mn-lt"/>
                <a:cs typeface="+mn-lt"/>
                <a:hlinkClick r:id="rId3"/>
              </a:rPr>
              <a:t>https://en.wikipedia.org/wiki/STM32</a:t>
            </a:r>
            <a:endParaRPr lang="en-US">
              <a:ea typeface="+mn-lt"/>
              <a:cs typeface="+mn-lt"/>
            </a:endParaRPr>
          </a:p>
          <a:p>
            <a:pPr>
              <a:buClr>
                <a:srgbClr val="262626"/>
              </a:buClr>
            </a:pPr>
            <a:r>
              <a:rPr lang="en-US">
                <a:ea typeface="+mn-lt"/>
                <a:cs typeface="+mn-lt"/>
                <a:hlinkClick r:id="rId4"/>
              </a:rPr>
              <a:t>https://www.youtube.com/watch?v=X10KgBLBM_c</a:t>
            </a:r>
            <a:endParaRPr lang="en-US"/>
          </a:p>
          <a:p>
            <a:pPr>
              <a:buClr>
                <a:srgbClr val="262626"/>
              </a:buClr>
            </a:pPr>
            <a:r>
              <a:rPr lang="en-US">
                <a:ea typeface="+mn-lt"/>
                <a:cs typeface="+mn-lt"/>
                <a:hlinkClick r:id="rId5"/>
              </a:rPr>
              <a:t>https://link.springer.com/chapter/10.1007/978-1-84628-867-8_14</a:t>
            </a:r>
          </a:p>
          <a:p>
            <a:pPr>
              <a:buClr>
                <a:srgbClr val="262626"/>
              </a:buClr>
            </a:pPr>
            <a:r>
              <a:rPr lang="en-US">
                <a:ea typeface="+mn-lt"/>
                <a:cs typeface="+mn-lt"/>
                <a:hlinkClick r:id="rId6"/>
              </a:rPr>
              <a:t>https://www.sciencedirect.com/science/article/pii/S2214785320407710</a:t>
            </a:r>
          </a:p>
          <a:p>
            <a:pPr>
              <a:buClr>
                <a:srgbClr val="262626"/>
              </a:buClr>
            </a:pPr>
            <a:endParaRPr lang="en-US">
              <a:ea typeface="+mn-lt"/>
              <a:cs typeface="+mn-lt"/>
            </a:endParaRPr>
          </a:p>
        </p:txBody>
      </p:sp>
      <p:sp>
        <p:nvSpPr>
          <p:cNvPr id="4" name="Date Placeholder 3">
            <a:extLst>
              <a:ext uri="{FF2B5EF4-FFF2-40B4-BE49-F238E27FC236}">
                <a16:creationId xmlns:a16="http://schemas.microsoft.com/office/drawing/2014/main" id="{0DC25CA0-776A-F245-A1EB-5693AB3E5DE2}"/>
              </a:ext>
            </a:extLst>
          </p:cNvPr>
          <p:cNvSpPr>
            <a:spLocks noGrp="1"/>
          </p:cNvSpPr>
          <p:nvPr>
            <p:ph type="dt" sz="half" idx="10"/>
          </p:nvPr>
        </p:nvSpPr>
        <p:spPr>
          <a:xfrm>
            <a:off x="838200" y="6356350"/>
            <a:ext cx="2743200" cy="365125"/>
          </a:xfrm>
        </p:spPr>
        <p:txBody>
          <a:bodyPr>
            <a:normAutofit/>
          </a:bodyPr>
          <a:lstStyle/>
          <a:p>
            <a:pPr>
              <a:spcAft>
                <a:spcPts val="600"/>
              </a:spcAft>
            </a:pPr>
            <a:r>
              <a:rPr lang="en-US"/>
              <a:t>EEE 416 A 2020 – Final Project</a:t>
            </a:r>
            <a:endParaRPr lang="en-BD"/>
          </a:p>
        </p:txBody>
      </p:sp>
      <p:sp>
        <p:nvSpPr>
          <p:cNvPr id="5" name="Footer Placeholder 4">
            <a:extLst>
              <a:ext uri="{FF2B5EF4-FFF2-40B4-BE49-F238E27FC236}">
                <a16:creationId xmlns:a16="http://schemas.microsoft.com/office/drawing/2014/main" id="{28396B52-4224-4D9C-B399-240EF0D18AD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Speech to Braille</a:t>
            </a:r>
          </a:p>
        </p:txBody>
      </p:sp>
      <p:sp>
        <p:nvSpPr>
          <p:cNvPr id="6" name="Slide Number Placeholder 5">
            <a:extLst>
              <a:ext uri="{FF2B5EF4-FFF2-40B4-BE49-F238E27FC236}">
                <a16:creationId xmlns:a16="http://schemas.microsoft.com/office/drawing/2014/main" id="{D3D3A405-BAC8-CE44-AF2C-14F0689908F8}"/>
              </a:ext>
            </a:extLst>
          </p:cNvPr>
          <p:cNvSpPr>
            <a:spLocks noGrp="1"/>
          </p:cNvSpPr>
          <p:nvPr>
            <p:ph type="sldNum" sz="quarter" idx="12"/>
          </p:nvPr>
        </p:nvSpPr>
        <p:spPr>
          <a:xfrm>
            <a:off x="8610600" y="6356350"/>
            <a:ext cx="2743200" cy="365125"/>
          </a:xfrm>
        </p:spPr>
        <p:txBody>
          <a:bodyPr>
            <a:normAutofit/>
          </a:bodyPr>
          <a:lstStyle/>
          <a:p>
            <a:pPr>
              <a:spcAft>
                <a:spcPts val="600"/>
              </a:spcAft>
            </a:pPr>
            <a:fld id="{E9C29D53-9981-884B-B5B6-B5743DF81FD1}" type="slidenum">
              <a:rPr lang="en-BD" smtClean="0"/>
              <a:pPr>
                <a:spcAft>
                  <a:spcPts val="600"/>
                </a:spcAft>
              </a:pPr>
              <a:t>13</a:t>
            </a:fld>
            <a:endParaRPr lang="en-BD"/>
          </a:p>
        </p:txBody>
      </p:sp>
    </p:spTree>
    <p:extLst>
      <p:ext uri="{BB962C8B-B14F-4D97-AF65-F5344CB8AC3E}">
        <p14:creationId xmlns:p14="http://schemas.microsoft.com/office/powerpoint/2010/main" val="3005554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02316-B4BA-A440-BE58-EB565E073267}"/>
              </a:ext>
            </a:extLst>
          </p:cNvPr>
          <p:cNvSpPr>
            <a:spLocks noGrp="1"/>
          </p:cNvSpPr>
          <p:nvPr>
            <p:ph type="title"/>
          </p:nvPr>
        </p:nvSpPr>
        <p:spPr>
          <a:xfrm>
            <a:off x="1171074" y="1396686"/>
            <a:ext cx="3240506" cy="4064628"/>
          </a:xfrm>
        </p:spPr>
        <p:txBody>
          <a:bodyPr>
            <a:normAutofit/>
          </a:bodyPr>
          <a:lstStyle/>
          <a:p>
            <a:r>
              <a:rPr lang="en-BD">
                <a:solidFill>
                  <a:srgbClr val="FFFFFF"/>
                </a:solidFill>
              </a:rPr>
              <a:t>Detailed Methods</a:t>
            </a:r>
          </a:p>
        </p:txBody>
      </p:sp>
      <p:sp>
        <p:nvSpPr>
          <p:cNvPr id="15" name="Arc 14">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7805BA9-2F09-2F4A-AFB2-B74B6D7DB214}"/>
              </a:ext>
            </a:extLst>
          </p:cNvPr>
          <p:cNvSpPr>
            <a:spLocks noGrp="1"/>
          </p:cNvSpPr>
          <p:nvPr>
            <p:ph idx="1"/>
          </p:nvPr>
        </p:nvSpPr>
        <p:spPr>
          <a:xfrm>
            <a:off x="5514086" y="1526033"/>
            <a:ext cx="5536397" cy="3935281"/>
          </a:xfrm>
        </p:spPr>
        <p:txBody>
          <a:bodyPr vert="horz" lIns="91440" tIns="45720" rIns="91440" bIns="45720" rtlCol="0" anchor="t">
            <a:normAutofit fontScale="92500" lnSpcReduction="20000"/>
          </a:bodyPr>
          <a:lstStyle/>
          <a:p>
            <a:r>
              <a:rPr lang="en-US" sz="2400">
                <a:cs typeface="Calibri"/>
              </a:rPr>
              <a:t>Used </a:t>
            </a:r>
            <a:r>
              <a:rPr lang="en-US" sz="2400" b="1">
                <a:cs typeface="Calibri"/>
              </a:rPr>
              <a:t>Proteus </a:t>
            </a:r>
            <a:r>
              <a:rPr lang="en-US" sz="2400">
                <a:cs typeface="Calibri"/>
              </a:rPr>
              <a:t>for Demonstrating STM32 Project</a:t>
            </a:r>
            <a:endParaRPr lang="en-US" sz="2400"/>
          </a:p>
          <a:p>
            <a:r>
              <a:rPr lang="en-US" sz="2400">
                <a:cs typeface="Calibri" panose="020F0502020204030204"/>
              </a:rPr>
              <a:t>Used </a:t>
            </a:r>
            <a:r>
              <a:rPr lang="en-US" sz="2400" b="1">
                <a:cs typeface="Calibri" panose="020F0502020204030204"/>
              </a:rPr>
              <a:t>Proteus</a:t>
            </a:r>
            <a:r>
              <a:rPr lang="en-US" sz="2400">
                <a:cs typeface="Calibri" panose="020F0502020204030204"/>
              </a:rPr>
              <a:t> for designing PCB for our project</a:t>
            </a:r>
          </a:p>
          <a:p>
            <a:r>
              <a:rPr lang="en-US" sz="2400">
                <a:cs typeface="Calibri" panose="020F0502020204030204"/>
              </a:rPr>
              <a:t>Used </a:t>
            </a:r>
            <a:r>
              <a:rPr lang="en-US" sz="2400" b="1">
                <a:cs typeface="Calibri" panose="020F0502020204030204"/>
              </a:rPr>
              <a:t>STM32CubeIDE </a:t>
            </a:r>
            <a:r>
              <a:rPr lang="en-US" sz="2400">
                <a:cs typeface="Calibri" panose="020F0502020204030204"/>
              </a:rPr>
              <a:t>for developing codes on STM32</a:t>
            </a:r>
          </a:p>
          <a:p>
            <a:r>
              <a:rPr lang="en-US" sz="2400">
                <a:cs typeface="Calibri" panose="020F0502020204030204"/>
              </a:rPr>
              <a:t>Used </a:t>
            </a:r>
            <a:r>
              <a:rPr lang="en-US" sz="2400" b="1">
                <a:ea typeface="+mn-lt"/>
                <a:cs typeface="+mn-lt"/>
              </a:rPr>
              <a:t>De Vinci Resolve</a:t>
            </a:r>
            <a:r>
              <a:rPr lang="en-US" sz="2400">
                <a:cs typeface="Calibri" panose="020F0502020204030204"/>
              </a:rPr>
              <a:t> for editing the presentation video</a:t>
            </a:r>
          </a:p>
          <a:p>
            <a:r>
              <a:rPr lang="en-US" sz="2400">
                <a:cs typeface="Calibri" panose="020F0502020204030204"/>
              </a:rPr>
              <a:t>Besides </a:t>
            </a:r>
            <a:r>
              <a:rPr lang="en-US" sz="2400" b="1">
                <a:cs typeface="Calibri" panose="020F0502020204030204"/>
              </a:rPr>
              <a:t>MS Word</a:t>
            </a:r>
            <a:r>
              <a:rPr lang="en-US" sz="2400">
                <a:cs typeface="Calibri" panose="020F0502020204030204"/>
              </a:rPr>
              <a:t>, </a:t>
            </a:r>
            <a:r>
              <a:rPr lang="en-US" sz="2400" b="1">
                <a:cs typeface="Calibri" panose="020F0502020204030204"/>
              </a:rPr>
              <a:t>MS </a:t>
            </a:r>
            <a:r>
              <a:rPr lang="en-US" sz="2400" b="1" err="1">
                <a:cs typeface="Calibri" panose="020F0502020204030204"/>
              </a:rPr>
              <a:t>Powerpoint</a:t>
            </a:r>
            <a:r>
              <a:rPr lang="en-US" sz="2400">
                <a:cs typeface="Calibri" panose="020F0502020204030204"/>
              </a:rPr>
              <a:t> were used to organize our overall project.</a:t>
            </a:r>
          </a:p>
          <a:p>
            <a:r>
              <a:rPr lang="en-US" sz="2400">
                <a:cs typeface="Calibri" panose="020F0502020204030204"/>
              </a:rPr>
              <a:t>Used </a:t>
            </a:r>
            <a:r>
              <a:rPr lang="en-US" sz="2400" b="1">
                <a:cs typeface="Calibri" panose="020F0502020204030204"/>
              </a:rPr>
              <a:t>Virtual Serial Port Driver</a:t>
            </a:r>
            <a:r>
              <a:rPr lang="en-US" sz="2400">
                <a:cs typeface="Calibri" panose="020F0502020204030204"/>
              </a:rPr>
              <a:t> for communication between </a:t>
            </a:r>
            <a:r>
              <a:rPr lang="en-US" sz="2400" err="1">
                <a:cs typeface="Calibri" panose="020F0502020204030204"/>
              </a:rPr>
              <a:t>bluetooth</a:t>
            </a:r>
            <a:r>
              <a:rPr lang="en-US" sz="2400">
                <a:cs typeface="Calibri" panose="020F0502020204030204"/>
              </a:rPr>
              <a:t> modules in proteus</a:t>
            </a:r>
          </a:p>
          <a:p>
            <a:endParaRPr lang="en-US" sz="2400">
              <a:cs typeface="Calibri" panose="020F0502020204030204"/>
            </a:endParaRPr>
          </a:p>
          <a:p>
            <a:endParaRPr lang="en-BD" sz="2400">
              <a:cs typeface="Calibri" panose="020F0502020204030204"/>
            </a:endParaRPr>
          </a:p>
        </p:txBody>
      </p:sp>
      <p:sp>
        <p:nvSpPr>
          <p:cNvPr id="5" name="Date Placeholder 4">
            <a:extLst>
              <a:ext uri="{FF2B5EF4-FFF2-40B4-BE49-F238E27FC236}">
                <a16:creationId xmlns:a16="http://schemas.microsoft.com/office/drawing/2014/main" id="{CA13EE2D-E2ED-2B43-A2AA-3179A584B006}"/>
              </a:ext>
            </a:extLst>
          </p:cNvPr>
          <p:cNvSpPr>
            <a:spLocks noGrp="1"/>
          </p:cNvSpPr>
          <p:nvPr>
            <p:ph type="dt" sz="half" idx="10"/>
          </p:nvPr>
        </p:nvSpPr>
        <p:spPr>
          <a:xfrm>
            <a:off x="838200" y="6356350"/>
            <a:ext cx="2743200" cy="365125"/>
          </a:xfrm>
        </p:spPr>
        <p:txBody>
          <a:bodyPr>
            <a:normAutofit/>
          </a:bodyPr>
          <a:lstStyle/>
          <a:p>
            <a:pPr>
              <a:spcAft>
                <a:spcPts val="600"/>
              </a:spcAft>
            </a:pPr>
            <a:r>
              <a:rPr lang="en-US" sz="1100"/>
              <a:t>EEE 416 (2020) – Final Project Group A.XY</a:t>
            </a:r>
            <a:endParaRPr lang="en-BD" sz="1100"/>
          </a:p>
        </p:txBody>
      </p:sp>
      <p:sp>
        <p:nvSpPr>
          <p:cNvPr id="6" name="Footer Placeholder 5">
            <a:extLst>
              <a:ext uri="{FF2B5EF4-FFF2-40B4-BE49-F238E27FC236}">
                <a16:creationId xmlns:a16="http://schemas.microsoft.com/office/drawing/2014/main" id="{DD5EDE73-D99E-BA42-9370-C14D5B503DE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Speech to Braille</a:t>
            </a:r>
            <a:endParaRPr lang="en-BD"/>
          </a:p>
        </p:txBody>
      </p:sp>
      <p:sp>
        <p:nvSpPr>
          <p:cNvPr id="4" name="Slide Number Placeholder 3">
            <a:extLst>
              <a:ext uri="{FF2B5EF4-FFF2-40B4-BE49-F238E27FC236}">
                <a16:creationId xmlns:a16="http://schemas.microsoft.com/office/drawing/2014/main" id="{0B8C4FB4-FC06-B346-A1D2-C06B5D8E1A0F}"/>
              </a:ext>
            </a:extLst>
          </p:cNvPr>
          <p:cNvSpPr>
            <a:spLocks noGrp="1"/>
          </p:cNvSpPr>
          <p:nvPr>
            <p:ph type="sldNum" sz="quarter" idx="12"/>
          </p:nvPr>
        </p:nvSpPr>
        <p:spPr>
          <a:xfrm>
            <a:off x="8610600" y="6356350"/>
            <a:ext cx="2743200" cy="365125"/>
          </a:xfrm>
        </p:spPr>
        <p:txBody>
          <a:bodyPr>
            <a:normAutofit/>
          </a:bodyPr>
          <a:lstStyle/>
          <a:p>
            <a:pPr>
              <a:spcAft>
                <a:spcPts val="600"/>
              </a:spcAft>
            </a:pPr>
            <a:fld id="{E9C29D53-9981-884B-B5B6-B5743DF81FD1}" type="slidenum">
              <a:rPr lang="en-BD" smtClean="0"/>
              <a:pPr>
                <a:spcAft>
                  <a:spcPts val="600"/>
                </a:spcAft>
              </a:pPr>
              <a:t>14</a:t>
            </a:fld>
            <a:endParaRPr lang="en-BD"/>
          </a:p>
        </p:txBody>
      </p:sp>
    </p:spTree>
    <p:extLst>
      <p:ext uri="{BB962C8B-B14F-4D97-AF65-F5344CB8AC3E}">
        <p14:creationId xmlns:p14="http://schemas.microsoft.com/office/powerpoint/2010/main" val="1988585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omputer script on a screen">
            <a:extLst>
              <a:ext uri="{FF2B5EF4-FFF2-40B4-BE49-F238E27FC236}">
                <a16:creationId xmlns:a16="http://schemas.microsoft.com/office/drawing/2014/main" id="{951B7447-EAA1-4995-868C-4E2CED5EBE1C}"/>
              </a:ext>
            </a:extLst>
          </p:cNvPr>
          <p:cNvPicPr>
            <a:picLocks noChangeAspect="1"/>
          </p:cNvPicPr>
          <p:nvPr/>
        </p:nvPicPr>
        <p:blipFill rotWithShape="1">
          <a:blip r:embed="rId2"/>
          <a:srcRect r="6021" b="-3"/>
          <a:stretch/>
        </p:blipFill>
        <p:spPr>
          <a:xfrm>
            <a:off x="2522356"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0A7773-6EEE-4640-9E7B-C1CC7DF544AD}"/>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a:t>Source Codes</a:t>
            </a:r>
          </a:p>
        </p:txBody>
      </p:sp>
      <p:sp>
        <p:nvSpPr>
          <p:cNvPr id="8" name="TextBox 7">
            <a:extLst>
              <a:ext uri="{FF2B5EF4-FFF2-40B4-BE49-F238E27FC236}">
                <a16:creationId xmlns:a16="http://schemas.microsoft.com/office/drawing/2014/main" id="{A7D4E6DD-8DED-4B81-A9F5-75C4023D58E6}"/>
              </a:ext>
            </a:extLst>
          </p:cNvPr>
          <p:cNvSpPr txBox="1"/>
          <p:nvPr/>
        </p:nvSpPr>
        <p:spPr>
          <a:xfrm>
            <a:off x="838200" y="2434201"/>
            <a:ext cx="3822189" cy="374276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sz="2000"/>
              <a:t>Visit  </a:t>
            </a:r>
            <a:r>
              <a:rPr lang="en-US" sz="2000">
                <a:hlinkClick r:id="rId3"/>
              </a:rPr>
              <a:t>STM32 Code Link</a:t>
            </a:r>
            <a:r>
              <a:rPr lang="en-US" sz="2000"/>
              <a:t> </a:t>
            </a:r>
          </a:p>
        </p:txBody>
      </p:sp>
      <p:sp>
        <p:nvSpPr>
          <p:cNvPr id="4" name="Date Placeholder 3">
            <a:extLst>
              <a:ext uri="{FF2B5EF4-FFF2-40B4-BE49-F238E27FC236}">
                <a16:creationId xmlns:a16="http://schemas.microsoft.com/office/drawing/2014/main" id="{17B93FC3-51DC-3D46-907C-3D79484A2C59}"/>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914400">
              <a:spcAft>
                <a:spcPts val="600"/>
              </a:spcAft>
              <a:defRPr/>
            </a:pPr>
            <a:r>
              <a:rPr lang="en-US">
                <a:solidFill>
                  <a:prstClr val="black">
                    <a:tint val="75000"/>
                  </a:prstClr>
                </a:solidFill>
                <a:latin typeface="Calibri" panose="020F0502020204030204"/>
              </a:rPr>
              <a:t>EEE 416 A 2020 – Final Project</a:t>
            </a:r>
          </a:p>
        </p:txBody>
      </p:sp>
      <p:sp>
        <p:nvSpPr>
          <p:cNvPr id="5" name="Footer Placeholder 4">
            <a:extLst>
              <a:ext uri="{FF2B5EF4-FFF2-40B4-BE49-F238E27FC236}">
                <a16:creationId xmlns:a16="http://schemas.microsoft.com/office/drawing/2014/main" id="{613F3866-B4BC-45B2-82D3-DC38B21723E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914400">
              <a:spcAft>
                <a:spcPts val="600"/>
              </a:spcAft>
              <a:defRPr/>
            </a:pPr>
            <a:r>
              <a:rPr lang="en-US" kern="1200">
                <a:solidFill>
                  <a:srgbClr val="FFFFFF"/>
                </a:solidFill>
                <a:latin typeface="Calibri" panose="020F0502020204030204"/>
                <a:ea typeface="+mn-ea"/>
                <a:cs typeface="+mn-cs"/>
              </a:rPr>
              <a:t>Speech to Braille</a:t>
            </a:r>
          </a:p>
        </p:txBody>
      </p:sp>
      <p:sp>
        <p:nvSpPr>
          <p:cNvPr id="6" name="Slide Number Placeholder 5">
            <a:extLst>
              <a:ext uri="{FF2B5EF4-FFF2-40B4-BE49-F238E27FC236}">
                <a16:creationId xmlns:a16="http://schemas.microsoft.com/office/drawing/2014/main" id="{8D26E321-8D03-C64C-9C3F-D15364DB4C3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defRPr/>
            </a:pPr>
            <a:fld id="{E9C29D53-9981-884B-B5B6-B5743DF81FD1}" type="slidenum">
              <a:rPr lang="en-US">
                <a:solidFill>
                  <a:srgbClr val="FFFFFF"/>
                </a:solidFill>
                <a:latin typeface="Calibri" panose="020F0502020204030204"/>
              </a:rPr>
              <a:pPr defTabSz="914400">
                <a:spcAft>
                  <a:spcPts val="600"/>
                </a:spcAft>
                <a:defRPr/>
              </a:pPr>
              <a:t>15</a:t>
            </a:fld>
            <a:endParaRPr lang="en-US">
              <a:solidFill>
                <a:srgbClr val="FFFFFF"/>
              </a:solidFill>
              <a:latin typeface="Calibri" panose="020F0502020204030204"/>
            </a:endParaRPr>
          </a:p>
        </p:txBody>
      </p:sp>
    </p:spTree>
    <p:extLst>
      <p:ext uri="{BB962C8B-B14F-4D97-AF65-F5344CB8AC3E}">
        <p14:creationId xmlns:p14="http://schemas.microsoft.com/office/powerpoint/2010/main" val="159653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1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805E17-92C7-4B4A-84F4-EC7A170090B4}"/>
              </a:ext>
            </a:extLst>
          </p:cNvPr>
          <p:cNvSpPr>
            <a:spLocks noGrp="1"/>
          </p:cNvSpPr>
          <p:nvPr>
            <p:ph type="title"/>
          </p:nvPr>
        </p:nvSpPr>
        <p:spPr>
          <a:xfrm>
            <a:off x="838200" y="365125"/>
            <a:ext cx="10515600" cy="1325563"/>
          </a:xfrm>
        </p:spPr>
        <p:txBody>
          <a:bodyPr>
            <a:normAutofit/>
          </a:bodyPr>
          <a:lstStyle/>
          <a:p>
            <a:r>
              <a:rPr lang="en-BD"/>
              <a:t>Difficulties</a:t>
            </a:r>
          </a:p>
        </p:txBody>
      </p:sp>
      <p:sp>
        <p:nvSpPr>
          <p:cNvPr id="10"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074542-2179-9344-8530-695AA377D84A}"/>
              </a:ext>
            </a:extLst>
          </p:cNvPr>
          <p:cNvSpPr>
            <a:spLocks noGrp="1"/>
          </p:cNvSpPr>
          <p:nvPr>
            <p:ph idx="1"/>
          </p:nvPr>
        </p:nvSpPr>
        <p:spPr>
          <a:xfrm>
            <a:off x="838200" y="1825625"/>
            <a:ext cx="10515600" cy="4351338"/>
          </a:xfrm>
        </p:spPr>
        <p:txBody>
          <a:bodyPr vert="horz" lIns="91440" tIns="45720" rIns="91440" bIns="45720" rtlCol="0" anchor="t">
            <a:normAutofit/>
          </a:bodyPr>
          <a:lstStyle/>
          <a:p>
            <a:pPr>
              <a:buClr>
                <a:srgbClr val="262626"/>
              </a:buClr>
            </a:pPr>
            <a:r>
              <a:rPr lang="en-BD"/>
              <a:t>STM32 language</a:t>
            </a:r>
            <a:endParaRPr lang="en-US"/>
          </a:p>
          <a:p>
            <a:pPr>
              <a:buClr>
                <a:srgbClr val="262626"/>
              </a:buClr>
            </a:pPr>
            <a:r>
              <a:rPr lang="en-US"/>
              <a:t>Teammates from different remote areas</a:t>
            </a:r>
            <a:endParaRPr lang="en-US">
              <a:cs typeface="Calibri" panose="020F0502020204030204"/>
            </a:endParaRPr>
          </a:p>
          <a:p>
            <a:pPr>
              <a:buClr>
                <a:srgbClr val="262626"/>
              </a:buClr>
            </a:pPr>
            <a:r>
              <a:rPr lang="en-US">
                <a:cs typeface="Calibri" panose="020F0502020204030204"/>
              </a:rPr>
              <a:t>Weak connection between </a:t>
            </a:r>
            <a:r>
              <a:rPr lang="en-US" err="1">
                <a:cs typeface="Calibri" panose="020F0502020204030204"/>
              </a:rPr>
              <a:t>bluetooth</a:t>
            </a:r>
            <a:r>
              <a:rPr lang="en-US">
                <a:cs typeface="Calibri" panose="020F0502020204030204"/>
              </a:rPr>
              <a:t> modules</a:t>
            </a:r>
            <a:endParaRPr lang="en-US"/>
          </a:p>
          <a:p>
            <a:pPr>
              <a:buClr>
                <a:srgbClr val="262626"/>
              </a:buClr>
            </a:pPr>
            <a:r>
              <a:rPr lang="en-US">
                <a:cs typeface="Calibri"/>
              </a:rPr>
              <a:t>Hardware implementation was not possible due to covid situation</a:t>
            </a:r>
          </a:p>
          <a:p>
            <a:pPr marL="0" indent="0">
              <a:buClr>
                <a:srgbClr val="262626"/>
              </a:buClr>
              <a:buNone/>
            </a:pPr>
            <a:endParaRPr lang="en-US">
              <a:cs typeface="Calibri"/>
            </a:endParaRPr>
          </a:p>
          <a:p>
            <a:pPr>
              <a:buClr>
                <a:srgbClr val="262626"/>
              </a:buClr>
            </a:pPr>
            <a:endParaRPr lang="en-US">
              <a:cs typeface="Calibri"/>
            </a:endParaRPr>
          </a:p>
        </p:txBody>
      </p:sp>
      <p:sp>
        <p:nvSpPr>
          <p:cNvPr id="4" name="Date Placeholder 3">
            <a:extLst>
              <a:ext uri="{FF2B5EF4-FFF2-40B4-BE49-F238E27FC236}">
                <a16:creationId xmlns:a16="http://schemas.microsoft.com/office/drawing/2014/main" id="{AB945E5E-01D6-AF4D-940F-40D4D4A1D459}"/>
              </a:ext>
            </a:extLst>
          </p:cNvPr>
          <p:cNvSpPr>
            <a:spLocks noGrp="1"/>
          </p:cNvSpPr>
          <p:nvPr>
            <p:ph type="dt" sz="half" idx="10"/>
          </p:nvPr>
        </p:nvSpPr>
        <p:spPr>
          <a:xfrm>
            <a:off x="838200" y="6356350"/>
            <a:ext cx="2743200" cy="365125"/>
          </a:xfrm>
        </p:spPr>
        <p:txBody>
          <a:bodyPr>
            <a:normAutofit/>
          </a:bodyPr>
          <a:lstStyle/>
          <a:p>
            <a:pPr>
              <a:spcAft>
                <a:spcPts val="600"/>
              </a:spcAft>
            </a:pPr>
            <a:r>
              <a:rPr lang="en-US"/>
              <a:t>EEE 416 A 2020 – Final Project</a:t>
            </a:r>
            <a:endParaRPr lang="en-BD"/>
          </a:p>
        </p:txBody>
      </p:sp>
      <p:sp>
        <p:nvSpPr>
          <p:cNvPr id="5" name="Footer Placeholder 4">
            <a:extLst>
              <a:ext uri="{FF2B5EF4-FFF2-40B4-BE49-F238E27FC236}">
                <a16:creationId xmlns:a16="http://schemas.microsoft.com/office/drawing/2014/main" id="{E7D67327-4A72-9047-97CB-BBD43E05492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Speech to Braille</a:t>
            </a:r>
            <a:endParaRPr lang="en-BD"/>
          </a:p>
        </p:txBody>
      </p:sp>
      <p:sp>
        <p:nvSpPr>
          <p:cNvPr id="6" name="Slide Number Placeholder 5">
            <a:extLst>
              <a:ext uri="{FF2B5EF4-FFF2-40B4-BE49-F238E27FC236}">
                <a16:creationId xmlns:a16="http://schemas.microsoft.com/office/drawing/2014/main" id="{DE8522FC-FE39-A249-AA65-9B91AE654247}"/>
              </a:ext>
            </a:extLst>
          </p:cNvPr>
          <p:cNvSpPr>
            <a:spLocks noGrp="1"/>
          </p:cNvSpPr>
          <p:nvPr>
            <p:ph type="sldNum" sz="quarter" idx="12"/>
          </p:nvPr>
        </p:nvSpPr>
        <p:spPr>
          <a:xfrm>
            <a:off x="8610600" y="6356350"/>
            <a:ext cx="2743200" cy="365125"/>
          </a:xfrm>
        </p:spPr>
        <p:txBody>
          <a:bodyPr>
            <a:normAutofit/>
          </a:bodyPr>
          <a:lstStyle/>
          <a:p>
            <a:pPr>
              <a:spcAft>
                <a:spcPts val="600"/>
              </a:spcAft>
            </a:pPr>
            <a:fld id="{E9C29D53-9981-884B-B5B6-B5743DF81FD1}" type="slidenum">
              <a:rPr lang="en-BD" smtClean="0"/>
              <a:pPr>
                <a:spcAft>
                  <a:spcPts val="600"/>
                </a:spcAft>
              </a:pPr>
              <a:t>16</a:t>
            </a:fld>
            <a:endParaRPr lang="en-BD"/>
          </a:p>
        </p:txBody>
      </p:sp>
    </p:spTree>
    <p:extLst>
      <p:ext uri="{BB962C8B-B14F-4D97-AF65-F5344CB8AC3E}">
        <p14:creationId xmlns:p14="http://schemas.microsoft.com/office/powerpoint/2010/main" val="117391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33012B-84B9-7349-A96C-D843A369539B}"/>
              </a:ext>
            </a:extLst>
          </p:cNvPr>
          <p:cNvSpPr>
            <a:spLocks noGrp="1"/>
          </p:cNvSpPr>
          <p:nvPr>
            <p:ph type="title"/>
          </p:nvPr>
        </p:nvSpPr>
        <p:spPr>
          <a:xfrm>
            <a:off x="643467" y="321734"/>
            <a:ext cx="10905066" cy="1135737"/>
          </a:xfrm>
        </p:spPr>
        <p:txBody>
          <a:bodyPr>
            <a:normAutofit/>
          </a:bodyPr>
          <a:lstStyle/>
          <a:p>
            <a:r>
              <a:rPr lang="en-BD" sz="3600"/>
              <a:t>Outline</a:t>
            </a:r>
          </a:p>
        </p:txBody>
      </p:sp>
      <p:sp>
        <p:nvSpPr>
          <p:cNvPr id="3" name="Content Placeholder 2">
            <a:extLst>
              <a:ext uri="{FF2B5EF4-FFF2-40B4-BE49-F238E27FC236}">
                <a16:creationId xmlns:a16="http://schemas.microsoft.com/office/drawing/2014/main" id="{D6E5899E-188D-E346-BD75-A52C25C2CF7A}"/>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BD" sz="2000"/>
              <a:t>Summary</a:t>
            </a:r>
          </a:p>
          <a:p>
            <a:r>
              <a:rPr lang="en-BD" sz="2000"/>
              <a:t>Background</a:t>
            </a:r>
            <a:endParaRPr lang="en-BD" sz="2000">
              <a:cs typeface="Calibri"/>
            </a:endParaRPr>
          </a:p>
          <a:p>
            <a:r>
              <a:rPr lang="en-BD" sz="2000"/>
              <a:t>Methods</a:t>
            </a:r>
            <a:endParaRPr lang="en-BD" sz="2000">
              <a:cs typeface="Calibri"/>
            </a:endParaRPr>
          </a:p>
          <a:p>
            <a:r>
              <a:rPr lang="en-BD" sz="2000"/>
              <a:t>Simulation</a:t>
            </a:r>
            <a:endParaRPr lang="en-BD" sz="2000">
              <a:cs typeface="Calibri"/>
            </a:endParaRPr>
          </a:p>
          <a:p>
            <a:r>
              <a:rPr lang="en-BD" sz="2000"/>
              <a:t>PCB layout and 3d rendering</a:t>
            </a:r>
            <a:endParaRPr lang="en-BD" sz="2000">
              <a:cs typeface="Calibri"/>
            </a:endParaRPr>
          </a:p>
          <a:p>
            <a:r>
              <a:rPr lang="en-BD" sz="2000"/>
              <a:t>Future Outlook</a:t>
            </a:r>
            <a:endParaRPr lang="en-BD" sz="2000">
              <a:cs typeface="Calibri"/>
            </a:endParaRPr>
          </a:p>
          <a:p>
            <a:pPr>
              <a:buClr>
                <a:srgbClr val="262626"/>
              </a:buClr>
            </a:pPr>
            <a:r>
              <a:rPr lang="en-BD" sz="2000"/>
              <a:t>Conclusion</a:t>
            </a:r>
            <a:endParaRPr lang="en-BD" sz="2000">
              <a:cs typeface="Calibri"/>
            </a:endParaRP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7A4EB6EC-D213-9F48-8356-86C62AC118FF}"/>
              </a:ext>
            </a:extLst>
          </p:cNvPr>
          <p:cNvSpPr>
            <a:spLocks noGrp="1"/>
          </p:cNvSpPr>
          <p:nvPr>
            <p:ph type="dt" sz="half" idx="10"/>
          </p:nvPr>
        </p:nvSpPr>
        <p:spPr>
          <a:xfrm>
            <a:off x="643467" y="6356350"/>
            <a:ext cx="2743200" cy="365125"/>
          </a:xfrm>
        </p:spPr>
        <p:txBody>
          <a:bodyPr>
            <a:normAutofit/>
          </a:bodyPr>
          <a:lstStyle/>
          <a:p>
            <a:pPr>
              <a:spcAft>
                <a:spcPts val="600"/>
              </a:spcAft>
            </a:pPr>
            <a:r>
              <a:rPr lang="en-US" sz="1100"/>
              <a:t>EEE 416 (2020) – Final Project Group A.XY</a:t>
            </a:r>
            <a:endParaRPr lang="en-BD" sz="1100"/>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a16="http://schemas.microsoft.com/office/drawing/2014/main" id="{1B9B0E6E-7910-2644-9BBD-C431B66BAC6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Speech to Braille</a:t>
            </a:r>
            <a:endParaRPr lang="en-BD"/>
          </a:p>
        </p:txBody>
      </p:sp>
      <p:sp>
        <p:nvSpPr>
          <p:cNvPr id="4" name="Slide Number Placeholder 3">
            <a:extLst>
              <a:ext uri="{FF2B5EF4-FFF2-40B4-BE49-F238E27FC236}">
                <a16:creationId xmlns:a16="http://schemas.microsoft.com/office/drawing/2014/main" id="{E4016421-CA9E-E344-9555-2F9A2A519073}"/>
              </a:ext>
            </a:extLst>
          </p:cNvPr>
          <p:cNvSpPr>
            <a:spLocks noGrp="1"/>
          </p:cNvSpPr>
          <p:nvPr>
            <p:ph type="sldNum" sz="quarter" idx="12"/>
          </p:nvPr>
        </p:nvSpPr>
        <p:spPr>
          <a:xfrm>
            <a:off x="8805333" y="6356350"/>
            <a:ext cx="2743200" cy="365125"/>
          </a:xfrm>
        </p:spPr>
        <p:txBody>
          <a:bodyPr>
            <a:normAutofit/>
          </a:bodyPr>
          <a:lstStyle/>
          <a:p>
            <a:pPr>
              <a:spcAft>
                <a:spcPts val="600"/>
              </a:spcAft>
            </a:pPr>
            <a:fld id="{E9C29D53-9981-884B-B5B6-B5743DF81FD1}" type="slidenum">
              <a:rPr lang="en-BD" smtClean="0"/>
              <a:pPr>
                <a:spcAft>
                  <a:spcPts val="600"/>
                </a:spcAft>
              </a:pPr>
              <a:t>2</a:t>
            </a:fld>
            <a:endParaRPr lang="en-BD"/>
          </a:p>
        </p:txBody>
      </p:sp>
    </p:spTree>
    <p:extLst>
      <p:ext uri="{BB962C8B-B14F-4D97-AF65-F5344CB8AC3E}">
        <p14:creationId xmlns:p14="http://schemas.microsoft.com/office/powerpoint/2010/main" val="146688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7961EB-6866-FA44-9890-3FC758189192}"/>
              </a:ext>
            </a:extLst>
          </p:cNvPr>
          <p:cNvSpPr>
            <a:spLocks noGrp="1"/>
          </p:cNvSpPr>
          <p:nvPr>
            <p:ph type="title"/>
          </p:nvPr>
        </p:nvSpPr>
        <p:spPr>
          <a:xfrm>
            <a:off x="643467" y="321734"/>
            <a:ext cx="10905066" cy="1135737"/>
          </a:xfrm>
        </p:spPr>
        <p:txBody>
          <a:bodyPr>
            <a:normAutofit/>
          </a:bodyPr>
          <a:lstStyle/>
          <a:p>
            <a:r>
              <a:rPr lang="en-BD" sz="3600"/>
              <a:t>Summary</a:t>
            </a:r>
          </a:p>
        </p:txBody>
      </p:sp>
      <p:sp>
        <p:nvSpPr>
          <p:cNvPr id="3" name="Content Placeholder 2">
            <a:extLst>
              <a:ext uri="{FF2B5EF4-FFF2-40B4-BE49-F238E27FC236}">
                <a16:creationId xmlns:a16="http://schemas.microsoft.com/office/drawing/2014/main" id="{9A44EED5-AC03-E841-ADE7-2984B709EE11}"/>
              </a:ext>
            </a:extLst>
          </p:cNvPr>
          <p:cNvSpPr>
            <a:spLocks noGrp="1"/>
          </p:cNvSpPr>
          <p:nvPr>
            <p:ph idx="1"/>
          </p:nvPr>
        </p:nvSpPr>
        <p:spPr>
          <a:xfrm>
            <a:off x="668867" y="1427381"/>
            <a:ext cx="9800166" cy="4393982"/>
          </a:xfrm>
        </p:spPr>
        <p:txBody>
          <a:bodyPr vert="horz" lIns="91440" tIns="45720" rIns="91440" bIns="45720" rtlCol="0" anchor="t">
            <a:normAutofit/>
          </a:bodyPr>
          <a:lstStyle/>
          <a:p>
            <a:pPr marL="0" indent="0" algn="just">
              <a:buClr>
                <a:srgbClr val="262626"/>
              </a:buClr>
              <a:buNone/>
            </a:pPr>
            <a:r>
              <a:rPr lang="en-US" sz="2400"/>
              <a:t>A software program of phone that captures the spoken words of a speaker and converts them to text, and then converts each letters into Braille signals. We have implemented this in Proteus where, using a Bluetooth module we captured the converted texts from a software and sent the texts to STM32F103C6. Finally STM32F103C6 converts the texts into Braille and shows them via LED lights.</a:t>
            </a:r>
          </a:p>
          <a:p>
            <a:pPr marL="0" indent="0" algn="just">
              <a:buNone/>
            </a:pPr>
            <a:endParaRPr lang="en-US" sz="2400">
              <a:cs typeface="Calibri"/>
            </a:endParaRPr>
          </a:p>
          <a:p>
            <a:pPr marL="0" indent="0" algn="just">
              <a:buNone/>
            </a:pPr>
            <a:r>
              <a:rPr lang="en-US" sz="2400">
                <a:cs typeface="Calibri"/>
              </a:rPr>
              <a:t>Here for clear understanding we have showed the part of sending texts to STM32F103C6 with the help of two </a:t>
            </a:r>
            <a:r>
              <a:rPr lang="en-US" sz="2400" err="1">
                <a:cs typeface="Calibri"/>
              </a:rPr>
              <a:t>bluetooth</a:t>
            </a:r>
            <a:r>
              <a:rPr lang="en-US" sz="2400">
                <a:cs typeface="Calibri"/>
              </a:rPr>
              <a:t> module. </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A62E6447-AA41-6B4C-8CFC-31D1B16F794D}"/>
              </a:ext>
            </a:extLst>
          </p:cNvPr>
          <p:cNvSpPr>
            <a:spLocks noGrp="1"/>
          </p:cNvSpPr>
          <p:nvPr>
            <p:ph type="dt" sz="half" idx="10"/>
          </p:nvPr>
        </p:nvSpPr>
        <p:spPr>
          <a:xfrm>
            <a:off x="643467" y="6356350"/>
            <a:ext cx="2743200" cy="365125"/>
          </a:xfrm>
        </p:spPr>
        <p:txBody>
          <a:bodyPr>
            <a:normAutofit/>
          </a:bodyPr>
          <a:lstStyle/>
          <a:p>
            <a:pPr>
              <a:spcAft>
                <a:spcPts val="600"/>
              </a:spcAft>
            </a:pPr>
            <a:r>
              <a:rPr lang="en-US" sz="1100"/>
              <a:t>EEE 416 (2020) – Final Project Group A.XY</a:t>
            </a:r>
            <a:endParaRPr lang="en-BD" sz="1100"/>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a16="http://schemas.microsoft.com/office/drawing/2014/main" id="{C408D72C-7E9C-0D4E-983B-71D619F241E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Speech to Braille</a:t>
            </a:r>
            <a:endParaRPr lang="en-BD"/>
          </a:p>
        </p:txBody>
      </p:sp>
      <p:sp>
        <p:nvSpPr>
          <p:cNvPr id="4" name="Slide Number Placeholder 3">
            <a:extLst>
              <a:ext uri="{FF2B5EF4-FFF2-40B4-BE49-F238E27FC236}">
                <a16:creationId xmlns:a16="http://schemas.microsoft.com/office/drawing/2014/main" id="{BDFAD992-AD21-5740-BF3B-2C2951534652}"/>
              </a:ext>
            </a:extLst>
          </p:cNvPr>
          <p:cNvSpPr>
            <a:spLocks noGrp="1"/>
          </p:cNvSpPr>
          <p:nvPr>
            <p:ph type="sldNum" sz="quarter" idx="12"/>
          </p:nvPr>
        </p:nvSpPr>
        <p:spPr>
          <a:xfrm>
            <a:off x="8805333" y="6356350"/>
            <a:ext cx="2743200" cy="365125"/>
          </a:xfrm>
        </p:spPr>
        <p:txBody>
          <a:bodyPr>
            <a:normAutofit/>
          </a:bodyPr>
          <a:lstStyle/>
          <a:p>
            <a:pPr>
              <a:spcAft>
                <a:spcPts val="600"/>
              </a:spcAft>
            </a:pPr>
            <a:fld id="{E9C29D53-9981-884B-B5B6-B5743DF81FD1}" type="slidenum">
              <a:rPr lang="en-BD" smtClean="0"/>
              <a:pPr>
                <a:spcAft>
                  <a:spcPts val="600"/>
                </a:spcAft>
              </a:pPr>
              <a:t>3</a:t>
            </a:fld>
            <a:endParaRPr lang="en-BD"/>
          </a:p>
        </p:txBody>
      </p:sp>
    </p:spTree>
    <p:extLst>
      <p:ext uri="{BB962C8B-B14F-4D97-AF65-F5344CB8AC3E}">
        <p14:creationId xmlns:p14="http://schemas.microsoft.com/office/powerpoint/2010/main" val="2428711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3" name="Rectangle 192">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D9019EF6-C9F9-8E4B-90AC-5D229CB1168A}"/>
              </a:ext>
            </a:extLst>
          </p:cNvPr>
          <p:cNvSpPr>
            <a:spLocks noGrp="1"/>
          </p:cNvSpPr>
          <p:nvPr>
            <p:ph type="title"/>
          </p:nvPr>
        </p:nvSpPr>
        <p:spPr>
          <a:xfrm>
            <a:off x="838199" y="978408"/>
            <a:ext cx="4056530" cy="1106424"/>
          </a:xfrm>
        </p:spPr>
        <p:txBody>
          <a:bodyPr>
            <a:normAutofit/>
          </a:bodyPr>
          <a:lstStyle/>
          <a:p>
            <a:r>
              <a:rPr lang="en-BD" sz="2800"/>
              <a:t>Background</a:t>
            </a:r>
          </a:p>
        </p:txBody>
      </p:sp>
      <p:sp>
        <p:nvSpPr>
          <p:cNvPr id="194" name="Rectangle 193">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5" name="Rectangle 194">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51B2C38B-4AC5-9248-B4C6-67239E72DC1E}"/>
              </a:ext>
            </a:extLst>
          </p:cNvPr>
          <p:cNvSpPr>
            <a:spLocks noGrp="1"/>
          </p:cNvSpPr>
          <p:nvPr>
            <p:ph idx="1"/>
          </p:nvPr>
        </p:nvSpPr>
        <p:spPr>
          <a:xfrm>
            <a:off x="838199" y="2359152"/>
            <a:ext cx="4056530" cy="3429000"/>
          </a:xfrm>
        </p:spPr>
        <p:txBody>
          <a:bodyPr vert="horz" lIns="91440" tIns="45720" rIns="91440" bIns="45720" rtlCol="0" anchor="t">
            <a:normAutofit/>
          </a:bodyPr>
          <a:lstStyle/>
          <a:p>
            <a:pPr>
              <a:buClr>
                <a:srgbClr val="262626"/>
              </a:buClr>
            </a:pPr>
            <a:r>
              <a:rPr lang="en-BD" sz="1800"/>
              <a:t>Deafblind  people are unable to hear or see. Thus, regular communication is very hard for them. They need the sense of touch (Braille system) to communicate. But not everyone is aware of the Braille language. Our device bridge the gap between these two people. </a:t>
            </a:r>
            <a:endParaRPr lang="en-US" sz="1800"/>
          </a:p>
        </p:txBody>
      </p:sp>
      <p:pic>
        <p:nvPicPr>
          <p:cNvPr id="2054" name="Picture 6" descr="Diagram, schematic&#10;&#10;Description automatically generated">
            <a:extLst>
              <a:ext uri="{FF2B5EF4-FFF2-40B4-BE49-F238E27FC236}">
                <a16:creationId xmlns:a16="http://schemas.microsoft.com/office/drawing/2014/main" id="{2B338946-AB53-E24B-BF24-1CE464DDC5EA}"/>
              </a:ext>
            </a:extLst>
          </p:cNvPr>
          <p:cNvPicPr>
            <a:picLocks noChangeAspect="1" noChangeArrowheads="1"/>
          </p:cNvPicPr>
          <p:nvPr/>
        </p:nvPicPr>
        <p:blipFill>
          <a:blip r:embed="rId2"/>
          <a:stretch>
            <a:fillRect/>
          </a:stretch>
        </p:blipFill>
        <p:spPr bwMode="auto">
          <a:xfrm>
            <a:off x="6152090" y="566928"/>
            <a:ext cx="2262898" cy="233891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iagram&#10;&#10;Description automatically generated">
            <a:extLst>
              <a:ext uri="{FF2B5EF4-FFF2-40B4-BE49-F238E27FC236}">
                <a16:creationId xmlns:a16="http://schemas.microsoft.com/office/drawing/2014/main" id="{A9C13C30-FE7C-B14D-9862-EE1B8009ECB0}"/>
              </a:ext>
            </a:extLst>
          </p:cNvPr>
          <p:cNvPicPr>
            <a:picLocks noChangeAspect="1" noChangeArrowheads="1"/>
          </p:cNvPicPr>
          <p:nvPr/>
        </p:nvPicPr>
        <p:blipFill>
          <a:blip r:embed="rId3"/>
          <a:stretch>
            <a:fillRect/>
          </a:stretch>
        </p:blipFill>
        <p:spPr bwMode="auto">
          <a:xfrm>
            <a:off x="8962365" y="843589"/>
            <a:ext cx="2873668" cy="17816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picture containing text, businesscard, document&#10;&#10;Description automatically generated">
            <a:extLst>
              <a:ext uri="{FF2B5EF4-FFF2-40B4-BE49-F238E27FC236}">
                <a16:creationId xmlns:a16="http://schemas.microsoft.com/office/drawing/2014/main" id="{5F91A2EC-C10B-FD41-8460-CE0F8689DB75}"/>
              </a:ext>
            </a:extLst>
          </p:cNvPr>
          <p:cNvPicPr>
            <a:picLocks noChangeAspect="1" noChangeArrowheads="1"/>
          </p:cNvPicPr>
          <p:nvPr/>
        </p:nvPicPr>
        <p:blipFill>
          <a:blip r:embed="rId4"/>
          <a:stretch>
            <a:fillRect/>
          </a:stretch>
        </p:blipFill>
        <p:spPr bwMode="auto">
          <a:xfrm>
            <a:off x="6023726" y="3109523"/>
            <a:ext cx="5635286" cy="3057143"/>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C29DA07C-0ED1-CC41-B09A-5D684746D66D}"/>
              </a:ext>
            </a:extLst>
          </p:cNvPr>
          <p:cNvSpPr>
            <a:spLocks noGrp="1"/>
          </p:cNvSpPr>
          <p:nvPr>
            <p:ph type="dt" sz="half" idx="10"/>
          </p:nvPr>
        </p:nvSpPr>
        <p:spPr>
          <a:xfrm>
            <a:off x="838200" y="6356350"/>
            <a:ext cx="2743200" cy="365125"/>
          </a:xfrm>
        </p:spPr>
        <p:txBody>
          <a:bodyPr>
            <a:normAutofit/>
          </a:bodyPr>
          <a:lstStyle/>
          <a:p>
            <a:pPr>
              <a:spcAft>
                <a:spcPts val="600"/>
              </a:spcAft>
            </a:pPr>
            <a:r>
              <a:rPr lang="en-US" sz="1100">
                <a:solidFill>
                  <a:schemeClr val="tx1">
                    <a:lumMod val="50000"/>
                    <a:lumOff val="50000"/>
                  </a:schemeClr>
                </a:solidFill>
              </a:rPr>
              <a:t>EEE 416 (2020) – Final Project Group A.XY</a:t>
            </a:r>
            <a:endParaRPr lang="en-BD" sz="1100">
              <a:solidFill>
                <a:schemeClr val="tx1">
                  <a:lumMod val="50000"/>
                  <a:lumOff val="50000"/>
                </a:schemeClr>
              </a:solidFill>
            </a:endParaRPr>
          </a:p>
        </p:txBody>
      </p:sp>
      <p:sp>
        <p:nvSpPr>
          <p:cNvPr id="7" name="Footer Placeholder 6">
            <a:extLst>
              <a:ext uri="{FF2B5EF4-FFF2-40B4-BE49-F238E27FC236}">
                <a16:creationId xmlns:a16="http://schemas.microsoft.com/office/drawing/2014/main" id="{E62B1C3D-B08D-D14D-A3BD-DCF2567AB88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Speech to Braille</a:t>
            </a:r>
            <a:endParaRPr lang="en-BD">
              <a:solidFill>
                <a:schemeClr val="tx1">
                  <a:lumMod val="50000"/>
                  <a:lumOff val="50000"/>
                </a:schemeClr>
              </a:solidFill>
            </a:endParaRPr>
          </a:p>
        </p:txBody>
      </p:sp>
      <p:sp>
        <p:nvSpPr>
          <p:cNvPr id="8" name="Slide Number Placeholder 7">
            <a:extLst>
              <a:ext uri="{FF2B5EF4-FFF2-40B4-BE49-F238E27FC236}">
                <a16:creationId xmlns:a16="http://schemas.microsoft.com/office/drawing/2014/main" id="{242F02E1-6859-4149-9453-07F6EB308C46}"/>
              </a:ext>
            </a:extLst>
          </p:cNvPr>
          <p:cNvSpPr>
            <a:spLocks noGrp="1"/>
          </p:cNvSpPr>
          <p:nvPr>
            <p:ph type="sldNum" sz="quarter" idx="12"/>
          </p:nvPr>
        </p:nvSpPr>
        <p:spPr>
          <a:xfrm>
            <a:off x="8610600" y="6356350"/>
            <a:ext cx="2743200" cy="365125"/>
          </a:xfrm>
        </p:spPr>
        <p:txBody>
          <a:bodyPr>
            <a:normAutofit/>
          </a:bodyPr>
          <a:lstStyle/>
          <a:p>
            <a:pPr>
              <a:spcAft>
                <a:spcPts val="600"/>
              </a:spcAft>
            </a:pPr>
            <a:fld id="{E9C29D53-9981-884B-B5B6-B5743DF81FD1}" type="slidenum">
              <a:rPr lang="en-BD">
                <a:solidFill>
                  <a:schemeClr val="tx1">
                    <a:lumMod val="50000"/>
                    <a:lumOff val="50000"/>
                  </a:schemeClr>
                </a:solidFill>
              </a:rPr>
              <a:pPr>
                <a:spcAft>
                  <a:spcPts val="600"/>
                </a:spcAft>
              </a:pPr>
              <a:t>4</a:t>
            </a:fld>
            <a:endParaRPr lang="en-BD">
              <a:solidFill>
                <a:schemeClr val="tx1">
                  <a:lumMod val="50000"/>
                  <a:lumOff val="50000"/>
                </a:schemeClr>
              </a:solidFill>
            </a:endParaRPr>
          </a:p>
        </p:txBody>
      </p:sp>
    </p:spTree>
    <p:extLst>
      <p:ext uri="{BB962C8B-B14F-4D97-AF65-F5344CB8AC3E}">
        <p14:creationId xmlns:p14="http://schemas.microsoft.com/office/powerpoint/2010/main" val="187572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65BEC-A1DF-DB49-B707-F4003CEA7E6C}"/>
              </a:ext>
            </a:extLst>
          </p:cNvPr>
          <p:cNvSpPr>
            <a:spLocks noGrp="1"/>
          </p:cNvSpPr>
          <p:nvPr>
            <p:ph type="title"/>
          </p:nvPr>
        </p:nvSpPr>
        <p:spPr>
          <a:xfrm>
            <a:off x="643467" y="321734"/>
            <a:ext cx="10905066" cy="1135737"/>
          </a:xfrm>
        </p:spPr>
        <p:txBody>
          <a:bodyPr>
            <a:normAutofit/>
          </a:bodyPr>
          <a:lstStyle/>
          <a:p>
            <a:r>
              <a:rPr lang="en-BD" sz="3600"/>
              <a:t>Names of Components used</a:t>
            </a:r>
          </a:p>
        </p:txBody>
      </p:sp>
      <p:sp>
        <p:nvSpPr>
          <p:cNvPr id="3" name="Content Placeholder 2">
            <a:extLst>
              <a:ext uri="{FF2B5EF4-FFF2-40B4-BE49-F238E27FC236}">
                <a16:creationId xmlns:a16="http://schemas.microsoft.com/office/drawing/2014/main" id="{B5D1BFA2-EE69-374B-B248-C5EB3C1C2B3E}"/>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sz="2000"/>
              <a:t>STM32F103C6</a:t>
            </a:r>
          </a:p>
          <a:p>
            <a:pPr>
              <a:buClr>
                <a:srgbClr val="262626"/>
              </a:buClr>
            </a:pPr>
            <a:r>
              <a:rPr lang="en-US" sz="2000"/>
              <a:t>LED</a:t>
            </a:r>
            <a:endParaRPr lang="en-US" sz="2000">
              <a:cs typeface="Calibri"/>
            </a:endParaRPr>
          </a:p>
          <a:p>
            <a:pPr>
              <a:buClr>
                <a:srgbClr val="262626"/>
              </a:buClr>
            </a:pPr>
            <a:r>
              <a:rPr lang="en-US" sz="2000"/>
              <a:t>Resistors</a:t>
            </a:r>
            <a:endParaRPr lang="en-US" sz="2000">
              <a:cs typeface="Calibri"/>
            </a:endParaRPr>
          </a:p>
          <a:p>
            <a:pPr>
              <a:buClr>
                <a:srgbClr val="262626"/>
              </a:buClr>
            </a:pPr>
            <a:r>
              <a:rPr lang="en-US" sz="2000"/>
              <a:t>Bluetooth module</a:t>
            </a:r>
            <a:endParaRPr lang="en-US" sz="2000">
              <a:cs typeface="Calibri"/>
            </a:endParaRPr>
          </a:p>
          <a:p>
            <a:pPr>
              <a:buClr>
                <a:srgbClr val="262626"/>
              </a:buClr>
            </a:pPr>
            <a:r>
              <a:rPr lang="en-US" sz="2000"/>
              <a:t>Virtual terminal</a:t>
            </a:r>
            <a:endParaRPr lang="en-US" sz="2000">
              <a:cs typeface="Calibri"/>
            </a:endParaRPr>
          </a:p>
          <a:p>
            <a:pPr>
              <a:buClr>
                <a:srgbClr val="262626"/>
              </a:buClr>
            </a:pPr>
            <a:r>
              <a:rPr lang="en-US" sz="2000"/>
              <a:t>Power Supply</a:t>
            </a:r>
            <a:endParaRPr lang="en-US" sz="2000">
              <a:cs typeface="Calibri"/>
            </a:endParaRPr>
          </a:p>
          <a:p>
            <a:pPr>
              <a:buClr>
                <a:srgbClr val="262626"/>
              </a:buClr>
            </a:pPr>
            <a:r>
              <a:rPr lang="en-US" sz="2000"/>
              <a:t>Wire</a:t>
            </a:r>
            <a:endParaRPr lang="en-US" sz="2000">
              <a:cs typeface="Calibri"/>
            </a:endParaRPr>
          </a:p>
        </p:txBody>
      </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5">
            <a:extLst>
              <a:ext uri="{FF2B5EF4-FFF2-40B4-BE49-F238E27FC236}">
                <a16:creationId xmlns:a16="http://schemas.microsoft.com/office/drawing/2014/main" id="{BFD6422F-12DA-8A45-9AF9-8BFCA12E4A83}"/>
              </a:ext>
            </a:extLst>
          </p:cNvPr>
          <p:cNvSpPr>
            <a:spLocks noGrp="1"/>
          </p:cNvSpPr>
          <p:nvPr>
            <p:ph type="dt" sz="half" idx="10"/>
          </p:nvPr>
        </p:nvSpPr>
        <p:spPr>
          <a:xfrm>
            <a:off x="643467" y="6356350"/>
            <a:ext cx="2743200" cy="365125"/>
          </a:xfrm>
        </p:spPr>
        <p:txBody>
          <a:bodyPr>
            <a:normAutofit/>
          </a:bodyPr>
          <a:lstStyle/>
          <a:p>
            <a:pPr>
              <a:spcAft>
                <a:spcPts val="600"/>
              </a:spcAft>
            </a:pPr>
            <a:r>
              <a:rPr lang="en-US" sz="1100"/>
              <a:t>EEE 416 (2020) – Final Project Group A.XY</a:t>
            </a:r>
            <a:endParaRPr lang="en-BD" sz="1100"/>
          </a:p>
        </p:txBody>
      </p:sp>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ooter Placeholder 6">
            <a:extLst>
              <a:ext uri="{FF2B5EF4-FFF2-40B4-BE49-F238E27FC236}">
                <a16:creationId xmlns:a16="http://schemas.microsoft.com/office/drawing/2014/main" id="{82DF7523-28E5-1646-96D1-1E49DDA9527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Speech to Braille</a:t>
            </a:r>
            <a:endParaRPr lang="en-BD"/>
          </a:p>
        </p:txBody>
      </p:sp>
      <p:sp>
        <p:nvSpPr>
          <p:cNvPr id="6" name="Slide Number Placeholder 5">
            <a:extLst>
              <a:ext uri="{FF2B5EF4-FFF2-40B4-BE49-F238E27FC236}">
                <a16:creationId xmlns:a16="http://schemas.microsoft.com/office/drawing/2014/main" id="{2F4FAFD4-E2E1-B948-84C7-28DD8B57FCDC}"/>
              </a:ext>
            </a:extLst>
          </p:cNvPr>
          <p:cNvSpPr>
            <a:spLocks noGrp="1"/>
          </p:cNvSpPr>
          <p:nvPr>
            <p:ph type="sldNum" sz="quarter" idx="12"/>
          </p:nvPr>
        </p:nvSpPr>
        <p:spPr>
          <a:xfrm>
            <a:off x="8805333" y="6356350"/>
            <a:ext cx="2743200" cy="365125"/>
          </a:xfrm>
        </p:spPr>
        <p:txBody>
          <a:bodyPr>
            <a:normAutofit/>
          </a:bodyPr>
          <a:lstStyle/>
          <a:p>
            <a:pPr>
              <a:spcAft>
                <a:spcPts val="600"/>
              </a:spcAft>
            </a:pPr>
            <a:fld id="{E9C29D53-9981-884B-B5B6-B5743DF81FD1}" type="slidenum">
              <a:rPr lang="en-BD" smtClean="0"/>
              <a:pPr>
                <a:spcAft>
                  <a:spcPts val="600"/>
                </a:spcAft>
              </a:pPr>
              <a:t>5</a:t>
            </a:fld>
            <a:endParaRPr lang="en-BD"/>
          </a:p>
        </p:txBody>
      </p:sp>
    </p:spTree>
    <p:extLst>
      <p:ext uri="{BB962C8B-B14F-4D97-AF65-F5344CB8AC3E}">
        <p14:creationId xmlns:p14="http://schemas.microsoft.com/office/powerpoint/2010/main" val="3130130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E1EA-A19A-4834-A248-8D088307B8BE}"/>
              </a:ext>
            </a:extLst>
          </p:cNvPr>
          <p:cNvSpPr>
            <a:spLocks noGrp="1"/>
          </p:cNvSpPr>
          <p:nvPr>
            <p:ph type="title"/>
          </p:nvPr>
        </p:nvSpPr>
        <p:spPr/>
        <p:txBody>
          <a:bodyPr/>
          <a:lstStyle/>
          <a:p>
            <a:r>
              <a:rPr lang="en-US">
                <a:cs typeface="Calibri Light"/>
              </a:rPr>
              <a:t>Methodology</a:t>
            </a:r>
            <a:endParaRPr lang="en-US"/>
          </a:p>
        </p:txBody>
      </p:sp>
      <p:pic>
        <p:nvPicPr>
          <p:cNvPr id="6" name="Picture 6" descr="Graphical user interface, application&#10;&#10;Description automatically generated">
            <a:hlinkClick r:id="" action="ppaction://media"/>
            <a:extLst>
              <a:ext uri="{FF2B5EF4-FFF2-40B4-BE49-F238E27FC236}">
                <a16:creationId xmlns:a16="http://schemas.microsoft.com/office/drawing/2014/main" id="{B1F8D903-7B18-4D42-A081-FA3F041496EB}"/>
              </a:ext>
            </a:extLst>
          </p:cNvPr>
          <p:cNvPicPr>
            <a:picLocks noGrp="1" noRot="1" noChangeAspect="1"/>
          </p:cNvPicPr>
          <p:nvPr>
            <p:ph idx="1"/>
            <a:videoFile r:link="rId1"/>
          </p:nvPr>
        </p:nvPicPr>
        <p:blipFill>
          <a:blip r:embed="rId3"/>
          <a:stretch>
            <a:fillRect/>
          </a:stretch>
        </p:blipFill>
        <p:spPr>
          <a:xfrm>
            <a:off x="1475669" y="1377950"/>
            <a:ext cx="8497712" cy="4732338"/>
          </a:xfrm>
        </p:spPr>
      </p:pic>
      <p:sp>
        <p:nvSpPr>
          <p:cNvPr id="4" name="Footer Placeholder 3">
            <a:extLst>
              <a:ext uri="{FF2B5EF4-FFF2-40B4-BE49-F238E27FC236}">
                <a16:creationId xmlns:a16="http://schemas.microsoft.com/office/drawing/2014/main" id="{325CBB53-3F01-4D90-93CC-099B934EB504}"/>
              </a:ext>
            </a:extLst>
          </p:cNvPr>
          <p:cNvSpPr>
            <a:spLocks noGrp="1"/>
          </p:cNvSpPr>
          <p:nvPr>
            <p:ph type="ftr" sz="quarter" idx="11"/>
          </p:nvPr>
        </p:nvSpPr>
        <p:spPr/>
        <p:txBody>
          <a:bodyPr/>
          <a:lstStyle/>
          <a:p>
            <a:r>
              <a:rPr lang="en-US"/>
              <a:t>Speech to Braille</a:t>
            </a:r>
          </a:p>
        </p:txBody>
      </p:sp>
      <p:sp>
        <p:nvSpPr>
          <p:cNvPr id="5" name="Slide Number Placeholder 4">
            <a:extLst>
              <a:ext uri="{FF2B5EF4-FFF2-40B4-BE49-F238E27FC236}">
                <a16:creationId xmlns:a16="http://schemas.microsoft.com/office/drawing/2014/main" id="{DB4B452C-3486-4D4E-8410-88A97BC3A71B}"/>
              </a:ext>
            </a:extLst>
          </p:cNvPr>
          <p:cNvSpPr>
            <a:spLocks noGrp="1"/>
          </p:cNvSpPr>
          <p:nvPr>
            <p:ph type="sldNum" sz="quarter" idx="12"/>
          </p:nvPr>
        </p:nvSpPr>
        <p:spPr/>
        <p:txBody>
          <a:bodyPr/>
          <a:lstStyle/>
          <a:p>
            <a:fld id="{48F63A3B-78C7-47BE-AE5E-E10140E04643}" type="slidenum">
              <a:rPr lang="en-US" dirty="0"/>
              <a:t>6</a:t>
            </a:fld>
            <a:endParaRPr lang="en-US"/>
          </a:p>
        </p:txBody>
      </p:sp>
    </p:spTree>
    <p:extLst>
      <p:ext uri="{BB962C8B-B14F-4D97-AF65-F5344CB8AC3E}">
        <p14:creationId xmlns:p14="http://schemas.microsoft.com/office/powerpoint/2010/main" val="3295853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B471E-02B4-9945-9E01-96A65E9DE9EA}"/>
              </a:ext>
            </a:extLst>
          </p:cNvPr>
          <p:cNvSpPr>
            <a:spLocks noGrp="1"/>
          </p:cNvSpPr>
          <p:nvPr>
            <p:ph type="title"/>
          </p:nvPr>
        </p:nvSpPr>
        <p:spPr>
          <a:xfrm>
            <a:off x="640080" y="325369"/>
            <a:ext cx="4368602" cy="1956841"/>
          </a:xfrm>
        </p:spPr>
        <p:txBody>
          <a:bodyPr anchor="b">
            <a:normAutofit/>
          </a:bodyPr>
          <a:lstStyle/>
          <a:p>
            <a:r>
              <a:rPr lang="en-BD" sz="5400"/>
              <a:t>Circuit Diagram</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DB5B48-B502-8046-84E4-0FEB052C090B}"/>
              </a:ext>
            </a:extLst>
          </p:cNvPr>
          <p:cNvSpPr>
            <a:spLocks noGrp="1"/>
          </p:cNvSpPr>
          <p:nvPr>
            <p:ph idx="1"/>
          </p:nvPr>
        </p:nvSpPr>
        <p:spPr>
          <a:xfrm>
            <a:off x="640080" y="2872899"/>
            <a:ext cx="4243589" cy="3320668"/>
          </a:xfrm>
        </p:spPr>
        <p:txBody>
          <a:bodyPr vert="horz" lIns="91440" tIns="45720" rIns="91440" bIns="45720" rtlCol="0">
            <a:normAutofit/>
          </a:bodyPr>
          <a:lstStyle/>
          <a:p>
            <a:pPr marL="0" indent="0">
              <a:buNone/>
            </a:pPr>
            <a:r>
              <a:rPr lang="en-US" sz="2200">
                <a:cs typeface="Calibri"/>
              </a:rPr>
              <a:t>Visit  </a:t>
            </a:r>
            <a:r>
              <a:rPr lang="en-US" sz="2200">
                <a:cs typeface="Calibri"/>
                <a:hlinkClick r:id="rId2"/>
              </a:rPr>
              <a:t>Proteus Circuit Diagram</a:t>
            </a:r>
            <a:endParaRPr lang="en-US" sz="2200">
              <a:cs typeface="Calibri"/>
            </a:endParaRPr>
          </a:p>
        </p:txBody>
      </p:sp>
      <p:sp>
        <p:nvSpPr>
          <p:cNvPr id="4" name="Date Placeholder 3">
            <a:extLst>
              <a:ext uri="{FF2B5EF4-FFF2-40B4-BE49-F238E27FC236}">
                <a16:creationId xmlns:a16="http://schemas.microsoft.com/office/drawing/2014/main" id="{719C82F3-3701-E94F-9BD1-A2D51D7A80E7}"/>
              </a:ext>
            </a:extLst>
          </p:cNvPr>
          <p:cNvSpPr>
            <a:spLocks noGrp="1"/>
          </p:cNvSpPr>
          <p:nvPr>
            <p:ph type="dt" sz="half" idx="10"/>
          </p:nvPr>
        </p:nvSpPr>
        <p:spPr>
          <a:xfrm>
            <a:off x="838200" y="6356350"/>
            <a:ext cx="2743200" cy="365125"/>
          </a:xfrm>
        </p:spPr>
        <p:txBody>
          <a:bodyPr>
            <a:normAutofit/>
          </a:bodyPr>
          <a:lstStyle/>
          <a:p>
            <a:pPr>
              <a:spcAft>
                <a:spcPts val="600"/>
              </a:spcAft>
            </a:pPr>
            <a:r>
              <a:rPr lang="en-US"/>
              <a:t>EEE 416 A 2020 – Final Project</a:t>
            </a:r>
            <a:endParaRPr lang="en-BD"/>
          </a:p>
        </p:txBody>
      </p:sp>
      <p:pic>
        <p:nvPicPr>
          <p:cNvPr id="8" name="Picture 7" descr="Circuit board">
            <a:extLst>
              <a:ext uri="{FF2B5EF4-FFF2-40B4-BE49-F238E27FC236}">
                <a16:creationId xmlns:a16="http://schemas.microsoft.com/office/drawing/2014/main" id="{13447FB2-432F-42C2-AC98-42EA45BDE223}"/>
              </a:ext>
            </a:extLst>
          </p:cNvPr>
          <p:cNvPicPr>
            <a:picLocks noChangeAspect="1"/>
          </p:cNvPicPr>
          <p:nvPr/>
        </p:nvPicPr>
        <p:blipFill rotWithShape="1">
          <a:blip r:embed="rId3"/>
          <a:srcRect l="28706" r="4346" b="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Footer Placeholder 4">
            <a:extLst>
              <a:ext uri="{FF2B5EF4-FFF2-40B4-BE49-F238E27FC236}">
                <a16:creationId xmlns:a16="http://schemas.microsoft.com/office/drawing/2014/main" id="{CDC18025-CBE2-48AB-8EC7-8AE90548E07A}"/>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Speech to Braille</a:t>
            </a:r>
          </a:p>
        </p:txBody>
      </p:sp>
      <p:sp>
        <p:nvSpPr>
          <p:cNvPr id="6" name="Slide Number Placeholder 5">
            <a:extLst>
              <a:ext uri="{FF2B5EF4-FFF2-40B4-BE49-F238E27FC236}">
                <a16:creationId xmlns:a16="http://schemas.microsoft.com/office/drawing/2014/main" id="{9F766C0B-2E7D-1245-B50D-4E970C4E1320}"/>
              </a:ext>
            </a:extLst>
          </p:cNvPr>
          <p:cNvSpPr>
            <a:spLocks noGrp="1"/>
          </p:cNvSpPr>
          <p:nvPr>
            <p:ph type="sldNum" sz="quarter" idx="12"/>
          </p:nvPr>
        </p:nvSpPr>
        <p:spPr>
          <a:xfrm>
            <a:off x="10439400" y="6356350"/>
            <a:ext cx="914400" cy="365125"/>
          </a:xfrm>
        </p:spPr>
        <p:txBody>
          <a:bodyPr>
            <a:normAutofit/>
          </a:bodyPr>
          <a:lstStyle/>
          <a:p>
            <a:pPr>
              <a:spcAft>
                <a:spcPts val="600"/>
              </a:spcAft>
            </a:pPr>
            <a:fld id="{E9C29D53-9981-884B-B5B6-B5743DF81FD1}" type="slidenum">
              <a:rPr lang="en-BD">
                <a:solidFill>
                  <a:srgbClr val="FFFFFF"/>
                </a:solidFill>
              </a:rPr>
              <a:pPr>
                <a:spcAft>
                  <a:spcPts val="600"/>
                </a:spcAft>
              </a:pPr>
              <a:t>7</a:t>
            </a:fld>
            <a:endParaRPr lang="en-BD">
              <a:solidFill>
                <a:srgbClr val="FFFFFF"/>
              </a:solidFill>
            </a:endParaRPr>
          </a:p>
        </p:txBody>
      </p:sp>
    </p:spTree>
    <p:extLst>
      <p:ext uri="{BB962C8B-B14F-4D97-AF65-F5344CB8AC3E}">
        <p14:creationId xmlns:p14="http://schemas.microsoft.com/office/powerpoint/2010/main" val="176793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7F02C-1EFF-7D4C-B45F-42F0E37BA579}"/>
              </a:ext>
            </a:extLst>
          </p:cNvPr>
          <p:cNvSpPr>
            <a:spLocks noGrp="1"/>
          </p:cNvSpPr>
          <p:nvPr>
            <p:ph type="title"/>
          </p:nvPr>
        </p:nvSpPr>
        <p:spPr>
          <a:xfrm>
            <a:off x="643467" y="321734"/>
            <a:ext cx="10905066" cy="1135737"/>
          </a:xfrm>
        </p:spPr>
        <p:txBody>
          <a:bodyPr>
            <a:normAutofit/>
          </a:bodyPr>
          <a:lstStyle/>
          <a:p>
            <a:r>
              <a:rPr lang="en-BD" sz="3600"/>
              <a:t>Simulation</a:t>
            </a:r>
          </a:p>
        </p:txBody>
      </p:sp>
      <p:sp>
        <p:nvSpPr>
          <p:cNvPr id="26" name="Rectangle 2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3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5">
            <a:extLst>
              <a:ext uri="{FF2B5EF4-FFF2-40B4-BE49-F238E27FC236}">
                <a16:creationId xmlns:a16="http://schemas.microsoft.com/office/drawing/2014/main" id="{C602F4CA-DD7B-CF49-91E1-C48A0A6688A2}"/>
              </a:ext>
            </a:extLst>
          </p:cNvPr>
          <p:cNvSpPr>
            <a:spLocks noGrp="1"/>
          </p:cNvSpPr>
          <p:nvPr>
            <p:ph type="dt" sz="half" idx="10"/>
          </p:nvPr>
        </p:nvSpPr>
        <p:spPr>
          <a:xfrm>
            <a:off x="643467" y="6356350"/>
            <a:ext cx="2743200" cy="365125"/>
          </a:xfrm>
        </p:spPr>
        <p:txBody>
          <a:bodyPr>
            <a:normAutofit/>
          </a:bodyPr>
          <a:lstStyle/>
          <a:p>
            <a:pPr>
              <a:spcAft>
                <a:spcPts val="600"/>
              </a:spcAft>
            </a:pPr>
            <a:r>
              <a:rPr lang="en-US" sz="1100"/>
              <a:t>EEE 416 (2020) – Final Project Group A.XY</a:t>
            </a:r>
            <a:endParaRPr lang="en-BD" sz="1100"/>
          </a:p>
        </p:txBody>
      </p:sp>
      <p:sp>
        <p:nvSpPr>
          <p:cNvPr id="29"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ooter Placeholder 6">
            <a:extLst>
              <a:ext uri="{FF2B5EF4-FFF2-40B4-BE49-F238E27FC236}">
                <a16:creationId xmlns:a16="http://schemas.microsoft.com/office/drawing/2014/main" id="{1B64B1C5-C192-DE4C-902D-771BC68213A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Speech to Braille</a:t>
            </a:r>
            <a:endParaRPr lang="en-BD"/>
          </a:p>
        </p:txBody>
      </p:sp>
      <p:sp>
        <p:nvSpPr>
          <p:cNvPr id="6" name="Slide Number Placeholder 5">
            <a:extLst>
              <a:ext uri="{FF2B5EF4-FFF2-40B4-BE49-F238E27FC236}">
                <a16:creationId xmlns:a16="http://schemas.microsoft.com/office/drawing/2014/main" id="{E585F763-F781-F043-808B-881C1C3AFE55}"/>
              </a:ext>
            </a:extLst>
          </p:cNvPr>
          <p:cNvSpPr>
            <a:spLocks noGrp="1"/>
          </p:cNvSpPr>
          <p:nvPr>
            <p:ph type="sldNum" sz="quarter" idx="12"/>
          </p:nvPr>
        </p:nvSpPr>
        <p:spPr>
          <a:xfrm>
            <a:off x="8805333" y="6356350"/>
            <a:ext cx="2743200" cy="365125"/>
          </a:xfrm>
        </p:spPr>
        <p:txBody>
          <a:bodyPr>
            <a:normAutofit/>
          </a:bodyPr>
          <a:lstStyle/>
          <a:p>
            <a:pPr>
              <a:spcAft>
                <a:spcPts val="600"/>
              </a:spcAft>
            </a:pPr>
            <a:fld id="{E9C29D53-9981-884B-B5B6-B5743DF81FD1}" type="slidenum">
              <a:rPr lang="en-BD" smtClean="0"/>
              <a:pPr>
                <a:spcAft>
                  <a:spcPts val="600"/>
                </a:spcAft>
              </a:pPr>
              <a:t>8</a:t>
            </a:fld>
            <a:endParaRPr lang="en-BD"/>
          </a:p>
        </p:txBody>
      </p:sp>
      <p:pic>
        <p:nvPicPr>
          <p:cNvPr id="12" name="Picture 12" descr="Diagram, schematic&#10;&#10;Description automatically generated">
            <a:hlinkClick r:id="" action="ppaction://media"/>
            <a:extLst>
              <a:ext uri="{FF2B5EF4-FFF2-40B4-BE49-F238E27FC236}">
                <a16:creationId xmlns:a16="http://schemas.microsoft.com/office/drawing/2014/main" id="{B39168E8-2F2F-4A97-B579-0E45C3B5FD4D}"/>
              </a:ext>
            </a:extLst>
          </p:cNvPr>
          <p:cNvPicPr>
            <a:picLocks noGrp="1" noRot="1" noChangeAspect="1"/>
          </p:cNvPicPr>
          <p:nvPr>
            <p:ph idx="1"/>
            <a:videoFile r:link="rId1"/>
          </p:nvPr>
        </p:nvPicPr>
        <p:blipFill>
          <a:blip r:embed="rId3"/>
          <a:stretch>
            <a:fillRect/>
          </a:stretch>
        </p:blipFill>
        <p:spPr>
          <a:xfrm>
            <a:off x="1675694" y="1258887"/>
            <a:ext cx="8640587" cy="4656138"/>
          </a:xfrm>
        </p:spPr>
      </p:pic>
    </p:spTree>
    <p:extLst>
      <p:ext uri="{BB962C8B-B14F-4D97-AF65-F5344CB8AC3E}">
        <p14:creationId xmlns:p14="http://schemas.microsoft.com/office/powerpoint/2010/main" val="139407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6F045E-76B8-D348-833D-54B4A44919DE}"/>
              </a:ext>
            </a:extLst>
          </p:cNvPr>
          <p:cNvSpPr>
            <a:spLocks noGrp="1"/>
          </p:cNvSpPr>
          <p:nvPr>
            <p:ph type="title"/>
          </p:nvPr>
        </p:nvSpPr>
        <p:spPr>
          <a:xfrm>
            <a:off x="831723" y="387822"/>
            <a:ext cx="10520743" cy="956657"/>
          </a:xfrm>
        </p:spPr>
        <p:txBody>
          <a:bodyPr vert="horz" lIns="91440" tIns="45720" rIns="91440" bIns="45720" rtlCol="0" anchor="b">
            <a:normAutofit/>
          </a:bodyPr>
          <a:lstStyle/>
          <a:p>
            <a:r>
              <a:rPr lang="en-US" sz="5200" kern="1200">
                <a:solidFill>
                  <a:schemeClr val="tx1"/>
                </a:solidFill>
                <a:latin typeface="+mj-lt"/>
                <a:ea typeface="+mj-ea"/>
                <a:cs typeface="+mj-cs"/>
              </a:rPr>
              <a:t>Results</a:t>
            </a:r>
          </a:p>
        </p:txBody>
      </p:sp>
      <p:sp>
        <p:nvSpPr>
          <p:cNvPr id="3" name="Content Placeholder 2">
            <a:extLst>
              <a:ext uri="{FF2B5EF4-FFF2-40B4-BE49-F238E27FC236}">
                <a16:creationId xmlns:a16="http://schemas.microsoft.com/office/drawing/2014/main" id="{D34E0F16-D792-2144-8AD5-D772211B1F94}"/>
              </a:ext>
            </a:extLst>
          </p:cNvPr>
          <p:cNvSpPr>
            <a:spLocks noGrp="1"/>
          </p:cNvSpPr>
          <p:nvPr>
            <p:ph idx="1"/>
          </p:nvPr>
        </p:nvSpPr>
        <p:spPr>
          <a:xfrm>
            <a:off x="565729" y="1484131"/>
            <a:ext cx="10506456" cy="504795"/>
          </a:xfrm>
        </p:spPr>
        <p:txBody>
          <a:bodyPr vert="horz" lIns="91440" tIns="45720" rIns="91440" bIns="45720" rtlCol="0" anchor="t">
            <a:normAutofit/>
          </a:bodyPr>
          <a:lstStyle/>
          <a:p>
            <a:pPr marL="0" indent="0" algn="ctr">
              <a:buNone/>
            </a:pPr>
            <a:r>
              <a:rPr lang="en-US" sz="2400">
                <a:solidFill>
                  <a:schemeClr val="accent6">
                    <a:lumMod val="75000"/>
                  </a:schemeClr>
                </a:solidFill>
              </a:rPr>
              <a:t>Output Braille Sequence for "EEE-416"</a:t>
            </a:r>
            <a:endParaRPr lang="en-US">
              <a:solidFill>
                <a:schemeClr val="accent6">
                  <a:lumMod val="75000"/>
                </a:schemeClr>
              </a:solidFill>
              <a:cs typeface="Calibri" panose="020F0502020204030204"/>
            </a:endParaRPr>
          </a:p>
        </p:txBody>
      </p:sp>
      <p:pic>
        <p:nvPicPr>
          <p:cNvPr id="4" name="Picture 4" descr="Chart, scatter chart, bubble chart&#10;&#10;Description automatically generated">
            <a:extLst>
              <a:ext uri="{FF2B5EF4-FFF2-40B4-BE49-F238E27FC236}">
                <a16:creationId xmlns:a16="http://schemas.microsoft.com/office/drawing/2014/main" id="{5A4C68F0-6162-414F-9922-96592F1B644C}"/>
              </a:ext>
            </a:extLst>
          </p:cNvPr>
          <p:cNvPicPr>
            <a:picLocks noChangeAspect="1"/>
          </p:cNvPicPr>
          <p:nvPr/>
        </p:nvPicPr>
        <p:blipFill>
          <a:blip r:embed="rId2"/>
          <a:stretch>
            <a:fillRect/>
          </a:stretch>
        </p:blipFill>
        <p:spPr>
          <a:xfrm>
            <a:off x="4182835" y="3821700"/>
            <a:ext cx="1022255" cy="1009299"/>
          </a:xfrm>
          <a:prstGeom prst="rect">
            <a:avLst/>
          </a:prstGeom>
        </p:spPr>
      </p:pic>
      <p:pic>
        <p:nvPicPr>
          <p:cNvPr id="9" name="Picture 9" descr="Chart&#10;&#10;Description automatically generated">
            <a:extLst>
              <a:ext uri="{FF2B5EF4-FFF2-40B4-BE49-F238E27FC236}">
                <a16:creationId xmlns:a16="http://schemas.microsoft.com/office/drawing/2014/main" id="{88FC9AFB-21AE-4542-996A-B25B9F1ACAC7}"/>
              </a:ext>
            </a:extLst>
          </p:cNvPr>
          <p:cNvPicPr>
            <a:picLocks noChangeAspect="1"/>
          </p:cNvPicPr>
          <p:nvPr/>
        </p:nvPicPr>
        <p:blipFill>
          <a:blip r:embed="rId3"/>
          <a:stretch>
            <a:fillRect/>
          </a:stretch>
        </p:blipFill>
        <p:spPr>
          <a:xfrm>
            <a:off x="6312695" y="3809967"/>
            <a:ext cx="1037777" cy="1009748"/>
          </a:xfrm>
          <a:prstGeom prst="rect">
            <a:avLst/>
          </a:prstGeom>
        </p:spPr>
      </p:pic>
      <p:pic>
        <p:nvPicPr>
          <p:cNvPr id="5" name="Picture 8" descr="Chart, scatter chart&#10;&#10;Description automatically generated">
            <a:extLst>
              <a:ext uri="{FF2B5EF4-FFF2-40B4-BE49-F238E27FC236}">
                <a16:creationId xmlns:a16="http://schemas.microsoft.com/office/drawing/2014/main" id="{7F36E246-F206-4BC2-A85B-663D9299929A}"/>
              </a:ext>
            </a:extLst>
          </p:cNvPr>
          <p:cNvPicPr>
            <a:picLocks noChangeAspect="1"/>
          </p:cNvPicPr>
          <p:nvPr/>
        </p:nvPicPr>
        <p:blipFill>
          <a:blip r:embed="rId4"/>
          <a:stretch>
            <a:fillRect/>
          </a:stretch>
        </p:blipFill>
        <p:spPr>
          <a:xfrm>
            <a:off x="8553138" y="3812806"/>
            <a:ext cx="1077289" cy="1015458"/>
          </a:xfrm>
          <a:prstGeom prst="rect">
            <a:avLst/>
          </a:prstGeom>
        </p:spPr>
      </p:pic>
      <p:pic>
        <p:nvPicPr>
          <p:cNvPr id="10" name="Picture 10" descr="Chart&#10;&#10;Description automatically generated">
            <a:extLst>
              <a:ext uri="{FF2B5EF4-FFF2-40B4-BE49-F238E27FC236}">
                <a16:creationId xmlns:a16="http://schemas.microsoft.com/office/drawing/2014/main" id="{C787160E-64AF-41D8-83E2-69B8002B33CF}"/>
              </a:ext>
            </a:extLst>
          </p:cNvPr>
          <p:cNvPicPr>
            <a:picLocks noChangeAspect="1"/>
          </p:cNvPicPr>
          <p:nvPr/>
        </p:nvPicPr>
        <p:blipFill>
          <a:blip r:embed="rId5"/>
          <a:stretch>
            <a:fillRect/>
          </a:stretch>
        </p:blipFill>
        <p:spPr>
          <a:xfrm>
            <a:off x="10693187" y="3790042"/>
            <a:ext cx="1116799" cy="1010087"/>
          </a:xfrm>
          <a:prstGeom prst="rect">
            <a:avLst/>
          </a:prstGeom>
        </p:spPr>
      </p:pic>
      <p:pic>
        <p:nvPicPr>
          <p:cNvPr id="11" name="Picture 11" descr="Chart&#10;&#10;Description automatically generated">
            <a:extLst>
              <a:ext uri="{FF2B5EF4-FFF2-40B4-BE49-F238E27FC236}">
                <a16:creationId xmlns:a16="http://schemas.microsoft.com/office/drawing/2014/main" id="{BB845E06-E868-426F-95EB-BB6D2093C868}"/>
              </a:ext>
            </a:extLst>
          </p:cNvPr>
          <p:cNvPicPr>
            <a:picLocks noChangeAspect="1"/>
          </p:cNvPicPr>
          <p:nvPr/>
        </p:nvPicPr>
        <p:blipFill>
          <a:blip r:embed="rId6"/>
          <a:stretch>
            <a:fillRect/>
          </a:stretch>
        </p:blipFill>
        <p:spPr>
          <a:xfrm>
            <a:off x="185905" y="3779979"/>
            <a:ext cx="1149608" cy="1041679"/>
          </a:xfrm>
          <a:prstGeom prst="rect">
            <a:avLst/>
          </a:prstGeom>
        </p:spPr>
      </p:pic>
      <p:sp>
        <p:nvSpPr>
          <p:cNvPr id="7" name="Date Placeholder 5">
            <a:extLst>
              <a:ext uri="{FF2B5EF4-FFF2-40B4-BE49-F238E27FC236}">
                <a16:creationId xmlns:a16="http://schemas.microsoft.com/office/drawing/2014/main" id="{8DFFCF26-347A-D343-A4A6-217A3A4327E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914400">
              <a:spcAft>
                <a:spcPts val="600"/>
              </a:spcAft>
            </a:pPr>
            <a:r>
              <a:rPr lang="en-US" sz="1100"/>
              <a:t>EEE 416 (2020) – Final Project Group A.XY</a:t>
            </a:r>
          </a:p>
        </p:txBody>
      </p:sp>
      <p:sp>
        <p:nvSpPr>
          <p:cNvPr id="8" name="Footer Placeholder 6">
            <a:extLst>
              <a:ext uri="{FF2B5EF4-FFF2-40B4-BE49-F238E27FC236}">
                <a16:creationId xmlns:a16="http://schemas.microsoft.com/office/drawing/2014/main" id="{EACD7E10-E60D-A449-BD9D-583AE3EE518E}"/>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Speech to Braille</a:t>
            </a:r>
          </a:p>
        </p:txBody>
      </p:sp>
      <p:sp>
        <p:nvSpPr>
          <p:cNvPr id="6" name="Slide Number Placeholder 5">
            <a:extLst>
              <a:ext uri="{FF2B5EF4-FFF2-40B4-BE49-F238E27FC236}">
                <a16:creationId xmlns:a16="http://schemas.microsoft.com/office/drawing/2014/main" id="{734ADD9A-A255-4F41-9C34-7935D9105C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E9C29D53-9981-884B-B5B6-B5743DF81FD1}" type="slidenum">
              <a:rPr lang="en-US" smtClean="0"/>
              <a:pPr defTabSz="914400">
                <a:spcAft>
                  <a:spcPts val="600"/>
                </a:spcAft>
              </a:pPr>
              <a:t>9</a:t>
            </a:fld>
            <a:endParaRPr lang="en-US"/>
          </a:p>
        </p:txBody>
      </p:sp>
      <p:pic>
        <p:nvPicPr>
          <p:cNvPr id="13" name="Picture 11" descr="Chart&#10;&#10;Description automatically generated">
            <a:extLst>
              <a:ext uri="{FF2B5EF4-FFF2-40B4-BE49-F238E27FC236}">
                <a16:creationId xmlns:a16="http://schemas.microsoft.com/office/drawing/2014/main" id="{DCAEFD9D-0084-444B-BD99-82E9B900D24C}"/>
              </a:ext>
            </a:extLst>
          </p:cNvPr>
          <p:cNvPicPr>
            <a:picLocks noChangeAspect="1"/>
          </p:cNvPicPr>
          <p:nvPr/>
        </p:nvPicPr>
        <p:blipFill>
          <a:blip r:embed="rId6"/>
          <a:stretch>
            <a:fillRect/>
          </a:stretch>
        </p:blipFill>
        <p:spPr>
          <a:xfrm>
            <a:off x="1477248" y="3795148"/>
            <a:ext cx="1206052" cy="1024747"/>
          </a:xfrm>
          <a:prstGeom prst="rect">
            <a:avLst/>
          </a:prstGeom>
        </p:spPr>
      </p:pic>
      <p:pic>
        <p:nvPicPr>
          <p:cNvPr id="14" name="Picture 11" descr="Chart&#10;&#10;Description automatically generated">
            <a:extLst>
              <a:ext uri="{FF2B5EF4-FFF2-40B4-BE49-F238E27FC236}">
                <a16:creationId xmlns:a16="http://schemas.microsoft.com/office/drawing/2014/main" id="{E8966247-E711-40E0-95C7-18C062D493E6}"/>
              </a:ext>
            </a:extLst>
          </p:cNvPr>
          <p:cNvPicPr>
            <a:picLocks noChangeAspect="1"/>
          </p:cNvPicPr>
          <p:nvPr/>
        </p:nvPicPr>
        <p:blipFill>
          <a:blip r:embed="rId6"/>
          <a:stretch>
            <a:fillRect/>
          </a:stretch>
        </p:blipFill>
        <p:spPr>
          <a:xfrm>
            <a:off x="2821860" y="3796912"/>
            <a:ext cx="1217342" cy="1036035"/>
          </a:xfrm>
          <a:prstGeom prst="rect">
            <a:avLst/>
          </a:prstGeom>
        </p:spPr>
      </p:pic>
      <p:sp>
        <p:nvSpPr>
          <p:cNvPr id="12" name="TextBox 11">
            <a:extLst>
              <a:ext uri="{FF2B5EF4-FFF2-40B4-BE49-F238E27FC236}">
                <a16:creationId xmlns:a16="http://schemas.microsoft.com/office/drawing/2014/main" id="{1BAFB076-9958-4EA2-A848-E017D81FB8B5}"/>
              </a:ext>
            </a:extLst>
          </p:cNvPr>
          <p:cNvSpPr txBox="1"/>
          <p:nvPr/>
        </p:nvSpPr>
        <p:spPr>
          <a:xfrm>
            <a:off x="28221" y="2658534"/>
            <a:ext cx="1202266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just"/>
            <a:r>
              <a:rPr lang="en-US" b="1"/>
              <a:t>  </a:t>
            </a:r>
            <a:r>
              <a:rPr lang="en-US" sz="4400" b="1"/>
              <a:t>E</a:t>
            </a:r>
            <a:r>
              <a:rPr lang="en-US" b="1"/>
              <a:t>                      </a:t>
            </a:r>
            <a:r>
              <a:rPr lang="en-US" sz="4400" b="1"/>
              <a:t>E </a:t>
            </a:r>
            <a:r>
              <a:rPr lang="en-US" b="1"/>
              <a:t>                 </a:t>
            </a:r>
            <a:r>
              <a:rPr lang="en-US" sz="4400" b="1"/>
              <a:t>E </a:t>
            </a:r>
            <a:r>
              <a:rPr lang="en-US" b="1"/>
              <a:t>                 </a:t>
            </a:r>
            <a:r>
              <a:rPr lang="en-US" sz="4400" b="1"/>
              <a:t>-</a:t>
            </a:r>
            <a:r>
              <a:rPr lang="en-US" b="1"/>
              <a:t>                           </a:t>
            </a:r>
            <a:r>
              <a:rPr lang="en-US" sz="4400" b="1"/>
              <a:t>4</a:t>
            </a:r>
            <a:r>
              <a:rPr lang="en-US" b="1"/>
              <a:t>                                     </a:t>
            </a:r>
            <a:r>
              <a:rPr lang="en-US" sz="4400" b="1"/>
              <a:t>1</a:t>
            </a:r>
            <a:r>
              <a:rPr lang="en-US" b="1"/>
              <a:t>                                    </a:t>
            </a:r>
            <a:r>
              <a:rPr lang="en-US" sz="4400" b="1"/>
              <a:t>6</a:t>
            </a:r>
            <a:endParaRPr lang="en-US" sz="4400" b="1">
              <a:cs typeface="Calibri"/>
            </a:endParaRPr>
          </a:p>
        </p:txBody>
      </p:sp>
      <p:pic>
        <p:nvPicPr>
          <p:cNvPr id="15" name="Picture 22" descr="Chart&#10;&#10;Description automatically generated">
            <a:extLst>
              <a:ext uri="{FF2B5EF4-FFF2-40B4-BE49-F238E27FC236}">
                <a16:creationId xmlns:a16="http://schemas.microsoft.com/office/drawing/2014/main" id="{F365F4AB-E390-450B-AC6B-19C1319639ED}"/>
              </a:ext>
            </a:extLst>
          </p:cNvPr>
          <p:cNvPicPr>
            <a:picLocks noChangeAspect="1"/>
          </p:cNvPicPr>
          <p:nvPr/>
        </p:nvPicPr>
        <p:blipFill>
          <a:blip r:embed="rId7"/>
          <a:stretch>
            <a:fillRect/>
          </a:stretch>
        </p:blipFill>
        <p:spPr>
          <a:xfrm>
            <a:off x="9860845" y="3807178"/>
            <a:ext cx="801511" cy="801512"/>
          </a:xfrm>
          <a:prstGeom prst="rect">
            <a:avLst/>
          </a:prstGeom>
        </p:spPr>
      </p:pic>
      <p:pic>
        <p:nvPicPr>
          <p:cNvPr id="23" name="Picture 22" descr="Chart&#10;&#10;Description automatically generated">
            <a:extLst>
              <a:ext uri="{FF2B5EF4-FFF2-40B4-BE49-F238E27FC236}">
                <a16:creationId xmlns:a16="http://schemas.microsoft.com/office/drawing/2014/main" id="{167DA882-66B2-4CA8-A50F-7B2A48DE4A27}"/>
              </a:ext>
            </a:extLst>
          </p:cNvPr>
          <p:cNvPicPr>
            <a:picLocks noChangeAspect="1"/>
          </p:cNvPicPr>
          <p:nvPr/>
        </p:nvPicPr>
        <p:blipFill>
          <a:blip r:embed="rId7"/>
          <a:stretch>
            <a:fillRect/>
          </a:stretch>
        </p:blipFill>
        <p:spPr>
          <a:xfrm>
            <a:off x="7693378" y="3824111"/>
            <a:ext cx="801511" cy="790223"/>
          </a:xfrm>
          <a:prstGeom prst="rect">
            <a:avLst/>
          </a:prstGeom>
        </p:spPr>
      </p:pic>
      <p:pic>
        <p:nvPicPr>
          <p:cNvPr id="24" name="Picture 22" descr="Chart&#10;&#10;Description automatically generated">
            <a:extLst>
              <a:ext uri="{FF2B5EF4-FFF2-40B4-BE49-F238E27FC236}">
                <a16:creationId xmlns:a16="http://schemas.microsoft.com/office/drawing/2014/main" id="{BD033F7C-1B8F-48BF-804E-39E85975DE5F}"/>
              </a:ext>
            </a:extLst>
          </p:cNvPr>
          <p:cNvPicPr>
            <a:picLocks noChangeAspect="1"/>
          </p:cNvPicPr>
          <p:nvPr/>
        </p:nvPicPr>
        <p:blipFill>
          <a:blip r:embed="rId7"/>
          <a:stretch>
            <a:fillRect/>
          </a:stretch>
        </p:blipFill>
        <p:spPr>
          <a:xfrm>
            <a:off x="5452533" y="3824110"/>
            <a:ext cx="790222" cy="790223"/>
          </a:xfrm>
          <a:prstGeom prst="rect">
            <a:avLst/>
          </a:prstGeom>
        </p:spPr>
      </p:pic>
    </p:spTree>
    <p:extLst>
      <p:ext uri="{BB962C8B-B14F-4D97-AF65-F5344CB8AC3E}">
        <p14:creationId xmlns:p14="http://schemas.microsoft.com/office/powerpoint/2010/main" val="39768428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833C0FBB17B6E49BB83FE14B997223A" ma:contentTypeVersion="10" ma:contentTypeDescription="Create a new document." ma:contentTypeScope="" ma:versionID="651b7e586e2032649401fb84c21be51c">
  <xsd:schema xmlns:xsd="http://www.w3.org/2001/XMLSchema" xmlns:xs="http://www.w3.org/2001/XMLSchema" xmlns:p="http://schemas.microsoft.com/office/2006/metadata/properties" xmlns:ns2="38e44bb8-3c6c-432d-bfa4-c600a2a0f3ed" targetNamespace="http://schemas.microsoft.com/office/2006/metadata/properties" ma:root="true" ma:fieldsID="f1e87030768c226592fe621a22a97f4f" ns2:_="">
    <xsd:import namespace="38e44bb8-3c6c-432d-bfa4-c600a2a0f3e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e44bb8-3c6c-432d-bfa4-c600a2a0f3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03AA31-AD0D-4E04-A28E-9F1870037455}">
  <ds:schemaRefs>
    <ds:schemaRef ds:uri="http://schemas.microsoft.com/sharepoint/v3/contenttype/forms"/>
  </ds:schemaRefs>
</ds:datastoreItem>
</file>

<file path=customXml/itemProps2.xml><?xml version="1.0" encoding="utf-8"?>
<ds:datastoreItem xmlns:ds="http://schemas.openxmlformats.org/officeDocument/2006/customXml" ds:itemID="{324B0EC7-3664-41F5-ABDA-EEB23614E75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DC02281-0F61-498A-AF1E-130DF91DD264}">
  <ds:schemaRefs>
    <ds:schemaRef ds:uri="38e44bb8-3c6c-432d-bfa4-c600a2a0f3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{05D23346-88B9-1E48-85E6-2D29E7791F05}tf10001067</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Speech To Braille Generation For People With Auditory And Visual Impairment</vt:lpstr>
      <vt:lpstr>Outline</vt:lpstr>
      <vt:lpstr>Summary</vt:lpstr>
      <vt:lpstr>Background</vt:lpstr>
      <vt:lpstr>Names of Components used</vt:lpstr>
      <vt:lpstr>Methodology</vt:lpstr>
      <vt:lpstr>Circuit Diagram</vt:lpstr>
      <vt:lpstr>Simulation</vt:lpstr>
      <vt:lpstr>Results</vt:lpstr>
      <vt:lpstr>PCB Layout &amp; 3D Rendering</vt:lpstr>
      <vt:lpstr>Future Outlook</vt:lpstr>
      <vt:lpstr>Conclusion</vt:lpstr>
      <vt:lpstr>References</vt:lpstr>
      <vt:lpstr>Detailed Methods</vt:lpstr>
      <vt:lpstr>Source Codes</vt:lpstr>
      <vt:lpstr>Difficulties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Sajid Muhaimin Choudhury</dc:creator>
  <cp:revision>36</cp:revision>
  <dcterms:created xsi:type="dcterms:W3CDTF">2021-07-11T09:27:00Z</dcterms:created>
  <dcterms:modified xsi:type="dcterms:W3CDTF">2022-10-20T10:39:58Z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0x0101008833C0FBB17B6E49BB83FE14B997223A</vt:lpwstr>
  </property>
  <property fmtid="{D5CDD505-2E9C-101B-9397-08002B2CF9AE}" pid="3" name="Order">
    <vt:r8>4500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