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72" r:id="rId3"/>
    <p:sldId id="274" r:id="rId4"/>
    <p:sldId id="273" r:id="rId5"/>
    <p:sldId id="258" r:id="rId6"/>
    <p:sldId id="259" r:id="rId7"/>
    <p:sldId id="263" r:id="rId8"/>
    <p:sldId id="276" r:id="rId9"/>
    <p:sldId id="260" r:id="rId10"/>
    <p:sldId id="261" r:id="rId11"/>
    <p:sldId id="269" r:id="rId12"/>
    <p:sldId id="275" r:id="rId13"/>
    <p:sldId id="279" r:id="rId14"/>
    <p:sldId id="264" r:id="rId15"/>
    <p:sldId id="280"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autoAdjust="0"/>
  </p:normalViewPr>
  <p:slideViewPr>
    <p:cSldViewPr snapToGrid="0">
      <p:cViewPr varScale="1">
        <p:scale>
          <a:sx n="74" d="100"/>
          <a:sy n="74" d="100"/>
        </p:scale>
        <p:origin x="372" y="72"/>
      </p:cViewPr>
      <p:guideLst>
        <p:guide orient="horz" pos="2160"/>
        <p:guide pos="3840"/>
      </p:guideLst>
    </p:cSldViewPr>
  </p:slideViewPr>
  <p:outlineViewPr>
    <p:cViewPr>
      <p:scale>
        <a:sx n="33" d="100"/>
        <a:sy n="33" d="100"/>
      </p:scale>
      <p:origin x="0" y="769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Level-2,%20Term-2\Software%20Development%20Project%20II\Presentation\Composition%20of%20Earth.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26"/>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glow rad="368300">
                  <a:schemeClr val="accent1">
                    <a:alpha val="95000"/>
                  </a:schemeClr>
                </a:glow>
                <a:outerShdw blurRad="152400" dist="50800" dir="5520000" algn="ctr" rotWithShape="0">
                  <a:srgbClr val="000000">
                    <a:alpha val="62000"/>
                  </a:srgbClr>
                </a:outerShdw>
                <a:softEdge rad="0"/>
              </a:effectLst>
              <a:scene3d>
                <a:camera prst="orthographicFront"/>
                <a:lightRig rig="threePt" dir="t"/>
              </a:scene3d>
              <a:sp3d/>
            </c:spPr>
          </c:dPt>
          <c:dPt>
            <c:idx val="1"/>
            <c:bubble3D val="0"/>
            <c:explosion val="3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glow rad="165100">
                  <a:srgbClr val="FF0000">
                    <a:alpha val="40000"/>
                  </a:srgbClr>
                </a:glow>
              </a:effectLst>
              <a:scene3d>
                <a:camera prst="orthographicFront">
                  <a:rot lat="0" lon="0" rev="0"/>
                </a:camera>
                <a:lightRig rig="threePt" dir="tl">
                  <a:rot lat="0" lon="0" rev="1200000"/>
                </a:lightRig>
              </a:scene3d>
              <a:sp3d>
                <a:bevelT w="38100" h="12700"/>
              </a:sp3d>
            </c:spPr>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glow rad="304800">
                  <a:schemeClr val="accent2">
                    <a:alpha val="40000"/>
                  </a:schemeClr>
                </a:glow>
              </a:effectLst>
              <a:scene3d>
                <a:camera prst="orthographicFront">
                  <a:rot lat="0" lon="0" rev="0"/>
                </a:camera>
                <a:lightRig rig="threePt" dir="tl">
                  <a:rot lat="0" lon="0" rev="1200000"/>
                </a:lightRig>
              </a:scene3d>
              <a:sp3d>
                <a:bevelT w="38100" h="12700"/>
              </a:sp3d>
            </c:spPr>
          </c:dPt>
          <c:dLbls>
            <c:dLbl>
              <c:idx val="0"/>
              <c:layout>
                <c:manualLayout>
                  <c:x val="-5.9981040308959739E-2"/>
                  <c:y val="0.13236787406614639"/>
                </c:manualLayout>
              </c:layout>
              <c:tx>
                <c:rich>
                  <a:bodyPr/>
                  <a:lstStyle/>
                  <a:p>
                    <a:fld id="{78288DDA-BBBE-42C3-86DA-B07ED84C1280}" type="VALUE">
                      <a:rPr lang="en-US" sz="1800">
                        <a:solidFill>
                          <a:schemeClr val="tx1"/>
                        </a:solidFill>
                      </a:rPr>
                      <a:pPr/>
                      <a:t>[VALUE]</a:t>
                    </a:fld>
                    <a:r>
                      <a:rPr lang="en-US" sz="1800" dirty="0">
                        <a:solidFill>
                          <a:schemeClr val="tx1"/>
                        </a:solidFill>
                      </a:rPr>
                      <a:t>%</a:t>
                    </a:r>
                  </a:p>
                </c:rich>
              </c:tx>
              <c:dLblPos val="bestFit"/>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layout>
                <c:manualLayout>
                  <c:x val="-0.12712010459856576"/>
                  <c:y val="0.15848659410104279"/>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fld id="{979146E1-FA08-4736-91F0-0F9D353E4DCF}" type="VALUE">
                      <a:rPr lang="en-US" sz="2000" b="1">
                        <a:solidFill>
                          <a:schemeClr val="tx1"/>
                        </a:solidFill>
                      </a:rPr>
                      <a:pPr>
                        <a:defRPr/>
                      </a:pPr>
                      <a:t>[VALUE]</a:t>
                    </a:fld>
                    <a:r>
                      <a:rPr lang="en-US" sz="2000" b="1" dirty="0">
                        <a:solidFill>
                          <a:schemeClr val="tx1"/>
                        </a:solidFill>
                      </a:rPr>
                      <a:t>%</a:t>
                    </a: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2217731394502088"/>
                      <c:h val="9.0300416860520219E-2"/>
                    </c:manualLayout>
                  </c15:layout>
                  <c15:dlblFieldTable/>
                  <c15:showDataLabelsRange val="0"/>
                </c:ext>
              </c:extLst>
            </c:dLbl>
            <c:dLbl>
              <c:idx val="2"/>
              <c:layout>
                <c:manualLayout>
                  <c:x val="0.22238464553264281"/>
                  <c:y val="-0.1433461509586367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fld id="{4B53C071-EEBF-4D52-B6EE-6E1748FD1317}" type="VALUE">
                      <a:rPr lang="en-US" sz="2400" b="1">
                        <a:solidFill>
                          <a:schemeClr val="tx1"/>
                        </a:solidFill>
                      </a:rPr>
                      <a:pPr>
                        <a:defRPr/>
                      </a:pPr>
                      <a:t>[VALUE]</a:t>
                    </a:fld>
                    <a:r>
                      <a:rPr lang="en-US" sz="2400" b="1" dirty="0">
                        <a:solidFill>
                          <a:schemeClr val="tx1"/>
                        </a:solidFill>
                      </a:rPr>
                      <a:t>%</a:t>
                    </a: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8550492387499895"/>
                      <c:h val="0.10762256888446108"/>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val>
            <c:numRef>
              <c:f>Sheet1!$A$1:$A$3</c:f>
              <c:numCache>
                <c:formatCode>General</c:formatCode>
                <c:ptCount val="3"/>
                <c:pt idx="0">
                  <c:v>1</c:v>
                </c:pt>
                <c:pt idx="1">
                  <c:v>21</c:v>
                </c:pt>
                <c:pt idx="2">
                  <c:v>78</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drawing1.xml><?xml version="1.0" encoding="utf-8"?>
<c:userShapes xmlns:c="http://schemas.openxmlformats.org/drawingml/2006/chart">
  <cdr:relSizeAnchor xmlns:cdr="http://schemas.openxmlformats.org/drawingml/2006/chartDrawing">
    <cdr:from>
      <cdr:x>0.01383</cdr:x>
      <cdr:y>0.51548</cdr:y>
    </cdr:from>
    <cdr:to>
      <cdr:x>0.22683</cdr:x>
      <cdr:y>0.61654</cdr:y>
    </cdr:to>
    <cdr:sp macro="" textlink="">
      <cdr:nvSpPr>
        <cdr:cNvPr id="2" name="TextBox 1"/>
        <cdr:cNvSpPr txBox="1"/>
      </cdr:nvSpPr>
      <cdr:spPr>
        <a:xfrm xmlns:a="http://schemas.openxmlformats.org/drawingml/2006/main">
          <a:off x="69110" y="1881326"/>
          <a:ext cx="1064117" cy="3688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solidFill>
                <a:schemeClr val="tx1">
                  <a:lumMod val="95000"/>
                </a:schemeClr>
              </a:solidFill>
              <a:latin typeface="Baskerville Old Face" panose="02020602080505020303" pitchFamily="18" charset="0"/>
            </a:rPr>
            <a:t>Nitrogen</a:t>
          </a:r>
          <a:endParaRPr lang="en-US" sz="1200" dirty="0">
            <a:solidFill>
              <a:schemeClr val="tx1">
                <a:lumMod val="95000"/>
              </a:schemeClr>
            </a:solidFill>
            <a:latin typeface="Baskerville Old Face" panose="02020602080505020303" pitchFamily="18" charset="0"/>
          </a:endParaRPr>
        </a:p>
      </cdr:txBody>
    </cdr:sp>
  </cdr:relSizeAnchor>
  <cdr:relSizeAnchor xmlns:cdr="http://schemas.openxmlformats.org/drawingml/2006/chartDrawing">
    <cdr:from>
      <cdr:x>0.72574</cdr:x>
      <cdr:y>0.11275</cdr:y>
    </cdr:from>
    <cdr:to>
      <cdr:x>0.92459</cdr:x>
      <cdr:y>0.2154</cdr:y>
    </cdr:to>
    <cdr:sp macro="" textlink="">
      <cdr:nvSpPr>
        <cdr:cNvPr id="3" name="TextBox 2"/>
        <cdr:cNvSpPr txBox="1"/>
      </cdr:nvSpPr>
      <cdr:spPr>
        <a:xfrm xmlns:a="http://schemas.openxmlformats.org/drawingml/2006/main">
          <a:off x="3625677" y="411505"/>
          <a:ext cx="993427" cy="37463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dirty="0">
              <a:solidFill>
                <a:schemeClr val="tx1">
                  <a:lumMod val="95000"/>
                </a:schemeClr>
              </a:solidFill>
              <a:latin typeface="Baskerville Old Face" panose="02020602080505020303" pitchFamily="18" charset="0"/>
            </a:rPr>
            <a:t>Oxygen</a:t>
          </a:r>
          <a:endParaRPr lang="en-US" sz="1200" dirty="0">
            <a:solidFill>
              <a:schemeClr val="tx1">
                <a:lumMod val="95000"/>
              </a:schemeClr>
            </a:solidFill>
            <a:latin typeface="Baskerville Old Face" panose="02020602080505020303" pitchFamily="18" charset="0"/>
          </a:endParaRPr>
        </a:p>
      </cdr:txBody>
    </cdr:sp>
  </cdr:relSizeAnchor>
  <cdr:relSizeAnchor xmlns:cdr="http://schemas.openxmlformats.org/drawingml/2006/chartDrawing">
    <cdr:from>
      <cdr:x>0.29007</cdr:x>
      <cdr:y>0.06236</cdr:y>
    </cdr:from>
    <cdr:to>
      <cdr:x>0.48892</cdr:x>
      <cdr:y>0.16502</cdr:y>
    </cdr:to>
    <cdr:sp macro="" textlink="">
      <cdr:nvSpPr>
        <cdr:cNvPr id="4" name="TextBox 3"/>
        <cdr:cNvSpPr txBox="1"/>
      </cdr:nvSpPr>
      <cdr:spPr>
        <a:xfrm xmlns:a="http://schemas.openxmlformats.org/drawingml/2006/main">
          <a:off x="1449148" y="227600"/>
          <a:ext cx="993427" cy="3746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dirty="0">
              <a:solidFill>
                <a:schemeClr val="tx1">
                  <a:lumMod val="95000"/>
                </a:schemeClr>
              </a:solidFill>
              <a:latin typeface="Baskerville Old Face" panose="02020602080505020303" pitchFamily="18" charset="0"/>
            </a:rPr>
            <a:t>Others</a:t>
          </a:r>
          <a:endParaRPr lang="en-US" sz="1200" dirty="0">
            <a:solidFill>
              <a:schemeClr val="tx1">
                <a:lumMod val="95000"/>
              </a:schemeClr>
            </a:solidFill>
            <a:latin typeface="Baskerville Old Face" panose="02020602080505020303" pitchFamily="18" charset="0"/>
          </a:endParaRP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ransition spd="slow">
    <p:push dir="u"/>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30903" y="967409"/>
            <a:ext cx="11709305" cy="4810540"/>
          </a:xfrm>
        </p:spPr>
        <p:txBody>
          <a:bodyPr>
            <a:noAutofit/>
          </a:bodyPr>
          <a:lstStyle/>
          <a:p>
            <a:pPr algn="ctr"/>
            <a:r>
              <a:rPr lang="en-US" sz="6600" dirty="0">
                <a:effectLst>
                  <a:glow rad="101600">
                    <a:schemeClr val="accent2">
                      <a:satMod val="175000"/>
                      <a:alpha val="40000"/>
                    </a:schemeClr>
                  </a:glow>
                </a:effectLst>
                <a:latin typeface="Berlin Sans FB Demi" panose="020E0802020502020306" pitchFamily="34" charset="0"/>
              </a:rPr>
              <a:t>w</a:t>
            </a:r>
            <a:r>
              <a:rPr lang="en-US" sz="6600" dirty="0" smtClean="0">
                <a:effectLst>
                  <a:glow rad="101600">
                    <a:schemeClr val="accent2">
                      <a:satMod val="175000"/>
                      <a:alpha val="40000"/>
                    </a:schemeClr>
                  </a:glow>
                </a:effectLst>
                <a:latin typeface="Berlin Sans FB Demi" panose="020E0802020502020306" pitchFamily="34" charset="0"/>
              </a:rPr>
              <a:t>elcome </a:t>
            </a:r>
            <a:br>
              <a:rPr lang="en-US" sz="6600" dirty="0" smtClean="0">
                <a:effectLst>
                  <a:glow rad="101600">
                    <a:schemeClr val="accent2">
                      <a:satMod val="175000"/>
                      <a:alpha val="40000"/>
                    </a:schemeClr>
                  </a:glow>
                </a:effectLst>
                <a:latin typeface="Berlin Sans FB Demi" panose="020E0802020502020306" pitchFamily="34" charset="0"/>
              </a:rPr>
            </a:br>
            <a:r>
              <a:rPr lang="en-US" sz="3600" dirty="0" smtClean="0">
                <a:effectLst>
                  <a:glow rad="101600">
                    <a:schemeClr val="accent2">
                      <a:satMod val="175000"/>
                      <a:alpha val="40000"/>
                    </a:schemeClr>
                  </a:glow>
                </a:effectLst>
                <a:latin typeface="Berlin Sans FB Demi" panose="020E0802020502020306" pitchFamily="34" charset="0"/>
              </a:rPr>
              <a:t>TO </a:t>
            </a:r>
            <a:r>
              <a:rPr lang="en-US" sz="3600" dirty="0">
                <a:effectLst>
                  <a:glow rad="101600">
                    <a:schemeClr val="accent2">
                      <a:satMod val="175000"/>
                      <a:alpha val="40000"/>
                    </a:schemeClr>
                  </a:glow>
                </a:effectLst>
                <a:latin typeface="Berlin Sans FB Demi" panose="020E0802020502020306" pitchFamily="34" charset="0"/>
              </a:rPr>
              <a:t>OUR </a:t>
            </a:r>
            <a:r>
              <a:rPr lang="en-US" sz="3600" dirty="0" smtClean="0">
                <a:effectLst>
                  <a:glow rad="101600">
                    <a:schemeClr val="accent2">
                      <a:satMod val="175000"/>
                      <a:alpha val="40000"/>
                    </a:schemeClr>
                  </a:glow>
                </a:effectLst>
                <a:latin typeface="Berlin Sans FB Demi" panose="020E0802020502020306" pitchFamily="34" charset="0"/>
              </a:rPr>
              <a:t>PRESENTATION</a:t>
            </a:r>
            <a:r>
              <a:rPr lang="en-US" sz="2800" dirty="0" smtClean="0">
                <a:effectLst>
                  <a:glow rad="101600">
                    <a:schemeClr val="accent2">
                      <a:satMod val="175000"/>
                      <a:alpha val="40000"/>
                    </a:schemeClr>
                  </a:glow>
                </a:effectLst>
                <a:latin typeface="Berlin Sans FB Demi" panose="020E0802020502020306" pitchFamily="34" charset="0"/>
              </a:rPr>
              <a:t/>
            </a:r>
            <a:br>
              <a:rPr lang="en-US" sz="2800" dirty="0" smtClean="0">
                <a:effectLst>
                  <a:glow rad="101600">
                    <a:schemeClr val="accent2">
                      <a:satMod val="175000"/>
                      <a:alpha val="40000"/>
                    </a:schemeClr>
                  </a:glow>
                </a:effectLst>
                <a:latin typeface="Berlin Sans FB Demi" panose="020E0802020502020306" pitchFamily="34" charset="0"/>
              </a:rPr>
            </a:br>
            <a:r>
              <a:rPr lang="en-US" sz="3600" dirty="0">
                <a:effectLst>
                  <a:glow rad="101600">
                    <a:schemeClr val="accent2">
                      <a:satMod val="175000"/>
                      <a:alpha val="40000"/>
                    </a:schemeClr>
                  </a:glow>
                </a:effectLst>
                <a:latin typeface="Berlin Sans FB Demi" panose="020E0802020502020306" pitchFamily="34" charset="0"/>
              </a:rPr>
              <a:t/>
            </a:r>
            <a:br>
              <a:rPr lang="en-US" sz="3600" dirty="0">
                <a:effectLst>
                  <a:glow rad="101600">
                    <a:schemeClr val="accent2">
                      <a:satMod val="175000"/>
                      <a:alpha val="40000"/>
                    </a:schemeClr>
                  </a:glow>
                </a:effectLst>
                <a:latin typeface="Berlin Sans FB Demi" panose="020E0802020502020306" pitchFamily="34" charset="0"/>
              </a:rPr>
            </a:br>
            <a:r>
              <a:rPr lang="en-US" sz="4400" dirty="0" smtClean="0">
                <a:effectLst>
                  <a:glow rad="101600">
                    <a:schemeClr val="accent2">
                      <a:satMod val="175000"/>
                      <a:alpha val="40000"/>
                    </a:schemeClr>
                  </a:glow>
                </a:effectLst>
                <a:latin typeface="Berlin Sans FB Demi" panose="020E0802020502020306" pitchFamily="34" charset="0"/>
              </a:rPr>
              <a:t>find the decreasing of oxygen levels in atmosphere</a:t>
            </a:r>
            <a:r>
              <a:rPr lang="en-US" sz="4000" dirty="0" smtClean="0">
                <a:effectLst>
                  <a:glow rad="101600">
                    <a:schemeClr val="accent2">
                      <a:satMod val="175000"/>
                      <a:alpha val="40000"/>
                    </a:schemeClr>
                  </a:glow>
                </a:effectLst>
                <a:latin typeface="Berlin Sans FB Demi" panose="020E0802020502020306" pitchFamily="34" charset="0"/>
              </a:rPr>
              <a:t/>
            </a:r>
            <a:br>
              <a:rPr lang="en-US" sz="4000" dirty="0" smtClean="0">
                <a:effectLst>
                  <a:glow rad="101600">
                    <a:schemeClr val="accent2">
                      <a:satMod val="175000"/>
                      <a:alpha val="40000"/>
                    </a:schemeClr>
                  </a:glow>
                </a:effectLst>
                <a:latin typeface="Berlin Sans FB Demi" panose="020E0802020502020306" pitchFamily="34" charset="0"/>
              </a:rPr>
            </a:br>
            <a:endParaRPr lang="en-US" sz="3600" dirty="0">
              <a:effectLst>
                <a:glow rad="101600">
                  <a:schemeClr val="accent2">
                    <a:satMod val="175000"/>
                    <a:alpha val="40000"/>
                  </a:schemeClr>
                </a:glow>
              </a:effectLst>
              <a:latin typeface="Berlin Sans FB Demi" panose="020E0802020502020306" pitchFamily="34" charset="0"/>
            </a:endParaRPr>
          </a:p>
        </p:txBody>
      </p:sp>
    </p:spTree>
    <p:extLst>
      <p:ext uri="{BB962C8B-B14F-4D97-AF65-F5344CB8AC3E}">
        <p14:creationId xmlns:p14="http://schemas.microsoft.com/office/powerpoint/2010/main" val="1181244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1" y="254001"/>
            <a:ext cx="10131425" cy="1295400"/>
          </a:xfrm>
        </p:spPr>
        <p:txBody>
          <a:bodyPr>
            <a:normAutofit/>
          </a:bodyPr>
          <a:lstStyle/>
          <a:p>
            <a:pPr algn="ctr"/>
            <a:r>
              <a:rPr lang="en-US" sz="3200" cap="none" dirty="0" smtClean="0">
                <a:latin typeface="Times New Roman" pitchFamily="18" charset="0"/>
                <a:cs typeface="Times New Roman" pitchFamily="18" charset="0"/>
              </a:rPr>
              <a:t>How to Find The Decreasing of Oxygen Level ?</a:t>
            </a:r>
            <a:endParaRPr lang="en-US" sz="3200" cap="none" dirty="0">
              <a:latin typeface="Times New Roman" pitchFamily="18" charset="0"/>
              <a:cs typeface="Times New Roman" pitchFamily="18" charset="0"/>
            </a:endParaRPr>
          </a:p>
        </p:txBody>
      </p:sp>
      <p:sp>
        <p:nvSpPr>
          <p:cNvPr id="5" name="Content Placeholder 4"/>
          <p:cNvSpPr>
            <a:spLocks noGrp="1"/>
          </p:cNvSpPr>
          <p:nvPr>
            <p:ph idx="1"/>
          </p:nvPr>
        </p:nvSpPr>
        <p:spPr>
          <a:xfrm>
            <a:off x="787401" y="2411569"/>
            <a:ext cx="10131425" cy="4105141"/>
          </a:xfrm>
        </p:spPr>
        <p:txBody>
          <a:bodyPr>
            <a:normAutofit fontScale="85000" lnSpcReduction="10000"/>
          </a:bodyPr>
          <a:lstStyle/>
          <a:p>
            <a:pPr>
              <a:buFont typeface="Wingdings" pitchFamily="2" charset="2"/>
              <a:buChar char="Ø"/>
            </a:pPr>
            <a:r>
              <a:rPr lang="en-US" sz="2400" dirty="0" smtClean="0">
                <a:latin typeface="Times New Roman" pitchFamily="18" charset="0"/>
                <a:cs typeface="Times New Roman" pitchFamily="18" charset="0"/>
              </a:rPr>
              <a:t>We take some data from online resources . </a:t>
            </a:r>
          </a:p>
          <a:p>
            <a:pPr>
              <a:buFont typeface="Wingdings" pitchFamily="2" charset="2"/>
              <a:buChar char="Ø"/>
            </a:pPr>
            <a:r>
              <a:rPr lang="en-US" sz="2400" dirty="0" smtClean="0">
                <a:latin typeface="Times New Roman" pitchFamily="18" charset="0"/>
                <a:cs typeface="Times New Roman" pitchFamily="18" charset="0"/>
              </a:rPr>
              <a:t>Then we sort those data and make a table, like </a:t>
            </a:r>
          </a:p>
          <a:p>
            <a:pPr marL="0" indent="0">
              <a:buNone/>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In Y section negative values means the decreasing level of Oxygen.</a:t>
            </a:r>
          </a:p>
          <a:p>
            <a:pPr>
              <a:buFont typeface="Wingdings" pitchFamily="2" charset="2"/>
              <a:buChar char="Ø"/>
            </a:pPr>
            <a:r>
              <a:rPr lang="en-US" sz="2400" dirty="0" smtClean="0">
                <a:latin typeface="Times New Roman" pitchFamily="18" charset="0"/>
                <a:cs typeface="Times New Roman" pitchFamily="18" charset="0"/>
              </a:rPr>
              <a:t>We use Newton Backward Interpolation Formula to find the next year decreasing level of Oxygen.</a:t>
            </a:r>
          </a:p>
          <a:p>
            <a:pPr>
              <a:buFont typeface="Wingdings" pitchFamily="2" charset="2"/>
              <a:buChar char="Ø"/>
            </a:pPr>
            <a:r>
              <a:rPr lang="en-US" sz="2400" dirty="0" smtClean="0">
                <a:latin typeface="Times New Roman" pitchFamily="18" charset="0"/>
                <a:cs typeface="Times New Roman" pitchFamily="18" charset="0"/>
              </a:rPr>
              <a:t>Then we write a code on MATLAB and find the next years decreasing level of Oxygen.</a:t>
            </a:r>
          </a:p>
          <a:p>
            <a:pPr>
              <a:buNone/>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graphicFrame>
        <p:nvGraphicFramePr>
          <p:cNvPr id="6" name="Table 5"/>
          <p:cNvGraphicFramePr>
            <a:graphicFrameLocks noGrp="1"/>
          </p:cNvGraphicFramePr>
          <p:nvPr/>
        </p:nvGraphicFramePr>
        <p:xfrm>
          <a:off x="1536700" y="3098800"/>
          <a:ext cx="8280400" cy="1016000"/>
        </p:xfrm>
        <a:graphic>
          <a:graphicData uri="http://schemas.openxmlformats.org/drawingml/2006/table">
            <a:tbl>
              <a:tblPr firstRow="1" bandRow="1">
                <a:tableStyleId>{8A107856-5554-42FB-B03E-39F5DBC370BA}</a:tableStyleId>
              </a:tblPr>
              <a:tblGrid>
                <a:gridCol w="1092200"/>
                <a:gridCol w="1041400"/>
                <a:gridCol w="971550"/>
                <a:gridCol w="1035050"/>
                <a:gridCol w="1035050"/>
                <a:gridCol w="1035050"/>
                <a:gridCol w="1035050"/>
                <a:gridCol w="1035050"/>
              </a:tblGrid>
              <a:tr h="508000">
                <a:tc>
                  <a:txBody>
                    <a:bodyPr/>
                    <a:lstStyle/>
                    <a:p>
                      <a:r>
                        <a:rPr lang="en-US" dirty="0" smtClean="0"/>
                        <a:t>X </a:t>
                      </a:r>
                      <a:r>
                        <a:rPr lang="en-US" sz="1400" dirty="0" smtClean="0"/>
                        <a:t>(Year)</a:t>
                      </a:r>
                      <a:endParaRPr lang="en-US" sz="1400" dirty="0"/>
                    </a:p>
                  </a:txBody>
                  <a:tcPr/>
                </a:tc>
                <a:tc>
                  <a:txBody>
                    <a:bodyPr/>
                    <a:lstStyle/>
                    <a:p>
                      <a:r>
                        <a:rPr lang="en-US" dirty="0" smtClean="0"/>
                        <a:t>1992</a:t>
                      </a:r>
                      <a:endParaRPr lang="en-US" dirty="0"/>
                    </a:p>
                  </a:txBody>
                  <a:tcPr/>
                </a:tc>
                <a:tc>
                  <a:txBody>
                    <a:bodyPr/>
                    <a:lstStyle/>
                    <a:p>
                      <a:r>
                        <a:rPr lang="en-US" dirty="0" smtClean="0"/>
                        <a:t>1996</a:t>
                      </a:r>
                      <a:endParaRPr lang="en-US" dirty="0"/>
                    </a:p>
                  </a:txBody>
                  <a:tcPr/>
                </a:tc>
                <a:tc>
                  <a:txBody>
                    <a:bodyPr/>
                    <a:lstStyle/>
                    <a:p>
                      <a:r>
                        <a:rPr lang="en-US" dirty="0" smtClean="0"/>
                        <a:t>2000</a:t>
                      </a:r>
                      <a:endParaRPr lang="en-US" dirty="0"/>
                    </a:p>
                  </a:txBody>
                  <a:tcPr/>
                </a:tc>
                <a:tc>
                  <a:txBody>
                    <a:bodyPr/>
                    <a:lstStyle/>
                    <a:p>
                      <a:r>
                        <a:rPr lang="en-US" dirty="0" smtClean="0"/>
                        <a:t>2004</a:t>
                      </a:r>
                      <a:endParaRPr lang="en-US" dirty="0"/>
                    </a:p>
                  </a:txBody>
                  <a:tcPr/>
                </a:tc>
                <a:tc>
                  <a:txBody>
                    <a:bodyPr/>
                    <a:lstStyle/>
                    <a:p>
                      <a:r>
                        <a:rPr lang="en-US" dirty="0" smtClean="0"/>
                        <a:t>2008</a:t>
                      </a:r>
                      <a:endParaRPr lang="en-US" dirty="0"/>
                    </a:p>
                  </a:txBody>
                  <a:tcPr/>
                </a:tc>
                <a:tc>
                  <a:txBody>
                    <a:bodyPr/>
                    <a:lstStyle/>
                    <a:p>
                      <a:r>
                        <a:rPr lang="en-US" dirty="0" smtClean="0"/>
                        <a:t>2012</a:t>
                      </a:r>
                      <a:endParaRPr lang="en-US" dirty="0"/>
                    </a:p>
                  </a:txBody>
                  <a:tcPr/>
                </a:tc>
                <a:tc>
                  <a:txBody>
                    <a:bodyPr/>
                    <a:lstStyle/>
                    <a:p>
                      <a:r>
                        <a:rPr lang="en-US" dirty="0" smtClean="0"/>
                        <a:t>2016</a:t>
                      </a:r>
                      <a:endParaRPr lang="en-US" dirty="0"/>
                    </a:p>
                  </a:txBody>
                  <a:tcPr/>
                </a:tc>
              </a:tr>
              <a:tr h="508000">
                <a:tc>
                  <a:txBody>
                    <a:bodyPr/>
                    <a:lstStyle/>
                    <a:p>
                      <a:r>
                        <a:rPr lang="en-US" b="1" dirty="0" smtClean="0"/>
                        <a:t>Y </a:t>
                      </a:r>
                      <a:r>
                        <a:rPr lang="en-US" sz="1400" b="1" dirty="0" smtClean="0"/>
                        <a:t>(O2 level)</a:t>
                      </a:r>
                      <a:endParaRPr lang="en-US" sz="1400" b="1" dirty="0"/>
                    </a:p>
                  </a:txBody>
                  <a:tcPr/>
                </a:tc>
                <a:tc>
                  <a:txBody>
                    <a:bodyPr/>
                    <a:lstStyle/>
                    <a:p>
                      <a:r>
                        <a:rPr lang="en-US" dirty="0" smtClean="0"/>
                        <a:t>-114.02</a:t>
                      </a:r>
                      <a:endParaRPr lang="en-US" dirty="0"/>
                    </a:p>
                  </a:txBody>
                  <a:tcPr/>
                </a:tc>
                <a:tc>
                  <a:txBody>
                    <a:bodyPr/>
                    <a:lstStyle/>
                    <a:p>
                      <a:r>
                        <a:rPr lang="en-US" dirty="0" smtClean="0"/>
                        <a:t>-198.79</a:t>
                      </a:r>
                      <a:endParaRPr lang="en-US" dirty="0"/>
                    </a:p>
                  </a:txBody>
                  <a:tcPr/>
                </a:tc>
                <a:tc>
                  <a:txBody>
                    <a:bodyPr/>
                    <a:lstStyle/>
                    <a:p>
                      <a:r>
                        <a:rPr lang="en-US" dirty="0" smtClean="0"/>
                        <a:t>-243.06</a:t>
                      </a:r>
                      <a:endParaRPr lang="en-US" dirty="0"/>
                    </a:p>
                  </a:txBody>
                  <a:tcPr/>
                </a:tc>
                <a:tc>
                  <a:txBody>
                    <a:bodyPr/>
                    <a:lstStyle/>
                    <a:p>
                      <a:r>
                        <a:rPr lang="en-US" dirty="0" smtClean="0"/>
                        <a:t>-343.49</a:t>
                      </a:r>
                      <a:endParaRPr lang="en-US" dirty="0"/>
                    </a:p>
                  </a:txBody>
                  <a:tcPr/>
                </a:tc>
                <a:tc>
                  <a:txBody>
                    <a:bodyPr/>
                    <a:lstStyle/>
                    <a:p>
                      <a:r>
                        <a:rPr lang="en-US" dirty="0" smtClean="0"/>
                        <a:t>-452.99</a:t>
                      </a:r>
                      <a:endParaRPr lang="en-US" dirty="0"/>
                    </a:p>
                  </a:txBody>
                  <a:tcPr/>
                </a:tc>
                <a:tc>
                  <a:txBody>
                    <a:bodyPr/>
                    <a:lstStyle/>
                    <a:p>
                      <a:r>
                        <a:rPr lang="en-US" dirty="0" smtClean="0"/>
                        <a:t>-489.99</a:t>
                      </a:r>
                      <a:endParaRPr lang="en-US" dirty="0"/>
                    </a:p>
                  </a:txBody>
                  <a:tcPr/>
                </a:tc>
                <a:tc>
                  <a:txBody>
                    <a:bodyPr/>
                    <a:lstStyle/>
                    <a:p>
                      <a:r>
                        <a:rPr lang="en-US" dirty="0" smtClean="0"/>
                        <a:t>-642.13</a:t>
                      </a:r>
                      <a:endParaRPr lang="en-US" dirty="0"/>
                    </a:p>
                  </a:txBody>
                  <a:tcPr/>
                </a:tc>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1" y="266700"/>
            <a:ext cx="10131425" cy="1456267"/>
          </a:xfrm>
        </p:spPr>
        <p:txBody>
          <a:bodyPr>
            <a:normAutofit/>
          </a:bodyPr>
          <a:lstStyle/>
          <a:p>
            <a:pPr algn="ctr"/>
            <a:r>
              <a:rPr lang="en-US" sz="2400" dirty="0" smtClean="0">
                <a:latin typeface="Times New Roman" pitchFamily="18" charset="0"/>
                <a:cs typeface="Times New Roman" pitchFamily="18" charset="0"/>
              </a:rPr>
              <a:t>What is Newton Backward Interpolation Formula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685801" y="1485901"/>
            <a:ext cx="10452099" cy="4876800"/>
          </a:xfrm>
        </p:spPr>
        <p:txBody>
          <a:bodyPr>
            <a:normAutofit/>
          </a:bodyPr>
          <a:lstStyle/>
          <a:p>
            <a:pPr algn="just">
              <a:buFont typeface="Arial" panose="020B0604020202020204" pitchFamily="34" charset="0"/>
              <a:buChar char="•"/>
            </a:pPr>
            <a:r>
              <a:rPr lang="es-ES" sz="2800" b="1" dirty="0" err="1" smtClean="0">
                <a:latin typeface="Times New Roman" pitchFamily="18" charset="0"/>
                <a:cs typeface="Times New Roman" pitchFamily="18" charset="0"/>
              </a:rPr>
              <a:t>Interpolation</a:t>
            </a:r>
            <a:r>
              <a:rPr lang="es-ES" sz="2800" b="1" dirty="0" smtClean="0">
                <a:latin typeface="Times New Roman" pitchFamily="18" charset="0"/>
                <a:cs typeface="Times New Roman" pitchFamily="18" charset="0"/>
              </a:rPr>
              <a:t>:</a:t>
            </a:r>
            <a:r>
              <a:rPr lang="es-ES" sz="2400" b="1" dirty="0" smtClean="0">
                <a:latin typeface="Times New Roman" pitchFamily="18" charset="0"/>
                <a:cs typeface="Times New Roman" pitchFamily="18" charset="0"/>
              </a:rPr>
              <a:t> </a:t>
            </a:r>
          </a:p>
          <a:p>
            <a:pPr algn="just">
              <a:buNone/>
            </a:pPr>
            <a:r>
              <a:rPr lang="es-E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Interpolation consists in reading a value which lies between two extreme points.</a:t>
            </a:r>
          </a:p>
          <a:p>
            <a:pPr algn="just"/>
            <a:r>
              <a:rPr lang="en-US" sz="2400" b="1" dirty="0" smtClean="0">
                <a:latin typeface="Times New Roman" pitchFamily="18" charset="0"/>
                <a:cs typeface="Times New Roman" pitchFamily="18" charset="0"/>
              </a:rPr>
              <a:t>Newton Backward Interpolation : </a:t>
            </a:r>
          </a:p>
          <a:p>
            <a:pPr lvl="1" algn="just">
              <a:buNone/>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Newton’s forward interpolation formula cannot be used for interpolating a value of y near the end of a table of values. For this purpose, we use another formula known as Newton backward interpolation formula.</a:t>
            </a:r>
          </a:p>
          <a:p>
            <a:pPr algn="just"/>
            <a:r>
              <a:rPr lang="es-ES" sz="2400" b="1" dirty="0" smtClean="0">
                <a:latin typeface="Times New Roman" panose="02020603050405020304" pitchFamily="18" charset="0"/>
                <a:cs typeface="Times New Roman" panose="02020603050405020304" pitchFamily="18" charset="0"/>
              </a:rPr>
              <a:t>Formula:    </a:t>
            </a:r>
            <a:r>
              <a:rPr lang="es-ES" dirty="0" smtClean="0"/>
              <a:t>			 					</a:t>
            </a:r>
            <a:r>
              <a:rPr lang="es-ES" sz="2000" dirty="0" smtClean="0">
                <a:latin typeface="Times New Roman" panose="02020603050405020304" pitchFamily="18" charset="0"/>
                <a:cs typeface="Times New Roman" panose="02020603050405020304" pitchFamily="18" charset="0"/>
              </a:rPr>
              <a:t>F(x)=</a:t>
            </a:r>
            <a:r>
              <a:rPr lang="es-ES" sz="2000" dirty="0" err="1" smtClean="0">
                <a:latin typeface="Times New Roman" panose="02020603050405020304" pitchFamily="18" charset="0"/>
                <a:cs typeface="Times New Roman" panose="02020603050405020304" pitchFamily="18" charset="0"/>
              </a:rPr>
              <a:t>Yn</a:t>
            </a:r>
            <a:r>
              <a:rPr lang="es-ES" sz="2000" dirty="0" smtClean="0">
                <a:latin typeface="Times New Roman" panose="02020603050405020304" pitchFamily="18" charset="0"/>
                <a:cs typeface="Times New Roman" panose="02020603050405020304" pitchFamily="18" charset="0"/>
              </a:rPr>
              <a:t>+(u*nabla5)+((u*(u+1)*nabla2y4)/2!)+((u*(u+1)*(u+2)*nabla3y3)/3!)+((u*(u+1)*(u+2)*(u+3)*nabla4y2)/4!)+((u*(u+1)*(u+2)*(u+3)*(u+4)*nabla5y1)/5!)+((u*(u+1)*(u+2)*(u+3)*(u+4)*(u+5)*nabla6y0)/6!)</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96" y="245932"/>
            <a:ext cx="6284180" cy="3682191"/>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96" y="4301544"/>
            <a:ext cx="6353445" cy="927279"/>
          </a:xfrm>
          <a:prstGeom prst="rect">
            <a:avLst/>
          </a:prstGeom>
        </p:spPr>
      </p:pic>
      <p:sp>
        <p:nvSpPr>
          <p:cNvPr id="2" name="TextBox 1"/>
          <p:cNvSpPr txBox="1"/>
          <p:nvPr/>
        </p:nvSpPr>
        <p:spPr>
          <a:xfrm>
            <a:off x="6928833" y="1352280"/>
            <a:ext cx="4932609" cy="954107"/>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For Input, </a:t>
            </a:r>
            <a:r>
              <a:rPr lang="en-US" sz="2800" dirty="0" smtClean="0">
                <a:latin typeface="Times New Roman" panose="02020603050405020304" pitchFamily="18" charset="0"/>
                <a:cs typeface="Times New Roman" panose="02020603050405020304" pitchFamily="18" charset="0"/>
              </a:rPr>
              <a:t>Result, Percentage And Plot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296" y="5602243"/>
            <a:ext cx="6353445" cy="103037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2590" y="3333174"/>
            <a:ext cx="5263501" cy="3407008"/>
          </a:xfrm>
          <a:prstGeom prst="rect">
            <a:avLst/>
          </a:prstGeom>
        </p:spPr>
      </p:pic>
    </p:spTree>
    <p:extLst>
      <p:ext uri="{BB962C8B-B14F-4D97-AF65-F5344CB8AC3E}">
        <p14:creationId xmlns:p14="http://schemas.microsoft.com/office/powerpoint/2010/main" val="4016573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435" y="4982044"/>
            <a:ext cx="7960084" cy="1682773"/>
          </a:xfrm>
          <a:prstGeom prst="rect">
            <a:avLst/>
          </a:prstGeom>
        </p:spPr>
      </p:pic>
      <p:sp>
        <p:nvSpPr>
          <p:cNvPr id="6" name="TextBox 5"/>
          <p:cNvSpPr txBox="1"/>
          <p:nvPr/>
        </p:nvSpPr>
        <p:spPr>
          <a:xfrm>
            <a:off x="8500056" y="1944710"/>
            <a:ext cx="289774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For Clear </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10" y="243202"/>
            <a:ext cx="7445867" cy="4572566"/>
          </a:xfrm>
          <a:prstGeom prst="rect">
            <a:avLst/>
          </a:prstGeom>
        </p:spPr>
      </p:pic>
    </p:spTree>
    <p:extLst>
      <p:ext uri="{BB962C8B-B14F-4D97-AF65-F5344CB8AC3E}">
        <p14:creationId xmlns:p14="http://schemas.microsoft.com/office/powerpoint/2010/main" val="1870310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1" y="825500"/>
            <a:ext cx="10131425" cy="4699000"/>
          </a:xfrm>
        </p:spPr>
        <p:txBody>
          <a:bodyPr>
            <a:normAutofit fontScale="90000"/>
          </a:bodyPr>
          <a:lstStyle/>
          <a:p>
            <a:r>
              <a:rPr lang="en-US" cap="none" dirty="0" smtClean="0">
                <a:latin typeface="Times New Roman" pitchFamily="18" charset="0"/>
                <a:cs typeface="Times New Roman" pitchFamily="18" charset="0"/>
              </a:rPr>
              <a:t>Some result of our project is given bellow :</a:t>
            </a:r>
            <a:br>
              <a:rPr lang="en-US"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
            </a:r>
            <a:br>
              <a:rPr lang="en-US"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
            </a:r>
            <a:br>
              <a:rPr lang="en-US"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
            </a:r>
            <a:br>
              <a:rPr lang="en-US"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
            </a:r>
            <a:br>
              <a:rPr lang="en-US" cap="none" dirty="0" smtClean="0">
                <a:latin typeface="Times New Roman" pitchFamily="18" charset="0"/>
                <a:cs typeface="Times New Roman" pitchFamily="18" charset="0"/>
              </a:rPr>
            </a:br>
            <a:r>
              <a:rPr lang="en-US" sz="2200" cap="none" dirty="0" smtClean="0">
                <a:latin typeface="Times New Roman" pitchFamily="18" charset="0"/>
                <a:cs typeface="Times New Roman" pitchFamily="18" charset="0"/>
              </a:rPr>
              <a:t>Per Mega is a Measurement Unit.</a:t>
            </a:r>
            <a:r>
              <a:rPr lang="en-US" cap="none" dirty="0" smtClean="0">
                <a:latin typeface="Times New Roman" pitchFamily="18" charset="0"/>
                <a:cs typeface="Times New Roman" pitchFamily="18" charset="0"/>
              </a:rPr>
              <a:t/>
            </a:r>
            <a:br>
              <a:rPr lang="en-US" cap="none" dirty="0" smtClean="0">
                <a:latin typeface="Times New Roman" pitchFamily="18" charset="0"/>
                <a:cs typeface="Times New Roman" pitchFamily="18" charset="0"/>
              </a:rPr>
            </a:br>
            <a:r>
              <a:rPr lang="en-US" sz="2400" cap="none" dirty="0" smtClean="0">
                <a:latin typeface="Times New Roman" pitchFamily="18" charset="0"/>
                <a:cs typeface="Times New Roman" pitchFamily="18" charset="0"/>
              </a:rPr>
              <a:t>Per Mega </a:t>
            </a:r>
            <a:r>
              <a:rPr lang="en-US" sz="2200" cap="none" dirty="0" smtClean="0">
                <a:latin typeface="Times New Roman" pitchFamily="18" charset="0"/>
                <a:cs typeface="Times New Roman" pitchFamily="18" charset="0"/>
              </a:rPr>
              <a:t>= 0.001 per mil or 0.0001 percent or parts per million (ppm).</a:t>
            </a:r>
            <a:r>
              <a:rPr lang="en-US" sz="2400" cap="none" dirty="0" smtClean="0"/>
              <a:t> </a:t>
            </a:r>
            <a:br>
              <a:rPr lang="en-US" sz="2400" cap="none" dirty="0" smtClean="0"/>
            </a:br>
            <a:r>
              <a:rPr lang="en-US" sz="2400" cap="none" dirty="0" smtClean="0">
                <a:latin typeface="Times New Roman" panose="02020603050405020304" pitchFamily="18" charset="0"/>
                <a:cs typeface="Times New Roman" panose="02020603050405020304" pitchFamily="18" charset="0"/>
              </a:rPr>
              <a:t>The unit is typically used in isotope analysis</a:t>
            </a:r>
            <a:r>
              <a:rPr lang="en-US" sz="2400" cap="none" dirty="0" smtClean="0"/>
              <a:t>.</a:t>
            </a:r>
            <a:br>
              <a:rPr lang="en-US" sz="2400" cap="none" dirty="0" smtClean="0"/>
            </a:br>
            <a:r>
              <a:rPr lang="en-US" sz="2400" cap="none" dirty="0" smtClean="0"/>
              <a:t/>
            </a:r>
            <a:br>
              <a:rPr lang="en-US" sz="2400" cap="none" dirty="0" smtClean="0"/>
            </a:br>
            <a:r>
              <a:rPr lang="en-US" sz="2400" cap="none" dirty="0" smtClean="0"/>
              <a:t/>
            </a:r>
            <a:br>
              <a:rPr lang="en-US" sz="2400" cap="none" dirty="0" smtClean="0"/>
            </a:br>
            <a:r>
              <a:rPr lang="en-US" sz="2700" b="1" cap="none" dirty="0" smtClean="0">
                <a:latin typeface="Times New Roman" pitchFamily="18" charset="0"/>
                <a:cs typeface="Times New Roman" pitchFamily="18" charset="0"/>
              </a:rPr>
              <a:t/>
            </a:r>
            <a:br>
              <a:rPr lang="en-US" sz="2700" b="1" cap="none" dirty="0" smtClean="0">
                <a:latin typeface="Times New Roman" pitchFamily="18" charset="0"/>
                <a:cs typeface="Times New Roman" pitchFamily="18" charset="0"/>
              </a:rPr>
            </a:br>
            <a:r>
              <a:rPr lang="en-US" sz="2700" b="1" cap="none" dirty="0" smtClean="0">
                <a:latin typeface="Times New Roman" pitchFamily="18" charset="0"/>
                <a:cs typeface="Times New Roman" pitchFamily="18" charset="0"/>
              </a:rPr>
              <a:t>Here we attached my coding file : </a:t>
            </a:r>
            <a:endParaRPr lang="en-US" sz="2700" b="1" cap="none"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280073"/>
              </p:ext>
            </p:extLst>
          </p:nvPr>
        </p:nvGraphicFramePr>
        <p:xfrm>
          <a:off x="1244600" y="1894385"/>
          <a:ext cx="8928100" cy="731520"/>
        </p:xfrm>
        <a:graphic>
          <a:graphicData uri="http://schemas.openxmlformats.org/drawingml/2006/table">
            <a:tbl>
              <a:tblPr firstRow="1" bandRow="1">
                <a:tableStyleId>{5C22544A-7EE6-4342-B048-85BDC9FD1C3A}</a:tableStyleId>
              </a:tblPr>
              <a:tblGrid>
                <a:gridCol w="1785620"/>
                <a:gridCol w="1785620"/>
                <a:gridCol w="1785620"/>
                <a:gridCol w="1785620"/>
                <a:gridCol w="1785620"/>
              </a:tblGrid>
              <a:tr h="0">
                <a:tc>
                  <a:txBody>
                    <a:bodyPr/>
                    <a:lstStyle/>
                    <a:p>
                      <a:pPr algn="ctr"/>
                      <a:r>
                        <a:rPr lang="en-US" dirty="0" smtClean="0"/>
                        <a:t>X (Year)</a:t>
                      </a:r>
                      <a:endParaRPr lang="en-US" dirty="0"/>
                    </a:p>
                  </a:txBody>
                  <a:tcPr/>
                </a:tc>
                <a:tc>
                  <a:txBody>
                    <a:bodyPr/>
                    <a:lstStyle/>
                    <a:p>
                      <a:pPr algn="ctr"/>
                      <a:r>
                        <a:rPr lang="en-US" dirty="0" smtClean="0"/>
                        <a:t>2007</a:t>
                      </a:r>
                      <a:endParaRPr lang="en-US" dirty="0"/>
                    </a:p>
                  </a:txBody>
                  <a:tcPr/>
                </a:tc>
                <a:tc>
                  <a:txBody>
                    <a:bodyPr/>
                    <a:lstStyle/>
                    <a:p>
                      <a:pPr algn="ctr"/>
                      <a:r>
                        <a:rPr lang="en-US" dirty="0" smtClean="0"/>
                        <a:t>2015</a:t>
                      </a:r>
                      <a:endParaRPr lang="en-US" dirty="0"/>
                    </a:p>
                  </a:txBody>
                  <a:tcPr/>
                </a:tc>
                <a:tc>
                  <a:txBody>
                    <a:bodyPr/>
                    <a:lstStyle/>
                    <a:p>
                      <a:pPr algn="ctr"/>
                      <a:r>
                        <a:rPr lang="en-US" dirty="0" smtClean="0"/>
                        <a:t>2024</a:t>
                      </a:r>
                      <a:endParaRPr lang="en-US" dirty="0"/>
                    </a:p>
                  </a:txBody>
                  <a:tcPr/>
                </a:tc>
                <a:tc>
                  <a:txBody>
                    <a:bodyPr/>
                    <a:lstStyle/>
                    <a:p>
                      <a:pPr algn="ctr"/>
                      <a:r>
                        <a:rPr lang="en-US" dirty="0" smtClean="0"/>
                        <a:t>2034</a:t>
                      </a:r>
                      <a:endParaRPr lang="en-US" dirty="0"/>
                    </a:p>
                  </a:txBody>
                  <a:tcPr/>
                </a:tc>
              </a:tr>
              <a:tr h="0">
                <a:tc>
                  <a:txBody>
                    <a:bodyPr/>
                    <a:lstStyle/>
                    <a:p>
                      <a:pPr algn="ctr"/>
                      <a:r>
                        <a:rPr lang="en-US" dirty="0" smtClean="0"/>
                        <a:t>Y (Per Meg)</a:t>
                      </a:r>
                      <a:endParaRPr lang="en-US" dirty="0"/>
                    </a:p>
                  </a:txBody>
                  <a:tcPr/>
                </a:tc>
                <a:tc>
                  <a:txBody>
                    <a:bodyPr/>
                    <a:lstStyle/>
                    <a:p>
                      <a:pPr algn="ctr"/>
                      <a:r>
                        <a:rPr lang="en-US" dirty="0" smtClean="0"/>
                        <a:t>-452.1848</a:t>
                      </a:r>
                      <a:endParaRPr lang="en-US" dirty="0"/>
                    </a:p>
                  </a:txBody>
                  <a:tcPr/>
                </a:tc>
                <a:tc>
                  <a:txBody>
                    <a:bodyPr/>
                    <a:lstStyle/>
                    <a:p>
                      <a:pPr algn="ctr"/>
                      <a:r>
                        <a:rPr lang="en-US" dirty="0" smtClean="0"/>
                        <a:t>-641.929</a:t>
                      </a:r>
                      <a:endParaRPr lang="en-US" dirty="0"/>
                    </a:p>
                  </a:txBody>
                  <a:tcPr/>
                </a:tc>
                <a:tc>
                  <a:txBody>
                    <a:bodyPr/>
                    <a:lstStyle/>
                    <a:p>
                      <a:pPr algn="ctr"/>
                      <a:r>
                        <a:rPr lang="en-US" dirty="0" smtClean="0"/>
                        <a:t>-1488.43</a:t>
                      </a:r>
                      <a:endParaRPr lang="en-US" dirty="0"/>
                    </a:p>
                  </a:txBody>
                  <a:tcPr/>
                </a:tc>
                <a:tc>
                  <a:txBody>
                    <a:bodyPr/>
                    <a:lstStyle/>
                    <a:p>
                      <a:pPr algn="ctr"/>
                      <a:r>
                        <a:rPr lang="en-US" dirty="0" smtClean="0"/>
                        <a:t>-1495.65</a:t>
                      </a:r>
                      <a:endParaRPr lang="en-US" dirty="0"/>
                    </a:p>
                  </a:txBody>
                  <a:tcPr/>
                </a:tc>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823549939"/>
              </p:ext>
            </p:extLst>
          </p:nvPr>
        </p:nvGraphicFramePr>
        <p:xfrm>
          <a:off x="4863273" y="5030468"/>
          <a:ext cx="3399992" cy="988063"/>
        </p:xfrm>
        <a:graphic>
          <a:graphicData uri="http://schemas.openxmlformats.org/presentationml/2006/ole">
            <mc:AlternateContent xmlns:mc="http://schemas.openxmlformats.org/markup-compatibility/2006">
              <mc:Choice xmlns:v="urn:schemas-microsoft-com:vml" Requires="v">
                <p:oleObj spid="_x0000_s1102" name="Packager Shell Object" showAsIcon="1" r:id="rId3" imgW="1436400" imgH="417600" progId="Package">
                  <p:embed/>
                </p:oleObj>
              </mc:Choice>
              <mc:Fallback>
                <p:oleObj name="Packager Shell Object" showAsIcon="1" r:id="rId3" imgW="1436400" imgH="417600" progId="Package">
                  <p:embed/>
                  <p:pic>
                    <p:nvPicPr>
                      <p:cNvPr id="0" name=""/>
                      <p:cNvPicPr/>
                      <p:nvPr/>
                    </p:nvPicPr>
                    <p:blipFill>
                      <a:blip r:embed="rId4"/>
                      <a:stretch>
                        <a:fillRect/>
                      </a:stretch>
                    </p:blipFill>
                    <p:spPr>
                      <a:xfrm>
                        <a:off x="4863273" y="5030468"/>
                        <a:ext cx="3399992" cy="9880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16278740"/>
              </p:ext>
            </p:extLst>
          </p:nvPr>
        </p:nvGraphicFramePr>
        <p:xfrm>
          <a:off x="8554368" y="5030468"/>
          <a:ext cx="3197111" cy="988063"/>
        </p:xfrm>
        <a:graphic>
          <a:graphicData uri="http://schemas.openxmlformats.org/presentationml/2006/ole">
            <mc:AlternateContent xmlns:mc="http://schemas.openxmlformats.org/markup-compatibility/2006">
              <mc:Choice xmlns:v="urn:schemas-microsoft-com:vml" Requires="v">
                <p:oleObj spid="_x0000_s1103" name="Packager Shell Object" showAsIcon="1" r:id="rId5" imgW="1351440" imgH="417600" progId="Package">
                  <p:embed/>
                </p:oleObj>
              </mc:Choice>
              <mc:Fallback>
                <p:oleObj name="Packager Shell Object" showAsIcon="1" r:id="rId5" imgW="1351440" imgH="417600" progId="Package">
                  <p:embed/>
                  <p:pic>
                    <p:nvPicPr>
                      <p:cNvPr id="0" name=""/>
                      <p:cNvPicPr/>
                      <p:nvPr/>
                    </p:nvPicPr>
                    <p:blipFill>
                      <a:blip r:embed="rId6"/>
                      <a:stretch>
                        <a:fillRect/>
                      </a:stretch>
                    </p:blipFill>
                    <p:spPr>
                      <a:xfrm>
                        <a:off x="8554368" y="5030468"/>
                        <a:ext cx="3197111" cy="988063"/>
                      </a:xfrm>
                      <a:prstGeom prst="rect">
                        <a:avLst/>
                      </a:prstGeom>
                    </p:spPr>
                  </p:pic>
                </p:oleObj>
              </mc:Fallback>
            </mc:AlternateContent>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03538"/>
            <a:ext cx="10131425" cy="1456267"/>
          </a:xfrm>
        </p:spPr>
        <p:txBody>
          <a:bodyPr/>
          <a:lstStyle/>
          <a:p>
            <a:r>
              <a:rPr lang="en-US" dirty="0" smtClean="0">
                <a:latin typeface="Times New Roman" panose="02020603050405020304" pitchFamily="18" charset="0"/>
                <a:cs typeface="Times New Roman" panose="02020603050405020304" pitchFamily="18" charset="0"/>
              </a:rPr>
              <a:t>Reference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2257977"/>
            <a:ext cx="10131425" cy="3649133"/>
          </a:xfrm>
        </p:spPr>
        <p:txBody>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MATLAB Documentation</a:t>
            </a:r>
          </a:p>
          <a:p>
            <a:pPr>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Mathworks</a:t>
            </a:r>
            <a:r>
              <a:rPr lang="en-US" sz="2800" dirty="0" smtClean="0"/>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Introductory Method Of Numerical Analysis – S.S </a:t>
            </a:r>
            <a:r>
              <a:rPr lang="en-US" sz="2800" dirty="0" err="1" smtClean="0">
                <a:latin typeface="Times New Roman" panose="02020603050405020304" pitchFamily="18" charset="0"/>
                <a:cs typeface="Times New Roman" panose="02020603050405020304" pitchFamily="18" charset="0"/>
              </a:rPr>
              <a:t>Sastry</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Numerical Analysis – </a:t>
            </a:r>
            <a:r>
              <a:rPr lang="en-US" sz="2800" dirty="0" err="1" smtClean="0">
                <a:latin typeface="Times New Roman" panose="02020603050405020304" pitchFamily="18" charset="0"/>
                <a:cs typeface="Times New Roman" panose="02020603050405020304" pitchFamily="18" charset="0"/>
              </a:rPr>
              <a:t>Shahadat</a:t>
            </a:r>
            <a:r>
              <a:rPr lang="en-US" sz="2800" dirty="0" smtClean="0">
                <a:latin typeface="Times New Roman" panose="02020603050405020304" pitchFamily="18" charset="0"/>
                <a:cs typeface="Times New Roman" panose="02020603050405020304" pitchFamily="18" charset="0"/>
              </a:rPr>
              <a:t> Hossain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YouTube</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93016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9252" y="2705101"/>
            <a:ext cx="9093844" cy="132343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8000" b="1" cap="all" dirty="0" smtClean="0">
                <a:ln w="0"/>
                <a:effectLst>
                  <a:glow rad="139700">
                    <a:schemeClr val="accent2">
                      <a:satMod val="175000"/>
                      <a:alpha val="40000"/>
                    </a:schemeClr>
                  </a:glow>
                  <a:reflection blurRad="12700" stA="50000" endPos="50000" dist="5000" dir="5400000" sy="-100000" rotWithShape="0"/>
                </a:effectLst>
                <a:latin typeface="Berlin Sans FB" panose="020E0602020502020306" pitchFamily="34" charset="0"/>
              </a:rPr>
              <a:t>Thank You   </a:t>
            </a:r>
            <a:endParaRPr lang="en-US" sz="8000" b="1" cap="all" dirty="0">
              <a:ln w="0"/>
              <a:effectLst>
                <a:glow rad="139700">
                  <a:schemeClr val="accent2">
                    <a:satMod val="175000"/>
                    <a:alpha val="40000"/>
                  </a:schemeClr>
                </a:glow>
                <a:reflection blurRad="12700" stA="50000" endPos="50000" dist="5000" dir="5400000" sy="-100000" rotWithShape="0"/>
              </a:effectLst>
              <a:latin typeface="Berlin Sans FB" panose="020E0602020502020306"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750"/>
                                        <p:tgtEl>
                                          <p:spTgt spid="4"/>
                                        </p:tgtEl>
                                      </p:cBhvr>
                                    </p:animEffect>
                                  </p:childTnLst>
                                </p:cTn>
                              </p:par>
                              <p:par>
                                <p:cTn id="8" presetID="22" presetClass="entr" presetSubtype="4" fill="hold"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r>
              <a:rPr lang="en-US" sz="3200" dirty="0" smtClean="0">
                <a:latin typeface="Times New Roman" panose="02020603050405020304" pitchFamily="18" charset="0"/>
                <a:cs typeface="Times New Roman" panose="02020603050405020304" pitchFamily="18" charset="0"/>
              </a:rPr>
              <a:t>Objectives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636571"/>
            <a:ext cx="10131425" cy="5099080"/>
          </a:xfrm>
        </p:spPr>
        <p:txBody>
          <a:bodyPr>
            <a:noAutofit/>
          </a:bodyPr>
          <a:lstStyle/>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Tools, Reference</a:t>
            </a:r>
            <a:r>
              <a:rPr lang="en-US" sz="1600" dirty="0" smtClean="0"/>
              <a:t> </a:t>
            </a:r>
            <a:r>
              <a:rPr lang="en-US" sz="2000" dirty="0" smtClean="0"/>
              <a:t>and</a:t>
            </a:r>
            <a:r>
              <a:rPr lang="en-US" sz="2000" dirty="0" smtClean="0">
                <a:latin typeface="Times New Roman" panose="02020603050405020304" pitchFamily="18" charset="0"/>
                <a:cs typeface="Times New Roman" panose="02020603050405020304" pitchFamily="18" charset="0"/>
              </a:rPr>
              <a:t> Features</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Composition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Earth</a:t>
            </a:r>
          </a:p>
          <a:p>
            <a:pPr>
              <a:buFont typeface="Wingdings" panose="05000000000000000000" pitchFamily="2" charset="2"/>
              <a:buChar char="v"/>
            </a:pPr>
            <a:r>
              <a:rPr lang="en-US" sz="2000" dirty="0" smtClean="0">
                <a:latin typeface="Times New Roman" pitchFamily="18" charset="0"/>
                <a:cs typeface="Times New Roman" pitchFamily="18" charset="0"/>
              </a:rPr>
              <a:t>Physical </a:t>
            </a:r>
            <a:r>
              <a:rPr lang="en-US" sz="2000" dirty="0">
                <a:latin typeface="Times New Roman" panose="02020603050405020304" pitchFamily="18" charset="0"/>
                <a:cs typeface="Times New Roman" panose="02020603050405020304" pitchFamily="18" charset="0"/>
              </a:rPr>
              <a:t>reactions to </a:t>
            </a:r>
            <a:r>
              <a:rPr lang="en-US" sz="2000" dirty="0" smtClean="0">
                <a:latin typeface="Times New Roman" panose="02020603050405020304" pitchFamily="18" charset="0"/>
                <a:cs typeface="Times New Roman" panose="02020603050405020304" pitchFamily="18" charset="0"/>
              </a:rPr>
              <a:t>changing </a:t>
            </a:r>
            <a:r>
              <a:rPr lang="en-US" sz="2000" dirty="0">
                <a:latin typeface="Times New Roman" panose="02020603050405020304" pitchFamily="18" charset="0"/>
                <a:cs typeface="Times New Roman" panose="02020603050405020304" pitchFamily="18" charset="0"/>
              </a:rPr>
              <a:t>oxygen </a:t>
            </a:r>
            <a:r>
              <a:rPr lang="en-US" sz="2000" dirty="0" smtClean="0">
                <a:latin typeface="Times New Roman" panose="02020603050405020304" pitchFamily="18" charset="0"/>
                <a:cs typeface="Times New Roman" panose="02020603050405020304" pitchFamily="18" charset="0"/>
              </a:rPr>
              <a:t>levels</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Advantage and disadvantage </a:t>
            </a:r>
          </a:p>
          <a:p>
            <a:pPr>
              <a:buFont typeface="Wingdings" panose="05000000000000000000" pitchFamily="2" charset="2"/>
              <a:buChar char="v"/>
            </a:pPr>
            <a:r>
              <a:rPr lang="en-US" sz="2000" dirty="0">
                <a:latin typeface="Times New Roman" pitchFamily="18" charset="0"/>
                <a:cs typeface="Times New Roman" pitchFamily="18" charset="0"/>
              </a:rPr>
              <a:t>Atmospheric </a:t>
            </a:r>
            <a:r>
              <a:rPr lang="en-US" sz="2000" dirty="0" smtClean="0">
                <a:latin typeface="Times New Roman" pitchFamily="18" charset="0"/>
                <a:cs typeface="Times New Roman" pitchFamily="18" charset="0"/>
              </a:rPr>
              <a:t>oxygen levels </a:t>
            </a:r>
            <a:r>
              <a:rPr lang="en-US" sz="2000" dirty="0">
                <a:latin typeface="Times New Roman" pitchFamily="18" charset="0"/>
                <a:cs typeface="Times New Roman" pitchFamily="18" charset="0"/>
              </a:rPr>
              <a:t>are </a:t>
            </a:r>
            <a:r>
              <a:rPr lang="en-US" sz="2000" dirty="0" smtClean="0">
                <a:latin typeface="Times New Roman" pitchFamily="18" charset="0"/>
                <a:cs typeface="Times New Roman" pitchFamily="18" charset="0"/>
              </a:rPr>
              <a:t>decreasing </a:t>
            </a:r>
          </a:p>
          <a:p>
            <a:pPr>
              <a:buFont typeface="Wingdings" panose="05000000000000000000" pitchFamily="2" charset="2"/>
              <a:buChar char="v"/>
            </a:pPr>
            <a:r>
              <a:rPr lang="en-US" sz="2000" dirty="0">
                <a:latin typeface="Times New Roman" pitchFamily="18" charset="0"/>
                <a:cs typeface="Times New Roman" pitchFamily="18" charset="0"/>
              </a:rPr>
              <a:t>How to </a:t>
            </a:r>
            <a:r>
              <a:rPr lang="en-US" sz="2000" dirty="0" smtClean="0">
                <a:latin typeface="Times New Roman" pitchFamily="18" charset="0"/>
                <a:cs typeface="Times New Roman" pitchFamily="18" charset="0"/>
              </a:rPr>
              <a:t>find the decreasing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oxygen level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Numerical </a:t>
            </a:r>
            <a:r>
              <a:rPr lang="en-US" sz="2000" dirty="0">
                <a:latin typeface="Times New Roman" pitchFamily="18" charset="0"/>
                <a:cs typeface="Times New Roman" pitchFamily="18" charset="0"/>
              </a:rPr>
              <a:t>Analysis of </a:t>
            </a:r>
            <a:r>
              <a:rPr lang="en-US" sz="2000" dirty="0" smtClean="0">
                <a:latin typeface="Times New Roman" pitchFamily="18" charset="0"/>
                <a:cs typeface="Times New Roman" pitchFamily="18" charset="0"/>
              </a:rPr>
              <a:t>“ Newton </a:t>
            </a:r>
            <a:r>
              <a:rPr lang="en-US" sz="2000" dirty="0">
                <a:latin typeface="Times New Roman" pitchFamily="18" charset="0"/>
                <a:cs typeface="Times New Roman" pitchFamily="18" charset="0"/>
              </a:rPr>
              <a:t>backward interpolation </a:t>
            </a:r>
            <a:r>
              <a:rPr lang="en-US" sz="2000" dirty="0" smtClean="0">
                <a:latin typeface="Times New Roman" pitchFamily="18" charset="0"/>
                <a:cs typeface="Times New Roman" pitchFamily="18" charset="0"/>
              </a:rPr>
              <a:t>formula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Applying Formula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Implementation </a:t>
            </a:r>
          </a:p>
          <a:p>
            <a:pPr>
              <a:buFont typeface="Wingdings" panose="05000000000000000000" pitchFamily="2" charset="2"/>
              <a:buChar char="v"/>
            </a:pPr>
            <a:r>
              <a:rPr lang="en-US" sz="2000" dirty="0" smtClean="0">
                <a:latin typeface="Times New Roman" pitchFamily="18" charset="0"/>
                <a:cs typeface="Times New Roman" pitchFamily="18" charset="0"/>
              </a:rPr>
              <a:t>Some snap shot of our GUI and code </a:t>
            </a:r>
          </a:p>
          <a:p>
            <a:pPr>
              <a:buFont typeface="Wingdings" panose="05000000000000000000" pitchFamily="2" charset="2"/>
              <a:buChar char="v"/>
            </a:pPr>
            <a:r>
              <a:rPr lang="en-US" sz="2000" dirty="0" smtClean="0">
                <a:latin typeface="Times New Roman" pitchFamily="18" charset="0"/>
                <a:cs typeface="Times New Roman" pitchFamily="18" charset="0"/>
              </a:rPr>
              <a:t>Some results </a:t>
            </a:r>
            <a:r>
              <a:rPr lang="en-US" sz="2000" dirty="0">
                <a:latin typeface="Times New Roman" pitchFamily="18" charset="0"/>
                <a:cs typeface="Times New Roman" pitchFamily="18" charset="0"/>
              </a:rPr>
              <a:t>of our </a:t>
            </a:r>
            <a:r>
              <a:rPr lang="en-US" sz="2000" dirty="0" smtClean="0">
                <a:latin typeface="Times New Roman" pitchFamily="18" charset="0"/>
                <a:cs typeface="Times New Roman" pitchFamily="18" charset="0"/>
              </a:rPr>
              <a:t>project</a:t>
            </a: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200" dirty="0" smtClean="0"/>
          </a:p>
          <a:p>
            <a:pPr>
              <a:buFont typeface="Wingdings" panose="05000000000000000000" pitchFamily="2" charset="2"/>
              <a:buChar char="v"/>
            </a:pPr>
            <a:endParaRPr lang="en-US" sz="1200" dirty="0"/>
          </a:p>
        </p:txBody>
      </p:sp>
    </p:spTree>
    <p:extLst>
      <p:ext uri="{BB962C8B-B14F-4D97-AF65-F5344CB8AC3E}">
        <p14:creationId xmlns:p14="http://schemas.microsoft.com/office/powerpoint/2010/main" val="3074479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5021" y="635242"/>
            <a:ext cx="2302098" cy="575256"/>
          </a:xfrm>
        </p:spPr>
        <p:txBody>
          <a:bodyPr>
            <a:normAutofit/>
          </a:bodyPr>
          <a:lstStyle/>
          <a:p>
            <a:r>
              <a:rPr lang="en-US" sz="2800" dirty="0">
                <a:latin typeface="Times New Roman" panose="02020603050405020304" pitchFamily="18" charset="0"/>
                <a:cs typeface="Times New Roman" panose="02020603050405020304" pitchFamily="18" charset="0"/>
              </a:rPr>
              <a:t>Features</a:t>
            </a:r>
            <a:endParaRPr lang="en-US" sz="4000" dirty="0"/>
          </a:p>
        </p:txBody>
      </p:sp>
      <p:sp>
        <p:nvSpPr>
          <p:cNvPr id="3" name="Content Placeholder 2"/>
          <p:cNvSpPr>
            <a:spLocks noGrp="1"/>
          </p:cNvSpPr>
          <p:nvPr>
            <p:ph idx="1"/>
          </p:nvPr>
        </p:nvSpPr>
        <p:spPr>
          <a:xfrm>
            <a:off x="715316" y="1362898"/>
            <a:ext cx="3843805" cy="1601271"/>
          </a:xfrm>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MATLAB Application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(MATLAB</a:t>
            </a:r>
            <a:r>
              <a:rPr lang="en-US" sz="2400" dirty="0" smtClean="0"/>
              <a:t> </a:t>
            </a:r>
            <a:r>
              <a:rPr lang="en-US" sz="2400" dirty="0">
                <a:latin typeface="Times New Roman" panose="02020603050405020304" pitchFamily="18" charset="0"/>
                <a:cs typeface="Times New Roman" panose="02020603050405020304" pitchFamily="18" charset="0"/>
              </a:rPr>
              <a:t>interpreter</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715316" y="635242"/>
            <a:ext cx="2302098" cy="57525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latin typeface="Times New Roman" panose="02020603050405020304" pitchFamily="18" charset="0"/>
                <a:cs typeface="Times New Roman" panose="02020603050405020304" pitchFamily="18" charset="0"/>
              </a:rPr>
              <a:t>Tools</a:t>
            </a:r>
            <a:endParaRPr lang="en-US" dirty="0"/>
          </a:p>
        </p:txBody>
      </p:sp>
      <p:sp>
        <p:nvSpPr>
          <p:cNvPr id="6" name="Content Placeholder 2"/>
          <p:cNvSpPr txBox="1">
            <a:spLocks/>
          </p:cNvSpPr>
          <p:nvPr/>
        </p:nvSpPr>
        <p:spPr>
          <a:xfrm>
            <a:off x="6785021" y="1210498"/>
            <a:ext cx="5174086" cy="463865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smtClean="0">
                <a:latin typeface="Times New Roman" panose="02020603050405020304" pitchFamily="18" charset="0"/>
                <a:cs typeface="Times New Roman" panose="02020603050405020304" pitchFamily="18" charset="0"/>
              </a:rPr>
              <a:t>The key features of our project GUI – </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Input Year</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Calculate</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Output</a:t>
            </a: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Result in Per Meg Unit </a:t>
            </a: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result converted into Percentage value </a:t>
            </a: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Graph  </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Clear </a:t>
            </a:r>
          </a:p>
        </p:txBody>
      </p:sp>
      <p:sp>
        <p:nvSpPr>
          <p:cNvPr id="8" name="Content Placeholder 2"/>
          <p:cNvSpPr txBox="1">
            <a:spLocks/>
          </p:cNvSpPr>
          <p:nvPr/>
        </p:nvSpPr>
        <p:spPr>
          <a:xfrm>
            <a:off x="715316" y="4610636"/>
            <a:ext cx="3843805" cy="190595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31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44" y="296214"/>
            <a:ext cx="9385478" cy="850006"/>
          </a:xfrm>
        </p:spPr>
        <p:txBody>
          <a:bodyPr>
            <a:normAutofit fontScale="90000"/>
          </a:bodyPr>
          <a:lstStyle/>
          <a:p>
            <a:r>
              <a:rPr lang="en-US" sz="2700"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09093" y="2182969"/>
            <a:ext cx="11552349" cy="4675031"/>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Oxygen is everywhere, but at its most basic, it is an element in the form of gas that makes up the Earth’s atmosphere and natural formations</a:t>
            </a:r>
            <a:r>
              <a:rPr lang="en-US" sz="20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Oxygen gas makes up about 21% of the air in the earth’s atmosphere</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makes up almost 65% of the human body when considered by mass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makes water when combined with two hydrogen atoms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16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Do </a:t>
            </a:r>
            <a:r>
              <a:rPr lang="en-US" sz="1800" dirty="0">
                <a:latin typeface="Times New Roman" panose="02020603050405020304" pitchFamily="18" charset="0"/>
                <a:cs typeface="Times New Roman" panose="02020603050405020304" pitchFamily="18" charset="0"/>
              </a:rPr>
              <a:t>you know what the effect of oxygen is in the vast atmosphere around us? </a:t>
            </a:r>
            <a:endParaRPr lang="en-US" sz="18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At </a:t>
            </a:r>
            <a:r>
              <a:rPr lang="en-US" sz="1800" dirty="0">
                <a:latin typeface="Times New Roman" panose="02020603050405020304" pitchFamily="18" charset="0"/>
                <a:cs typeface="Times New Roman" panose="02020603050405020304" pitchFamily="18" charset="0"/>
              </a:rPr>
              <a:t>present, we breathe from the atmosphere 100 years ago, what was the status of the atmosphere</a:t>
            </a:r>
            <a:r>
              <a:rPr lang="en-US" sz="1800" dirty="0" smtClean="0">
                <a:latin typeface="Times New Roman" panose="02020603050405020304" pitchFamily="18" charset="0"/>
                <a:cs typeface="Times New Roman" panose="02020603050405020304" pitchFamily="18" charset="0"/>
              </a:rPr>
              <a:t>?</a:t>
            </a:r>
          </a:p>
          <a:p>
            <a:pPr marL="457200" lvl="1" indent="0">
              <a:buNone/>
            </a:pPr>
            <a:r>
              <a:rPr lang="en-US" sz="1800" dirty="0" smtClean="0">
                <a:latin typeface="Times New Roman" panose="02020603050405020304" pitchFamily="18" charset="0"/>
                <a:cs typeface="Times New Roman" panose="02020603050405020304" pitchFamily="18" charset="0"/>
              </a:rPr>
              <a:t> </a:t>
            </a:r>
          </a:p>
          <a:p>
            <a:pPr lvl="2">
              <a:buFont typeface="Wingdings" panose="05000000000000000000" pitchFamily="2" charset="2"/>
              <a:buChar char="ü"/>
            </a:pPr>
            <a:r>
              <a:rPr lang="en-US" sz="1700" dirty="0" smtClean="0">
                <a:latin typeface="Times New Roman" panose="02020603050405020304" pitchFamily="18" charset="0"/>
                <a:cs typeface="Times New Roman" panose="02020603050405020304" pitchFamily="18" charset="0"/>
              </a:rPr>
              <a:t>Due </a:t>
            </a:r>
            <a:r>
              <a:rPr lang="en-US" sz="1700" dirty="0">
                <a:latin typeface="Times New Roman" panose="02020603050405020304" pitchFamily="18" charset="0"/>
                <a:cs typeface="Times New Roman" panose="02020603050405020304" pitchFamily="18" charset="0"/>
              </a:rPr>
              <a:t>to climate change in the present world, it has a profound impact on the atmosphere. </a:t>
            </a:r>
            <a:endParaRPr lang="en-US" sz="17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sz="1700" dirty="0" smtClean="0">
                <a:latin typeface="Times New Roman" panose="02020603050405020304" pitchFamily="18" charset="0"/>
                <a:cs typeface="Times New Roman" panose="02020603050405020304" pitchFamily="18" charset="0"/>
              </a:rPr>
              <a:t>At it’s </a:t>
            </a:r>
            <a:r>
              <a:rPr lang="en-US" sz="1700" dirty="0">
                <a:latin typeface="Times New Roman" panose="02020603050405020304" pitchFamily="18" charset="0"/>
                <a:cs typeface="Times New Roman" panose="02020603050405020304" pitchFamily="18" charset="0"/>
              </a:rPr>
              <a:t>core there is an increase in the number of factories in the developed world, as well as the impact </a:t>
            </a:r>
            <a:r>
              <a:rPr lang="en-US" sz="1700" dirty="0" smtClean="0">
                <a:latin typeface="Times New Roman" panose="02020603050405020304" pitchFamily="18" charset="0"/>
                <a:cs typeface="Times New Roman" panose="02020603050405020304" pitchFamily="18" charset="0"/>
              </a:rPr>
              <a:t>of modern urbanization</a:t>
            </a:r>
            <a:r>
              <a:rPr lang="en-US" sz="1700" dirty="0">
                <a:latin typeface="Times New Roman" panose="02020603050405020304" pitchFamily="18" charset="0"/>
                <a:cs typeface="Times New Roman" panose="02020603050405020304" pitchFamily="18" charset="0"/>
              </a:rPr>
              <a:t>. </a:t>
            </a:r>
            <a:endParaRPr lang="en-US" sz="17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sz="1700" dirty="0" smtClean="0">
                <a:latin typeface="Times New Roman" panose="02020603050405020304" pitchFamily="18" charset="0"/>
                <a:cs typeface="Times New Roman" panose="02020603050405020304" pitchFamily="18" charset="0"/>
              </a:rPr>
              <a:t>This </a:t>
            </a:r>
            <a:r>
              <a:rPr lang="en-US" sz="1700" dirty="0">
                <a:latin typeface="Times New Roman" panose="02020603050405020304" pitchFamily="18" charset="0"/>
                <a:cs typeface="Times New Roman" panose="02020603050405020304" pitchFamily="18" charset="0"/>
              </a:rPr>
              <a:t>reduces the amount of oxygen in the air, increasing the amount of carbon dioxide, which is the main </a:t>
            </a:r>
            <a:r>
              <a:rPr lang="en-US" sz="1700" dirty="0" smtClean="0">
                <a:latin typeface="Times New Roman" panose="02020603050405020304" pitchFamily="18" charset="0"/>
                <a:cs typeface="Times New Roman" panose="02020603050405020304" pitchFamily="18" charset="0"/>
              </a:rPr>
              <a:t>reason </a:t>
            </a:r>
            <a:r>
              <a:rPr lang="en-US" sz="1700" dirty="0">
                <a:latin typeface="Times New Roman" panose="02020603050405020304" pitchFamily="18" charset="0"/>
                <a:cs typeface="Times New Roman" panose="02020603050405020304" pitchFamily="18" charset="0"/>
              </a:rPr>
              <a:t>for the </a:t>
            </a:r>
            <a:r>
              <a:rPr lang="en-US" sz="1700" dirty="0" smtClean="0">
                <a:latin typeface="Times New Roman" panose="02020603050405020304" pitchFamily="18" charset="0"/>
                <a:cs typeface="Times New Roman" panose="02020603050405020304" pitchFamily="18" charset="0"/>
              </a:rPr>
              <a:t>loss of ozone </a:t>
            </a:r>
            <a:r>
              <a:rPr lang="en-US" sz="1700" dirty="0">
                <a:latin typeface="Times New Roman" panose="02020603050405020304" pitchFamily="18" charset="0"/>
                <a:cs typeface="Times New Roman" panose="02020603050405020304" pitchFamily="18" charset="0"/>
              </a:rPr>
              <a:t>layer. </a:t>
            </a:r>
            <a:endParaRPr lang="en-US" sz="17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sz="1700" dirty="0" smtClean="0">
                <a:latin typeface="Times New Roman" panose="02020603050405020304" pitchFamily="18" charset="0"/>
                <a:cs typeface="Times New Roman" panose="02020603050405020304" pitchFamily="18" charset="0"/>
              </a:rPr>
              <a:t>This </a:t>
            </a:r>
            <a:r>
              <a:rPr lang="en-US" sz="1700" dirty="0">
                <a:latin typeface="Times New Roman" panose="02020603050405020304" pitchFamily="18" charset="0"/>
                <a:cs typeface="Times New Roman" panose="02020603050405020304" pitchFamily="18" charset="0"/>
              </a:rPr>
              <a:t>change in the atmosphere is a serious threat to our planet. So we need to be conscious now.</a:t>
            </a:r>
          </a:p>
          <a:p>
            <a:pPr marL="0" indent="0">
              <a:buNone/>
            </a:pPr>
            <a:endParaRPr lang="en-US" sz="1600" dirty="0"/>
          </a:p>
          <a:p>
            <a:pPr>
              <a:buFont typeface="Wingdings" panose="05000000000000000000" pitchFamily="2" charset="2"/>
              <a:buChar char="Ø"/>
            </a:pPr>
            <a:endParaRPr lang="en-US" sz="1600" dirty="0"/>
          </a:p>
          <a:p>
            <a:pPr marL="0" indent="0">
              <a:buNone/>
            </a:pPr>
            <a:endParaRPr lang="en-US" sz="1600" dirty="0" smtClean="0"/>
          </a:p>
          <a:p>
            <a:pPr>
              <a:buFont typeface="Wingdings" panose="05000000000000000000" pitchFamily="2" charset="2"/>
              <a:buChar char="Ø"/>
            </a:pPr>
            <a:endParaRPr lang="en-US" sz="1600" dirty="0"/>
          </a:p>
        </p:txBody>
      </p:sp>
    </p:spTree>
    <p:extLst>
      <p:ext uri="{BB962C8B-B14F-4D97-AF65-F5344CB8AC3E}">
        <p14:creationId xmlns:p14="http://schemas.microsoft.com/office/powerpoint/2010/main" val="1283039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226097"/>
            <a:ext cx="10131425" cy="1409700"/>
          </a:xfrm>
        </p:spPr>
        <p:txBody>
          <a:bodyPr/>
          <a:lstStyle/>
          <a:p>
            <a:pPr algn="ctr"/>
            <a:r>
              <a:rPr lang="en-US" cap="none" dirty="0" smtClean="0">
                <a:latin typeface="Times New Roman" pitchFamily="18" charset="0"/>
                <a:cs typeface="Times New Roman" pitchFamily="18" charset="0"/>
              </a:rPr>
              <a:t>Composition of Earth</a:t>
            </a:r>
            <a:endParaRPr lang="en-US" cap="none" dirty="0"/>
          </a:p>
        </p:txBody>
      </p:sp>
      <p:sp>
        <p:nvSpPr>
          <p:cNvPr id="3" name="Content Placeholder 2"/>
          <p:cNvSpPr>
            <a:spLocks noGrp="1"/>
          </p:cNvSpPr>
          <p:nvPr>
            <p:ph sz="half" idx="1"/>
          </p:nvPr>
        </p:nvSpPr>
        <p:spPr>
          <a:xfrm>
            <a:off x="569892" y="1905358"/>
            <a:ext cx="6286498" cy="3911601"/>
          </a:xfrm>
        </p:spPr>
        <p:txBody>
          <a:bodyPr>
            <a:normAutofit/>
          </a:bodyPr>
          <a:lstStyle/>
          <a:p>
            <a:pPr>
              <a:buNone/>
            </a:pPr>
            <a:r>
              <a:rPr lang="en-US" sz="2800" dirty="0" smtClean="0">
                <a:latin typeface="Times New Roman" panose="02020603050405020304" pitchFamily="18" charset="0"/>
                <a:cs typeface="Times New Roman" panose="02020603050405020304" pitchFamily="18" charset="0"/>
              </a:rPr>
              <a:t>Earth has 4 main systems that interact :</a:t>
            </a:r>
          </a:p>
          <a:p>
            <a:pPr>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1. The Atmosphere – Air / Gas </a:t>
            </a:r>
          </a:p>
          <a:p>
            <a:r>
              <a:rPr lang="en-US" sz="2400" dirty="0" smtClean="0">
                <a:latin typeface="Times New Roman" panose="02020603050405020304" pitchFamily="18" charset="0"/>
                <a:cs typeface="Times New Roman" panose="02020603050405020304" pitchFamily="18" charset="0"/>
              </a:rPr>
              <a:t>2. The Hydrosphere - Water</a:t>
            </a:r>
          </a:p>
          <a:p>
            <a:r>
              <a:rPr lang="en-US" sz="2400" dirty="0" smtClean="0">
                <a:latin typeface="Times New Roman" panose="02020603050405020304" pitchFamily="18" charset="0"/>
                <a:cs typeface="Times New Roman" panose="02020603050405020304" pitchFamily="18" charset="0"/>
              </a:rPr>
              <a:t>3. The Biosphere - Life</a:t>
            </a:r>
          </a:p>
          <a:p>
            <a:r>
              <a:rPr lang="en-US" sz="2400" dirty="0" smtClean="0">
                <a:latin typeface="Times New Roman" panose="02020603050405020304" pitchFamily="18" charset="0"/>
                <a:cs typeface="Times New Roman" panose="02020603050405020304" pitchFamily="18" charset="0"/>
              </a:rPr>
              <a:t>4. The Geosphere – Land / Rock.</a:t>
            </a:r>
            <a:endParaRPr lang="en-US" sz="2400"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248903444"/>
              </p:ext>
            </p:extLst>
          </p:nvPr>
        </p:nvGraphicFramePr>
        <p:xfrm>
          <a:off x="6568338" y="2385342"/>
          <a:ext cx="4995862" cy="36496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158" y="252390"/>
            <a:ext cx="7302500" cy="914400"/>
          </a:xfrm>
        </p:spPr>
        <p:txBody>
          <a:bodyPr>
            <a:noAutofit/>
          </a:bodyPr>
          <a:lstStyle/>
          <a:p>
            <a:pPr algn="ctr"/>
            <a:r>
              <a:rPr lang="en-US" sz="3200" cap="none" dirty="0" smtClean="0">
                <a:latin typeface="Times New Roman" pitchFamily="18" charset="0"/>
                <a:cs typeface="Times New Roman" pitchFamily="18" charset="0"/>
              </a:rPr>
              <a:t>Decreasing of Oxygen Levels in Atmosphere</a:t>
            </a:r>
            <a:endParaRPr lang="en-US" sz="3200" cap="none" dirty="0">
              <a:latin typeface="Times New Roman" pitchFamily="18" charset="0"/>
              <a:cs typeface="Times New Roman" pitchFamily="18" charset="0"/>
            </a:endParaRPr>
          </a:p>
        </p:txBody>
      </p:sp>
      <p:pic>
        <p:nvPicPr>
          <p:cNvPr id="6" name="Content Placeholder 5" descr="connecttt.jpg"/>
          <p:cNvPicPr>
            <a:picLocks noGrp="1" noChangeAspect="1"/>
          </p:cNvPicPr>
          <p:nvPr>
            <p:ph idx="1"/>
          </p:nvPr>
        </p:nvPicPr>
        <p:blipFill>
          <a:blip r:embed="rId2"/>
          <a:stretch>
            <a:fillRect/>
          </a:stretch>
        </p:blipFill>
        <p:spPr>
          <a:xfrm>
            <a:off x="1549417" y="1456530"/>
            <a:ext cx="8635983" cy="4855370"/>
          </a:xfr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174" y="-247740"/>
            <a:ext cx="10131425" cy="1456267"/>
          </a:xfrm>
        </p:spPr>
        <p:txBody>
          <a:bodyPr>
            <a:normAutofit/>
          </a:bodyPr>
          <a:lstStyle/>
          <a:p>
            <a:pPr algn="ctr"/>
            <a:r>
              <a:rPr lang="en-US" sz="2400" cap="none" dirty="0" smtClean="0">
                <a:latin typeface="Times New Roman" pitchFamily="18" charset="0"/>
                <a:cs typeface="Times New Roman" pitchFamily="18" charset="0"/>
              </a:rPr>
              <a:t>Changing oxygen levels and our physical reactions…</a:t>
            </a:r>
            <a:br>
              <a:rPr lang="en-US" sz="2400" cap="none" dirty="0" smtClean="0">
                <a:latin typeface="Times New Roman" pitchFamily="18" charset="0"/>
                <a:cs typeface="Times New Roman" pitchFamily="18" charset="0"/>
              </a:rPr>
            </a:br>
            <a:r>
              <a:rPr lang="en-US" sz="2400" cap="none" dirty="0" smtClean="0">
                <a:latin typeface="Times New Roman" pitchFamily="18" charset="0"/>
                <a:cs typeface="Times New Roman" pitchFamily="18" charset="0"/>
              </a:rPr>
              <a:t>Minimum 19% of Oxygen level we need to ensure safety.</a:t>
            </a:r>
            <a:endParaRPr lang="en-US" sz="2400" cap="none" dirty="0">
              <a:latin typeface="Times New Roman" pitchFamily="18" charset="0"/>
              <a:cs typeface="Times New Roman" pitchFamily="18" charset="0"/>
            </a:endParaRPr>
          </a:p>
        </p:txBody>
      </p:sp>
      <p:pic>
        <p:nvPicPr>
          <p:cNvPr id="4" name="Content Placeholder 3" descr="oxylevels.jpg"/>
          <p:cNvPicPr>
            <a:picLocks noGrp="1" noChangeAspect="1"/>
          </p:cNvPicPr>
          <p:nvPr>
            <p:ph idx="1"/>
          </p:nvPr>
        </p:nvPicPr>
        <p:blipFill>
          <a:blip r:embed="rId2"/>
          <a:stretch>
            <a:fillRect/>
          </a:stretch>
        </p:blipFill>
        <p:spPr>
          <a:xfrm>
            <a:off x="2145185" y="1009182"/>
            <a:ext cx="7443401" cy="5710191"/>
          </a:xfr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455053"/>
            <a:ext cx="10131425" cy="807076"/>
          </a:xfrm>
        </p:spPr>
        <p:txBody>
          <a:bodyPr>
            <a:normAutofit fontScale="90000"/>
          </a:bodyPr>
          <a:lstStyle/>
          <a:p>
            <a:r>
              <a:rPr lang="en-US" sz="2700" dirty="0">
                <a:latin typeface="Times New Roman" panose="02020603050405020304" pitchFamily="18" charset="0"/>
                <a:cs typeface="Times New Roman" panose="02020603050405020304" pitchFamily="18" charset="0"/>
              </a:rPr>
              <a:t>Advantage and disadvantage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p>
        </p:txBody>
      </p:sp>
      <p:sp>
        <p:nvSpPr>
          <p:cNvPr id="3" name="Content Placeholder 2"/>
          <p:cNvSpPr>
            <a:spLocks noGrp="1"/>
          </p:cNvSpPr>
          <p:nvPr>
            <p:ph idx="1"/>
          </p:nvPr>
        </p:nvSpPr>
        <p:spPr>
          <a:xfrm>
            <a:off x="685799" y="1712892"/>
            <a:ext cx="10131425" cy="4657859"/>
          </a:xfrm>
        </p:spPr>
        <p:txBody>
          <a:bodyPr>
            <a:noAutofit/>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Oxygen is used by people, plants and animals for respiration.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atmosphere today is about 21% oxygen. In former times it was different percentage. In dinosaur day’s it was closer to 30% which was a factor in animals growing as big as they did.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pure O2 is introduced to the lungs, autonomic reflex increases respiration. The increased rate of breathing means that a much larger load of carbon dioxide is released from the body, which causes the blood vessels to constrict. Despite the increased amount of available oxygen in the lungs, the circulatory system is hampered, and cannot deliver precious O2 as well as it could when breathing normal atmosphere</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Atmospheric gases are non-toxic but alteration in their concentrations especially that of oxygen have an effect upon life and combustion process.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Oxygen is not flammable but it does support combustion.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If good practice is not observed accidents may happen as changes in concentration cannot be easily detected by the human sense.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884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81555"/>
            <a:ext cx="10131425" cy="1073238"/>
          </a:xfrm>
        </p:spPr>
        <p:txBody>
          <a:bodyPr>
            <a:normAutofit/>
          </a:bodyPr>
          <a:lstStyle/>
          <a:p>
            <a:pPr algn="ctr"/>
            <a:r>
              <a:rPr lang="en-US" sz="2800" cap="none" dirty="0" smtClean="0">
                <a:latin typeface="Times New Roman" pitchFamily="18" charset="0"/>
                <a:cs typeface="Times New Roman" pitchFamily="18" charset="0"/>
              </a:rPr>
              <a:t>Atmospheric Oxygen Levels are Decreasing </a:t>
            </a:r>
            <a:endParaRPr lang="en-US" sz="2800" cap="none" dirty="0">
              <a:latin typeface="Times New Roman" pitchFamily="18" charset="0"/>
              <a:cs typeface="Times New Roman" pitchFamily="18" charset="0"/>
            </a:endParaRPr>
          </a:p>
        </p:txBody>
      </p:sp>
      <p:sp>
        <p:nvSpPr>
          <p:cNvPr id="3" name="Content Placeholder 2"/>
          <p:cNvSpPr>
            <a:spLocks noGrp="1"/>
          </p:cNvSpPr>
          <p:nvPr>
            <p:ph idx="1"/>
          </p:nvPr>
        </p:nvSpPr>
        <p:spPr>
          <a:xfrm>
            <a:off x="685801" y="355064"/>
            <a:ext cx="10718799" cy="4178301"/>
          </a:xfrm>
        </p:spPr>
        <p:txBody>
          <a:bodyPr/>
          <a:lstStyle/>
          <a:p>
            <a:pPr algn="just"/>
            <a:r>
              <a:rPr lang="en-US" sz="2100" dirty="0" smtClean="0">
                <a:latin typeface="Times New Roman" pitchFamily="18" charset="0"/>
                <a:cs typeface="Times New Roman" pitchFamily="18" charset="0"/>
              </a:rPr>
              <a:t>Oxygen levels are decreasing globally due to fossil-fuel burning.</a:t>
            </a:r>
          </a:p>
          <a:p>
            <a:pPr algn="just"/>
            <a:r>
              <a:rPr lang="en-US" sz="2100" dirty="0" smtClean="0">
                <a:latin typeface="Times New Roman" pitchFamily="18" charset="0"/>
                <a:cs typeface="Times New Roman" pitchFamily="18" charset="0"/>
              </a:rPr>
              <a:t>The changes are too small to have an impact on human health, but are of interest to the study of climate change and carbon dioxide.</a:t>
            </a:r>
          </a:p>
          <a:p>
            <a:pPr algn="just"/>
            <a:r>
              <a:rPr lang="en-US" sz="2100" dirty="0" smtClean="0">
                <a:latin typeface="Times New Roman" pitchFamily="18" charset="0"/>
                <a:cs typeface="Times New Roman" pitchFamily="18" charset="0"/>
              </a:rPr>
              <a:t>These plots show the atmospheric O</a:t>
            </a:r>
            <a:r>
              <a:rPr lang="en-US" sz="2100" baseline="-25000" dirty="0" smtClean="0">
                <a:latin typeface="Times New Roman" pitchFamily="18" charset="0"/>
                <a:cs typeface="Times New Roman" pitchFamily="18" charset="0"/>
              </a:rPr>
              <a:t>2</a:t>
            </a:r>
            <a:r>
              <a:rPr lang="en-US" sz="2100" dirty="0" smtClean="0">
                <a:latin typeface="Times New Roman" pitchFamily="18" charset="0"/>
                <a:cs typeface="Times New Roman" pitchFamily="18" charset="0"/>
              </a:rPr>
              <a:t> concentration relative to the level around 1990</a:t>
            </a:r>
            <a:r>
              <a:rPr lang="en-US" sz="2100" dirty="0" smtClean="0"/>
              <a: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535" y="2628765"/>
            <a:ext cx="8851048" cy="410688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eelOff"/>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4333</TotalTime>
  <Words>731</Words>
  <Application>Microsoft Office PowerPoint</Application>
  <PresentationFormat>Widescreen</PresentationFormat>
  <Paragraphs>124</Paragraphs>
  <Slides>16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Arial</vt:lpstr>
      <vt:lpstr>Baskerville Old Face</vt:lpstr>
      <vt:lpstr>Berlin Sans FB</vt:lpstr>
      <vt:lpstr>Berlin Sans FB Demi</vt:lpstr>
      <vt:lpstr>Calibri</vt:lpstr>
      <vt:lpstr>Calibri Light</vt:lpstr>
      <vt:lpstr>Times New Roman</vt:lpstr>
      <vt:lpstr>Wingdings</vt:lpstr>
      <vt:lpstr>Celestial</vt:lpstr>
      <vt:lpstr>Packager Shell Object</vt:lpstr>
      <vt:lpstr>welcome  TO OUR PRESENTATION  find the decreasing of oxygen levels in atmosphere </vt:lpstr>
      <vt:lpstr>Objectives</vt:lpstr>
      <vt:lpstr>Features</vt:lpstr>
      <vt:lpstr>Introduction </vt:lpstr>
      <vt:lpstr>Composition of Earth</vt:lpstr>
      <vt:lpstr>Decreasing of Oxygen Levels in Atmosphere</vt:lpstr>
      <vt:lpstr>Changing oxygen levels and our physical reactions… Minimum 19% of Oxygen level we need to ensure safety.</vt:lpstr>
      <vt:lpstr>Advantage and disadvantage  </vt:lpstr>
      <vt:lpstr>Atmospheric Oxygen Levels are Decreasing </vt:lpstr>
      <vt:lpstr>How to Find The Decreasing of Oxygen Level ?</vt:lpstr>
      <vt:lpstr>What is Newton Backward Interpolation Formula ??</vt:lpstr>
      <vt:lpstr>PowerPoint Presentation</vt:lpstr>
      <vt:lpstr>PowerPoint Presentation</vt:lpstr>
      <vt:lpstr>Some result of our project is given bellow :     Per Mega is a Measurement Unit. Per Mega = 0.001 per mil or 0.0001 percent or parts per million (ppm).  The unit is typically used in isotope analysis.    Here we attached my coding file : </vt:lpstr>
      <vt:lpstr>Reference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Tawhid-Ul-Islam Tawhid</dc:creator>
  <cp:lastModifiedBy>Tawhid Ul Islam</cp:lastModifiedBy>
  <cp:revision>197</cp:revision>
  <dcterms:created xsi:type="dcterms:W3CDTF">2014-09-12T02:08:24Z</dcterms:created>
  <dcterms:modified xsi:type="dcterms:W3CDTF">2020-02-07T11:44:19Z</dcterms:modified>
</cp:coreProperties>
</file>