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2"/>
  </p:notesMasterIdLst>
  <p:sldIdLst>
    <p:sldId id="256" r:id="rId2"/>
    <p:sldId id="326" r:id="rId3"/>
    <p:sldId id="257" r:id="rId4"/>
    <p:sldId id="292" r:id="rId5"/>
    <p:sldId id="258" r:id="rId6"/>
    <p:sldId id="259" r:id="rId7"/>
    <p:sldId id="293" r:id="rId8"/>
    <p:sldId id="344" r:id="rId9"/>
    <p:sldId id="327" r:id="rId10"/>
    <p:sldId id="341" r:id="rId11"/>
    <p:sldId id="338" r:id="rId12"/>
    <p:sldId id="339" r:id="rId13"/>
    <p:sldId id="328" r:id="rId14"/>
    <p:sldId id="330" r:id="rId15"/>
    <p:sldId id="334" r:id="rId16"/>
    <p:sldId id="335" r:id="rId17"/>
    <p:sldId id="342" r:id="rId18"/>
    <p:sldId id="343" r:id="rId19"/>
    <p:sldId id="350" r:id="rId20"/>
    <p:sldId id="345" r:id="rId21"/>
    <p:sldId id="346" r:id="rId22"/>
    <p:sldId id="347" r:id="rId23"/>
    <p:sldId id="348" r:id="rId24"/>
    <p:sldId id="349" r:id="rId25"/>
    <p:sldId id="352" r:id="rId26"/>
    <p:sldId id="353" r:id="rId27"/>
    <p:sldId id="340" r:id="rId28"/>
    <p:sldId id="296" r:id="rId29"/>
    <p:sldId id="351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whid Joarder" initials="TJ" lastIdx="1" clrIdx="0">
    <p:extLst>
      <p:ext uri="{19B8F6BF-5375-455C-9EA6-DF929625EA0E}">
        <p15:presenceInfo xmlns:p15="http://schemas.microsoft.com/office/powerpoint/2012/main" userId="bc75b53a67cbe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94810" autoAdjust="0"/>
  </p:normalViewPr>
  <p:slideViewPr>
    <p:cSldViewPr>
      <p:cViewPr varScale="1">
        <p:scale>
          <a:sx n="84" d="100"/>
          <a:sy n="84" d="100"/>
        </p:scale>
        <p:origin x="94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ccuracy-f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ccuracy-f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ccuracy-f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accuracy-fi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625242496861802E-2"/>
          <c:y val="0.12639639639639641"/>
          <c:w val="0.82173727604701585"/>
          <c:h val="0.81895415100139513"/>
        </c:manualLayout>
      </c:layout>
      <c:bar3DChart>
        <c:barDir val="col"/>
        <c:grouping val="clustered"/>
        <c:varyColors val="0"/>
        <c:ser>
          <c:idx val="1"/>
          <c:order val="1"/>
          <c:tx>
            <c:v>Accuracy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Sheet1!$H$52:$H$54</c:f>
              <c:numCache>
                <c:formatCode>General</c:formatCode>
                <c:ptCount val="3"/>
                <c:pt idx="1">
                  <c:v>94.70366325000002</c:v>
                </c:pt>
              </c:numCache>
            </c:numRef>
          </c:val>
        </c:ser>
        <c:ser>
          <c:idx val="2"/>
          <c:order val="2"/>
          <c:tx>
            <c:v>Precision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Sheet1!$I$52:$I$54</c:f>
              <c:numCache>
                <c:formatCode>General</c:formatCode>
                <c:ptCount val="3"/>
                <c:pt idx="1">
                  <c:v>98.4375</c:v>
                </c:pt>
              </c:numCache>
            </c:numRef>
          </c:val>
        </c:ser>
        <c:ser>
          <c:idx val="3"/>
          <c:order val="3"/>
          <c:tx>
            <c:v>sensitivity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Sheet1!$J$52:$J$54</c:f>
              <c:numCache>
                <c:formatCode>General</c:formatCode>
                <c:ptCount val="3"/>
                <c:pt idx="1">
                  <c:v>80.018628875000005</c:v>
                </c:pt>
              </c:numCache>
            </c:numRef>
          </c:val>
        </c:ser>
        <c:ser>
          <c:idx val="4"/>
          <c:order val="4"/>
          <c:tx>
            <c:v>Specificity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Sheet1!$K$52:$K$54</c:f>
              <c:numCache>
                <c:formatCode>General</c:formatCode>
                <c:ptCount val="3"/>
                <c:pt idx="1">
                  <c:v>99.410375000000002</c:v>
                </c:pt>
              </c:numCache>
            </c:numRef>
          </c:val>
        </c:ser>
        <c:ser>
          <c:idx val="5"/>
          <c:order val="5"/>
          <c:tx>
            <c:v>F1 Score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val>
            <c:numRef>
              <c:f>Sheet1!$L$52:$L$54</c:f>
              <c:numCache>
                <c:formatCode>General</c:formatCode>
                <c:ptCount val="3"/>
                <c:pt idx="1">
                  <c:v>87.736986625</c:v>
                </c:pt>
              </c:numCache>
            </c:numRef>
          </c:val>
        </c:ser>
        <c:ser>
          <c:idx val="6"/>
          <c:order val="6"/>
          <c:tx>
            <c:v>FPR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Sheet1!$M$52:$M$54</c:f>
              <c:numCache>
                <c:formatCode>General</c:formatCode>
                <c:ptCount val="3"/>
                <c:pt idx="1">
                  <c:v>0.58962262499999996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0801168"/>
        <c:axId val="610799992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Series1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Sheet1!$G$52:$G$54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Sheet1!$N$52:$N$54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</c15:ser>
            </c15:filteredBarSeries>
          </c:ext>
        </c:extLst>
      </c:bar3DChart>
      <c:catAx>
        <c:axId val="61080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799992"/>
        <c:crosses val="autoZero"/>
        <c:auto val="1"/>
        <c:lblAlgn val="ctr"/>
        <c:lblOffset val="100"/>
        <c:noMultiLvlLbl val="0"/>
      </c:catAx>
      <c:valAx>
        <c:axId val="61079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0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v>Accuracy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Sheet1!$H$21:$H$24</c:f>
              <c:numCache>
                <c:formatCode>General</c:formatCode>
                <c:ptCount val="4"/>
                <c:pt idx="1">
                  <c:v>89.099607125000006</c:v>
                </c:pt>
              </c:numCache>
            </c:numRef>
          </c:val>
        </c:ser>
        <c:ser>
          <c:idx val="2"/>
          <c:order val="2"/>
          <c:tx>
            <c:v>Precision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Sheet1!$I$21:$I$24</c:f>
              <c:numCache>
                <c:formatCode>General</c:formatCode>
                <c:ptCount val="4"/>
                <c:pt idx="1">
                  <c:v>76.184066687500007</c:v>
                </c:pt>
              </c:numCache>
            </c:numRef>
          </c:val>
        </c:ser>
        <c:ser>
          <c:idx val="3"/>
          <c:order val="3"/>
          <c:tx>
            <c:v>sensitivity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Sheet1!$J$21:$J$24</c:f>
              <c:numCache>
                <c:formatCode>General</c:formatCode>
                <c:ptCount val="4"/>
                <c:pt idx="1">
                  <c:v>65.868466562500004</c:v>
                </c:pt>
              </c:numCache>
            </c:numRef>
          </c:val>
        </c:ser>
        <c:ser>
          <c:idx val="4"/>
          <c:order val="4"/>
          <c:tx>
            <c:v>Specificity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Sheet1!$K$21:$K$24</c:f>
              <c:numCache>
                <c:formatCode>General</c:formatCode>
                <c:ptCount val="4"/>
                <c:pt idx="1">
                  <c:v>94.754869812500004</c:v>
                </c:pt>
              </c:numCache>
            </c:numRef>
          </c:val>
        </c:ser>
        <c:ser>
          <c:idx val="5"/>
          <c:order val="5"/>
          <c:tx>
            <c:v>F1 Score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val>
            <c:numRef>
              <c:f>Sheet1!$L$21:$L$24</c:f>
              <c:numCache>
                <c:formatCode>General</c:formatCode>
                <c:ptCount val="4"/>
                <c:pt idx="1">
                  <c:v>70.625895933333339</c:v>
                </c:pt>
              </c:numCache>
            </c:numRef>
          </c:val>
        </c:ser>
        <c:ser>
          <c:idx val="6"/>
          <c:order val="6"/>
          <c:tx>
            <c:v>FPR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Sheet1!$M$21:$M$24</c:f>
              <c:numCache>
                <c:formatCode>General</c:formatCode>
                <c:ptCount val="4"/>
                <c:pt idx="1">
                  <c:v>5.172342866666666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0797248"/>
        <c:axId val="6108027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Accuracy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Sheet1!$G$21:$G$24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7"/>
                <c:order val="7"/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Sheet1!$N$21:$N$24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8"/>
                <c:order val="8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Sheet1!$O$21:$O$24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  <c15:filteredBarSeries>
              <c15:ser>
                <c:idx val="9"/>
                <c:order val="9"/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Sheet1!$P$21:$P$24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</c15:ser>
            </c15:filteredBarSeries>
          </c:ext>
        </c:extLst>
      </c:bar3DChart>
      <c:catAx>
        <c:axId val="6107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02736"/>
        <c:crosses val="autoZero"/>
        <c:auto val="1"/>
        <c:lblAlgn val="ctr"/>
        <c:lblOffset val="100"/>
        <c:noMultiLvlLbl val="0"/>
      </c:catAx>
      <c:valAx>
        <c:axId val="6108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79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Our</a:t>
            </a:r>
            <a:r>
              <a:rPr lang="en-US" baseline="0"/>
              <a:t> Dataset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8405913546521"/>
          <c:y val="0.16921532768973471"/>
          <c:w val="0.66530264074133594"/>
          <c:h val="0.70074218311821657"/>
        </c:manualLayout>
      </c:layout>
      <c:bar3DChart>
        <c:barDir val="col"/>
        <c:grouping val="clustered"/>
        <c:varyColors val="0"/>
        <c:ser>
          <c:idx val="1"/>
          <c:order val="1"/>
          <c:tx>
            <c:v>Accuracy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Sheet1!$H$36:$H$38</c:f>
              <c:numCache>
                <c:formatCode>General</c:formatCode>
                <c:ptCount val="3"/>
                <c:pt idx="1">
                  <c:v>87.028842999999995</c:v>
                </c:pt>
              </c:numCache>
            </c:numRef>
          </c:val>
        </c:ser>
        <c:ser>
          <c:idx val="2"/>
          <c:order val="2"/>
          <c:tx>
            <c:v>Percision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Sheet1!$I$36:$I$38</c:f>
              <c:numCache>
                <c:formatCode>General</c:formatCode>
                <c:ptCount val="3"/>
                <c:pt idx="1">
                  <c:v>60.488505750000002</c:v>
                </c:pt>
              </c:numCache>
            </c:numRef>
          </c:val>
        </c:ser>
        <c:ser>
          <c:idx val="3"/>
          <c:order val="3"/>
          <c:tx>
            <c:v>sensitivity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Sheet1!$J$36:$J$38</c:f>
              <c:numCache>
                <c:formatCode>General</c:formatCode>
                <c:ptCount val="3"/>
                <c:pt idx="1">
                  <c:v>62.559523749999997</c:v>
                </c:pt>
              </c:numCache>
            </c:numRef>
          </c:val>
        </c:ser>
        <c:ser>
          <c:idx val="4"/>
          <c:order val="4"/>
          <c:tx>
            <c:v>Specificity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Sheet1!$K$36:$K$38</c:f>
              <c:numCache>
                <c:formatCode>General</c:formatCode>
                <c:ptCount val="3"/>
                <c:pt idx="1">
                  <c:v>93.938500000000005</c:v>
                </c:pt>
              </c:numCache>
            </c:numRef>
          </c:val>
        </c:ser>
        <c:ser>
          <c:idx val="5"/>
          <c:order val="5"/>
          <c:tx>
            <c:v>F1 Score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val>
            <c:numRef>
              <c:f>Sheet1!$L$36:$L$38</c:f>
              <c:numCache>
                <c:formatCode>General</c:formatCode>
                <c:ptCount val="3"/>
                <c:pt idx="1">
                  <c:v>60.157396250000005</c:v>
                </c:pt>
              </c:numCache>
            </c:numRef>
          </c:val>
        </c:ser>
        <c:ser>
          <c:idx val="6"/>
          <c:order val="6"/>
          <c:tx>
            <c:v>FPR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Sheet1!$M$36:$M$38</c:f>
              <c:numCache>
                <c:formatCode>General</c:formatCode>
                <c:ptCount val="3"/>
                <c:pt idx="1">
                  <c:v>6.0594572500000004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90496"/>
        <c:axId val="72788736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Series1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Sheet1!$G$36:$G$38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</c15:ser>
            </c15:filteredBarSeries>
          </c:ext>
        </c:extLst>
      </c:bar3DChart>
      <c:catAx>
        <c:axId val="72789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87360"/>
        <c:crosses val="autoZero"/>
        <c:auto val="1"/>
        <c:lblAlgn val="ctr"/>
        <c:lblOffset val="100"/>
        <c:noMultiLvlLbl val="0"/>
      </c:catAx>
      <c:valAx>
        <c:axId val="72788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9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5581980823826"/>
          <c:y val="0.42762629991483403"/>
          <c:w val="0.17983635974074669"/>
          <c:h val="0.50258644309063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v>Accuracy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Sheet1!$H$66:$H$67</c:f>
              <c:numCache>
                <c:formatCode>General</c:formatCode>
                <c:ptCount val="2"/>
                <c:pt idx="0">
                  <c:v>90.277371083333335</c:v>
                </c:pt>
              </c:numCache>
            </c:numRef>
          </c:val>
        </c:ser>
        <c:ser>
          <c:idx val="2"/>
          <c:order val="2"/>
          <c:tx>
            <c:v>Precision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Sheet1!$I$66:$I$67</c:f>
              <c:numCache>
                <c:formatCode>General</c:formatCode>
                <c:ptCount val="2"/>
                <c:pt idx="0">
                  <c:v>78.370026666666661</c:v>
                </c:pt>
              </c:numCache>
            </c:numRef>
          </c:val>
        </c:ser>
        <c:ser>
          <c:idx val="3"/>
          <c:order val="3"/>
          <c:tx>
            <c:v>Sensivity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Sheet1!$J$66:$J$67</c:f>
              <c:numCache>
                <c:formatCode>General</c:formatCode>
                <c:ptCount val="2"/>
                <c:pt idx="0">
                  <c:v>69.482206291666671</c:v>
                </c:pt>
              </c:numCache>
            </c:numRef>
          </c:val>
        </c:ser>
        <c:ser>
          <c:idx val="4"/>
          <c:order val="4"/>
          <c:tx>
            <c:v>Specificity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Sheet1!$K$66:$K$67</c:f>
              <c:numCache>
                <c:formatCode>General</c:formatCode>
                <c:ptCount val="2"/>
                <c:pt idx="0">
                  <c:v>96.034581666666668</c:v>
                </c:pt>
              </c:numCache>
            </c:numRef>
          </c:val>
        </c:ser>
        <c:ser>
          <c:idx val="5"/>
          <c:order val="5"/>
          <c:tx>
            <c:v>F1 Score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val>
            <c:numRef>
              <c:f>Sheet1!$L$66:$L$67</c:f>
              <c:numCache>
                <c:formatCode>General</c:formatCode>
                <c:ptCount val="2"/>
                <c:pt idx="0">
                  <c:v>72.84009554166667</c:v>
                </c:pt>
              </c:numCache>
            </c:numRef>
          </c:val>
        </c:ser>
        <c:ser>
          <c:idx val="6"/>
          <c:order val="6"/>
          <c:tx>
            <c:v>FPR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Sheet1!$M$66:$M$67</c:f>
              <c:numCache>
                <c:formatCode>General</c:formatCode>
                <c:ptCount val="2"/>
                <c:pt idx="0">
                  <c:v>3.9404742083333333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7384376"/>
        <c:axId val="46738908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Series1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Sheet1!$G$66:$G$67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3DChart>
      <c:catAx>
        <c:axId val="467384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89080"/>
        <c:crosses val="autoZero"/>
        <c:auto val="1"/>
        <c:lblAlgn val="ctr"/>
        <c:lblOffset val="100"/>
        <c:noMultiLvlLbl val="0"/>
      </c:catAx>
      <c:valAx>
        <c:axId val="46738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84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52CE-49BB-4847-8F9D-5C072566E8F1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86340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BC6A-34F7-432B-860C-DFE05D8A766A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F33D-B052-45EB-BC23-F6B2E138C8F1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8"/>
            <a:ext cx="82296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F49-81B7-40F1-A01E-849F1D0B2FC6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AD2-90AC-4A29-B61D-2E51204E4A15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3438-810F-4B89-AA9A-0BA1CBE716AB}" type="datetime1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441-D09C-4253-99D1-33272242A00E}" type="datetime1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AA14-569F-4C03-8481-62A27DCDB52F}" type="datetime1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198-9CC4-4423-AAC9-0A525135C87C}" type="datetime1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E52-CA23-4368-BC28-AC80E893874B}" type="datetime1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33F0869-DC65-4B74-9A3D-2C933825E8B2}" type="datetime1">
              <a:rPr lang="en-US" smtClean="0"/>
              <a:t>2/3/2019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0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2"/>
            <a:ext cx="9143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798"/>
            <a:ext cx="83058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8631CD-78D1-40AF-AECC-8B2D3729D709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5497"/>
            <a:ext cx="8077200" cy="2282952"/>
          </a:xfrm>
        </p:spPr>
        <p:txBody>
          <a:bodyPr>
            <a:noAutofit/>
          </a:bodyPr>
          <a:lstStyle/>
          <a:p>
            <a:r>
              <a:rPr lang="en-US" sz="4800" dirty="0" smtClean="0"/>
              <a:t>Video Surveillance for Fall</a:t>
            </a:r>
            <a:br>
              <a:rPr lang="en-US" sz="4800" dirty="0" smtClean="0"/>
            </a:br>
            <a:r>
              <a:rPr lang="en-US" sz="4800" dirty="0" smtClean="0"/>
              <a:t>Detection and Patient Monitoring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350CED-B42B-41BE-851E-1AE208A9E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5304004"/>
            <a:ext cx="1219200" cy="142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505200"/>
            <a:ext cx="3796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Tawhid </a:t>
            </a:r>
            <a:r>
              <a:rPr lang="en-US" sz="21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Joarder</a:t>
            </a:r>
            <a:r>
              <a:rPr lang="en-US" sz="21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(1407004)</a:t>
            </a:r>
          </a:p>
          <a:p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Priyo </a:t>
            </a:r>
            <a:r>
              <a:rPr lang="en-US" sz="21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Ranjan</a:t>
            </a:r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US" sz="2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(1407044)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105400"/>
            <a:ext cx="723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Sk. Mohammad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Professor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&amp; Engineering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Khulna University of Engineering &amp; Technology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KUET)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14516"/>
      </p:ext>
    </p:extLst>
  </p:cSld>
  <p:clrMapOvr>
    <a:masterClrMapping/>
  </p:clrMapOvr>
  <p:transition spd="slow" advTm="2928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86800" cy="792478"/>
          </a:xfrm>
        </p:spPr>
        <p:txBody>
          <a:bodyPr>
            <a:normAutofit/>
          </a:bodyPr>
          <a:lstStyle/>
          <a:p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824" y="1219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Falling </a:t>
            </a:r>
            <a:r>
              <a:rPr lang="en-US" sz="2400" dirty="0"/>
              <a:t>conditions can be captured from different </a:t>
            </a:r>
            <a:r>
              <a:rPr lang="en-US" sz="2400" dirty="0" smtClean="0"/>
              <a:t>angles and </a:t>
            </a:r>
            <a:r>
              <a:rPr lang="en-US" sz="2400" dirty="0"/>
              <a:t>from different positions in different circumstances. Here </a:t>
            </a:r>
            <a:r>
              <a:rPr lang="en-US" sz="2400" dirty="0" smtClean="0"/>
              <a:t>are some falling scenarios:          </a:t>
            </a:r>
            <a:endParaRPr lang="en-US" sz="2400" b="0" i="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1905000" cy="1112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24" y="2667000"/>
            <a:ext cx="1905000" cy="1112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2667000"/>
            <a:ext cx="1905000" cy="1112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1905000" cy="1112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24" y="4495800"/>
            <a:ext cx="1905000" cy="11129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8" y="4495801"/>
            <a:ext cx="1905001" cy="11129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5280" y="3845502"/>
            <a:ext cx="15584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(a) Loss of balance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3332" y="3842335"/>
            <a:ext cx="131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(b) Forward fall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2431" y="3842335"/>
            <a:ext cx="2089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(c) Fall while standing still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0822" y="5674302"/>
            <a:ext cx="2047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(d) Fall when sitting down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69331" y="5674302"/>
            <a:ext cx="17427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(e) Fall after standing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2686" y="5674302"/>
            <a:ext cx="1388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(f) Backward fall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2243" y="6178406"/>
            <a:ext cx="2476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Figure 7 : Various fall scenarios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72234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792478"/>
          </a:xfrm>
        </p:spPr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09" y="1118659"/>
            <a:ext cx="8229600" cy="548640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image's foreground </a:t>
            </a:r>
            <a:r>
              <a:rPr lang="en-US" dirty="0" smtClean="0"/>
              <a:t>is extracted </a:t>
            </a:r>
            <a:r>
              <a:rPr lang="en-US" dirty="0"/>
              <a:t>for further processing 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approach is </a:t>
            </a:r>
            <a:r>
              <a:rPr lang="en-US" dirty="0" smtClean="0"/>
              <a:t>to detect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moving objects from the </a:t>
            </a:r>
            <a:r>
              <a:rPr lang="en-US" dirty="0" smtClean="0"/>
              <a:t>difference </a:t>
            </a:r>
            <a:r>
              <a:rPr lang="en-US" dirty="0"/>
              <a:t>between the current frame and a </a:t>
            </a:r>
            <a:r>
              <a:rPr lang="en-US" dirty="0" smtClean="0"/>
              <a:t>reference frame</a:t>
            </a:r>
            <a:r>
              <a:rPr lang="en-US" dirty="0"/>
              <a:t>, often called "background </a:t>
            </a:r>
            <a:r>
              <a:rPr lang="en-US" dirty="0" smtClean="0"/>
              <a:t>image“.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50" y="3144289"/>
            <a:ext cx="4651317" cy="2458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5858976"/>
            <a:ext cx="403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</a:t>
            </a:r>
            <a:r>
              <a:rPr lang="en-US" sz="1300" dirty="0">
                <a:latin typeface="Bahnschrift" panose="020B0502040204020203" pitchFamily="34" charset="0"/>
              </a:rPr>
              <a:t>8</a:t>
            </a:r>
            <a:r>
              <a:rPr lang="en-US" sz="1300" dirty="0" smtClean="0">
                <a:latin typeface="Bahnschrift" panose="020B0502040204020203" pitchFamily="34" charset="0"/>
              </a:rPr>
              <a:t> : Background Subtraction </a:t>
            </a:r>
            <a:r>
              <a:rPr lang="en-US" sz="1300" dirty="0" smtClean="0">
                <a:latin typeface="Bahnschrift" panose="020B0502040204020203" pitchFamily="34" charset="0"/>
              </a:rPr>
              <a:t>Method[17] 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"/>
    </mc:Choice>
    <mc:Fallback>
      <p:transition spd="slow" advTm="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85" y="990598"/>
            <a:ext cx="8793221" cy="5486401"/>
          </a:xfrm>
        </p:spPr>
        <p:txBody>
          <a:bodyPr/>
          <a:lstStyle/>
          <a:p>
            <a:pPr marL="118872" indent="0">
              <a:buNone/>
            </a:pPr>
            <a:r>
              <a:rPr lang="en-US" dirty="0" smtClean="0"/>
              <a:t>The output of background subtraction human detection looks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335786"/>
            <a:ext cx="28416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</a:t>
            </a:r>
            <a:r>
              <a:rPr lang="en-US" sz="1300" dirty="0">
                <a:latin typeface="Bahnschrift" panose="020B0502040204020203" pitchFamily="34" charset="0"/>
              </a:rPr>
              <a:t>9</a:t>
            </a:r>
            <a:r>
              <a:rPr lang="en-US" sz="1300" dirty="0" smtClean="0">
                <a:latin typeface="Bahnschrift" panose="020B0502040204020203" pitchFamily="34" charset="0"/>
              </a:rPr>
              <a:t>:  Background subtraction.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1507" y="4850127"/>
            <a:ext cx="8229600" cy="1504952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dirty="0" smtClean="0">
                <a:latin typeface="Calibri body"/>
              </a:rPr>
              <a:t>If no movement, whole image is considered as background. </a:t>
            </a:r>
          </a:p>
          <a:p>
            <a:pPr algn="just"/>
            <a:endParaRPr lang="en-US" dirty="0" smtClean="0">
              <a:latin typeface="Calibri body"/>
            </a:endParaRPr>
          </a:p>
          <a:p>
            <a:r>
              <a:rPr lang="en-US" dirty="0">
                <a:latin typeface="Calibri body"/>
              </a:rPr>
              <a:t>Human without movement can not be detected.</a:t>
            </a:r>
          </a:p>
          <a:p>
            <a:pPr algn="just"/>
            <a:endParaRPr lang="en-US" dirty="0" smtClean="0">
              <a:latin typeface="Calibri body"/>
            </a:endParaRPr>
          </a:p>
          <a:p>
            <a:r>
              <a:rPr lang="en-US" dirty="0">
                <a:latin typeface="Calibri body"/>
              </a:rPr>
              <a:t>Other moving objects get detected.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2" y="1691242"/>
            <a:ext cx="2903825" cy="194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01" y="1691242"/>
            <a:ext cx="2915849" cy="19439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072209" y="2542401"/>
            <a:ext cx="939607" cy="3460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86336" y="3762114"/>
            <a:ext cx="1311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(a) Input image.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0743" y="3761641"/>
            <a:ext cx="2585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(b)After background subtraction.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"/>
    </mc:Choice>
    <mc:Fallback>
      <p:transition spd="slow" advTm="2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0" y="1066801"/>
            <a:ext cx="8883866" cy="1371600"/>
          </a:xfrm>
        </p:spPr>
        <p:txBody>
          <a:bodyPr/>
          <a:lstStyle/>
          <a:p>
            <a:r>
              <a:rPr lang="en-US" dirty="0" smtClean="0"/>
              <a:t>Outputs of background subtraction is pretty noisy.</a:t>
            </a:r>
          </a:p>
          <a:p>
            <a:r>
              <a:rPr lang="en-US" dirty="0" smtClean="0"/>
              <a:t>Divides the whole image into contours, human detection becomes hard.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C62D3BB-DE84-4938-9D08-418BBC2E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7E3B448-84F3-4C9E-AB33-6928D4725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00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" r:id="rId4" imgW="1193800" imgH="393700" progId="Equation.DSMT4">
                  <p:embed/>
                </p:oleObj>
              </mc:Choice>
              <mc:Fallback>
                <p:oleObj r:id="rId4" imgW="1193800" imgH="3937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97E3B448-84F3-4C9E-AB33-6928D4725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00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Morphological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00408"/>
            <a:ext cx="2414232" cy="1609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6" y="2300408"/>
            <a:ext cx="2414232" cy="160721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078823" y="2903681"/>
            <a:ext cx="939607" cy="3460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0067" y="4622729"/>
            <a:ext cx="9013933" cy="25298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Two morphological operations are used. (</a:t>
            </a:r>
            <a:r>
              <a:rPr lang="en-US" dirty="0" err="1" smtClean="0"/>
              <a:t>i</a:t>
            </a:r>
            <a:r>
              <a:rPr lang="en-US" dirty="0" smtClean="0"/>
              <a:t>) Image blurring (ii)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Opening.</a:t>
            </a:r>
          </a:p>
          <a:p>
            <a:r>
              <a:rPr lang="en-US" dirty="0" smtClean="0"/>
              <a:t>Image Blurring usually removes high frequency contents ( </a:t>
            </a:r>
            <a:r>
              <a:rPr lang="en-US" dirty="0" err="1" smtClean="0"/>
              <a:t>eg</a:t>
            </a:r>
            <a:r>
              <a:rPr lang="en-US" dirty="0" smtClean="0"/>
              <a:t>: noise, edges from the image.</a:t>
            </a:r>
          </a:p>
          <a:p>
            <a:r>
              <a:rPr lang="en-US" dirty="0" smtClean="0"/>
              <a:t>Opening is erosion followed by dilation, removes noises.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3972787"/>
            <a:ext cx="13500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(a) Noisy image.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2145" y="3972787"/>
            <a:ext cx="26548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(a) After Morphological operation.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1165" y="4284440"/>
            <a:ext cx="28416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10:  Morphological Operations. 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59906"/>
      </p:ext>
    </p:extLst>
  </p:cSld>
  <p:clrMapOvr>
    <a:masterClrMapping/>
  </p:clrMapOvr>
  <p:transition spd="slow" advTm="37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0" y="1007166"/>
            <a:ext cx="9143999" cy="58508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Yolo[16] </a:t>
            </a:r>
            <a:r>
              <a:rPr lang="en-US" dirty="0" smtClean="0"/>
              <a:t>architecture is like FCNN ( Fully Conventional Neural Network.</a:t>
            </a:r>
          </a:p>
          <a:p>
            <a:r>
              <a:rPr lang="en-US" dirty="0" smtClean="0"/>
              <a:t>A single Neural Network is applied to the full image.</a:t>
            </a:r>
          </a:p>
          <a:p>
            <a:r>
              <a:rPr lang="en-US" dirty="0" smtClean="0"/>
              <a:t>NN divides the image into regions and predicts bounding boxes and probabilities for each region.</a:t>
            </a:r>
          </a:p>
          <a:p>
            <a:r>
              <a:rPr lang="en-US" dirty="0" smtClean="0"/>
              <a:t>Bounding boxes are weighted by predicted probabilities.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Yolo is extremely fast in real time detection.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YOLO – You Only Look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24200"/>
            <a:ext cx="4137660" cy="2627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00" y="5757459"/>
            <a:ext cx="28416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11:  Workflow of </a:t>
            </a:r>
            <a:r>
              <a:rPr lang="en-US" sz="1300" dirty="0" smtClean="0">
                <a:latin typeface="Bahnschrift" panose="020B0502040204020203" pitchFamily="34" charset="0"/>
              </a:rPr>
              <a:t>YOLO [16]. 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74916"/>
      </p:ext>
    </p:extLst>
  </p:cSld>
  <p:clrMapOvr>
    <a:masterClrMapping/>
  </p:clrMapOvr>
  <p:transition spd="slow" advTm="18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6B46707-1473-44C9-BAC2-AD0B74A8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7B956095-4608-4F4D-A861-E6201E0D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546791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YOLO – You Only Look Once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0"/>
            <a:ext cx="342900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0400" y="3810000"/>
            <a:ext cx="3429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11:  Detection of human using YOLO.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41728" y="4282215"/>
            <a:ext cx="8802272" cy="24691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dirty="0" smtClean="0"/>
              <a:t>We used a pre-trained model to find the class value of the class “person”. </a:t>
            </a:r>
          </a:p>
          <a:p>
            <a:pPr algn="just"/>
            <a:r>
              <a:rPr lang="en-US" dirty="0" smtClean="0"/>
              <a:t>If class value is other than “person” , we made it zero.</a:t>
            </a:r>
          </a:p>
          <a:p>
            <a:pPr algn="just"/>
            <a:r>
              <a:rPr lang="en-US" dirty="0" smtClean="0"/>
              <a:t>Human is detected by a rectangular bounding box placed around it.</a:t>
            </a:r>
          </a:p>
          <a:p>
            <a:pPr algn="just"/>
            <a:endParaRPr lang="en-US" dirty="0" smtClean="0">
              <a:latin typeface="Calibri body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45592"/>
      </p:ext>
    </p:extLst>
  </p:cSld>
  <p:clrMapOvr>
    <a:masterClrMapping/>
  </p:clrMapOvr>
  <p:transition spd="slow" advTm="3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599"/>
            <a:ext cx="8686800" cy="5486401"/>
          </a:xfrm>
        </p:spPr>
        <p:txBody>
          <a:bodyPr/>
          <a:lstStyle/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                                             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62985" y="746759"/>
            <a:ext cx="9144000" cy="586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/>
          </a:p>
          <a:p>
            <a:r>
              <a:rPr lang="en-US" dirty="0" smtClean="0"/>
              <a:t>MHI pixel </a:t>
            </a:r>
            <a:r>
              <a:rPr lang="en-US" dirty="0"/>
              <a:t>intensity is a function of the motion history at that location where brighter </a:t>
            </a:r>
            <a:r>
              <a:rPr lang="en-US" dirty="0" smtClean="0"/>
              <a:t>value correspond </a:t>
            </a:r>
            <a:r>
              <a:rPr lang="en-US" dirty="0"/>
              <a:t>to a more recent motion</a:t>
            </a:r>
            <a:r>
              <a:rPr lang="en-US" dirty="0" smtClean="0"/>
              <a:t>. </a:t>
            </a:r>
          </a:p>
          <a:p>
            <a:r>
              <a:rPr lang="en-US" dirty="0"/>
              <a:t>G</a:t>
            </a:r>
            <a:r>
              <a:rPr lang="en-US" dirty="0" smtClean="0"/>
              <a:t>ray-scale MHI can demonstrate the </a:t>
            </a:r>
            <a:r>
              <a:rPr lang="en-US" dirty="0"/>
              <a:t>flow direction of the motion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keeps </a:t>
            </a:r>
            <a:r>
              <a:rPr lang="en-US" dirty="0"/>
              <a:t>a history of temporal </a:t>
            </a:r>
            <a:r>
              <a:rPr lang="en-US" dirty="0" smtClean="0"/>
              <a:t>changes at each pixel location.</a:t>
            </a:r>
          </a:p>
          <a:p>
            <a:r>
              <a:rPr lang="en-US" dirty="0"/>
              <a:t>moving parts of a video sequence can be engraved with a single image.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Motion History Image (MHI)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86" y="2538958"/>
            <a:ext cx="3798842" cy="18143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05200" y="4419600"/>
            <a:ext cx="3429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11:  Motion History Image. 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55245"/>
      </p:ext>
    </p:extLst>
  </p:cSld>
  <p:clrMapOvr>
    <a:masterClrMapping/>
  </p:clrMapOvr>
  <p:transition spd="slow" advTm="902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5715000"/>
          </a:xfrm>
        </p:spPr>
        <p:txBody>
          <a:bodyPr/>
          <a:lstStyle/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                                             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62985" y="746759"/>
            <a:ext cx="9144000" cy="586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/>
          </a:p>
          <a:p>
            <a:r>
              <a:rPr lang="en-US" dirty="0" smtClean="0"/>
              <a:t>Gray-scale images where more recently moving pixels are brighter.</a:t>
            </a:r>
          </a:p>
          <a:p>
            <a:r>
              <a:rPr lang="en-US" dirty="0" smtClean="0"/>
              <a:t>MHI is used to calculate movement coefficient C(motion).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parts of a video sequence can be engraved with a single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C(motion) represents recent movement in a frame.</a:t>
            </a:r>
          </a:p>
          <a:p>
            <a:r>
              <a:rPr lang="en-US" dirty="0" smtClean="0"/>
              <a:t>If C(motion)= 0 , then no movements.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Motion History Image (MHI)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3" y="3193345"/>
            <a:ext cx="1752600" cy="1233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93" y="3193344"/>
            <a:ext cx="1752600" cy="1233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93" y="3193344"/>
            <a:ext cx="1752600" cy="1233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80551"/>
            <a:ext cx="2814251" cy="10019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57500" y="4554784"/>
            <a:ext cx="3429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11:  Implementation of MHI on our dataset. 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07409"/>
      </p:ext>
    </p:extLst>
  </p:cSld>
  <p:clrMapOvr>
    <a:masterClrMapping/>
  </p:clrMapOvr>
  <p:transition spd="slow" advTm="19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5715000"/>
          </a:xfrm>
        </p:spPr>
        <p:txBody>
          <a:bodyPr/>
          <a:lstStyle/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                                              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76200" y="746759"/>
            <a:ext cx="9157215" cy="61112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/>
          </a:p>
          <a:p>
            <a:r>
              <a:rPr lang="en-US" dirty="0" smtClean="0"/>
              <a:t>An ellipsoid </a:t>
            </a:r>
            <a:r>
              <a:rPr lang="en-US" dirty="0"/>
              <a:t>contour is superimposed over the human shape to follow </a:t>
            </a:r>
            <a:r>
              <a:rPr lang="en-US" dirty="0" smtClean="0"/>
              <a:t>changes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Elliptical estimation </a:t>
            </a:r>
            <a:r>
              <a:rPr lang="en-US" dirty="0" smtClean="0"/>
              <a:t>returns </a:t>
            </a:r>
            <a:r>
              <a:rPr lang="en-US" dirty="0" smtClean="0"/>
              <a:t>an ellipse, defined by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Elliptical approximation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2409" y="3848914"/>
            <a:ext cx="36591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11:  Elliptical approximation around a human.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2054236" cy="1306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3608" y="4677786"/>
            <a:ext cx="6417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center (x, </a:t>
            </a:r>
            <a:r>
              <a:rPr lang="en-US" sz="2400" dirty="0" smtClean="0"/>
              <a:t>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orientation angle </a:t>
            </a:r>
            <a:r>
              <a:rPr lang="el-GR" sz="2400" dirty="0" smtClean="0"/>
              <a:t>θ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lengths </a:t>
            </a:r>
            <a:r>
              <a:rPr lang="en-US" sz="2400" dirty="0"/>
              <a:t>of </a:t>
            </a:r>
            <a:r>
              <a:rPr lang="en-US" sz="2400" dirty="0" smtClean="0"/>
              <a:t>major </a:t>
            </a:r>
            <a:r>
              <a:rPr lang="en-US" sz="2400" dirty="0" smtClean="0"/>
              <a:t>(</a:t>
            </a:r>
            <a:r>
              <a:rPr lang="en-US" sz="2400" dirty="0"/>
              <a:t>a) and </a:t>
            </a:r>
            <a:r>
              <a:rPr lang="en-US" sz="2400" dirty="0" smtClean="0"/>
              <a:t>minor</a:t>
            </a:r>
            <a:r>
              <a:rPr lang="en-US" sz="2400" dirty="0" smtClean="0"/>
              <a:t> </a:t>
            </a:r>
            <a:r>
              <a:rPr lang="en-US" sz="2400" dirty="0"/>
              <a:t>(b) </a:t>
            </a:r>
            <a:r>
              <a:rPr lang="en-US" sz="2400" dirty="0" smtClean="0"/>
              <a:t>axes</a:t>
            </a:r>
            <a:endParaRPr lang="el-GR" sz="2400" dirty="0"/>
          </a:p>
          <a:p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54514"/>
      </p:ext>
    </p:extLst>
  </p:cSld>
  <p:clrMapOvr>
    <a:masterClrMapping/>
  </p:clrMapOvr>
  <p:transition spd="slow" advTm="909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Elliptical </a:t>
            </a:r>
            <a:r>
              <a:rPr lang="en-US" dirty="0" smtClean="0"/>
              <a:t>approximation(Cont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center of the ellipse is obtained </a:t>
            </a:r>
            <a:r>
              <a:rPr lang="en-US" dirty="0" smtClean="0"/>
              <a:t>by 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angle between the major axis of the </a:t>
            </a:r>
            <a:r>
              <a:rPr lang="en-US" dirty="0" smtClean="0"/>
              <a:t>person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major semi-axis a and the minor </a:t>
            </a:r>
            <a:r>
              <a:rPr lang="en-US" dirty="0" smtClean="0"/>
              <a:t>semi axis</a:t>
            </a:r>
            <a:r>
              <a:rPr lang="en-US" dirty="0"/>
              <a:t> 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b </a:t>
            </a:r>
            <a:r>
              <a:rPr lang="en-US" dirty="0"/>
              <a:t>of the </a:t>
            </a:r>
            <a:r>
              <a:rPr lang="en-US" dirty="0" smtClean="0"/>
              <a:t>ellipse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0148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5352" y="276174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34" y="2761748"/>
            <a:ext cx="4571999" cy="909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953000"/>
            <a:ext cx="5777992" cy="1056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04791"/>
            <a:ext cx="2823069" cy="4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"/>
    </mc:Choice>
    <mc:Fallback>
      <p:transition spd="slow" advTm="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Objectives</a:t>
            </a:r>
            <a:endParaRPr lang="en-US" dirty="0"/>
          </a:p>
          <a:p>
            <a:r>
              <a:rPr lang="en-US" dirty="0"/>
              <a:t>Related </a:t>
            </a:r>
            <a:r>
              <a:rPr lang="en-US" dirty="0" smtClean="0"/>
              <a:t>Works</a:t>
            </a:r>
            <a:endParaRPr lang="en-US" dirty="0"/>
          </a:p>
          <a:p>
            <a:r>
              <a:rPr lang="en-US" dirty="0" smtClean="0"/>
              <a:t>Proposed Method</a:t>
            </a:r>
          </a:p>
          <a:p>
            <a:r>
              <a:rPr lang="en-US" dirty="0" smtClean="0"/>
              <a:t>Background Subtraction</a:t>
            </a:r>
            <a:endParaRPr lang="en-US" dirty="0"/>
          </a:p>
          <a:p>
            <a:r>
              <a:rPr lang="en-US" dirty="0" smtClean="0"/>
              <a:t>Morphological operations</a:t>
            </a:r>
          </a:p>
          <a:p>
            <a:r>
              <a:rPr lang="en-US" dirty="0" smtClean="0"/>
              <a:t>YOLO – You Only Look Once</a:t>
            </a:r>
          </a:p>
          <a:p>
            <a:r>
              <a:rPr lang="en-US" dirty="0" smtClean="0"/>
              <a:t>MHI – Motion History Image</a:t>
            </a:r>
          </a:p>
          <a:p>
            <a:r>
              <a:rPr lang="en-US" dirty="0" smtClean="0"/>
              <a:t>Elliptical Approximation</a:t>
            </a:r>
          </a:p>
          <a:p>
            <a:r>
              <a:rPr lang="en-US" dirty="0" smtClean="0"/>
              <a:t>Fall Detection Phase</a:t>
            </a:r>
          </a:p>
          <a:p>
            <a:r>
              <a:rPr lang="en-US" dirty="0" smtClean="0"/>
              <a:t>Experiment Results</a:t>
            </a:r>
            <a:endParaRPr lang="en-US" dirty="0"/>
          </a:p>
          <a:p>
            <a:r>
              <a:rPr lang="en-US" dirty="0"/>
              <a:t>Future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p:transition spd="slow" advTm="54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20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Fall Detection Phase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507" y="2133600"/>
            <a:ext cx="8666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0070C0"/>
                </a:solidFill>
                <a:latin typeface="Rockwell" panose="02060603020205020403" pitchFamily="18" charset="0"/>
              </a:rPr>
              <a:t>C(motion) </a:t>
            </a:r>
            <a:r>
              <a:rPr lang="en-US" sz="2400" b="1" i="1" dirty="0" smtClean="0">
                <a:solidFill>
                  <a:srgbClr val="0070C0"/>
                </a:solidFill>
              </a:rPr>
              <a:t>: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latin typeface="Rockwell" panose="02060603020205020403" pitchFamily="18" charset="0"/>
              </a:rPr>
              <a:t>C(motion) </a:t>
            </a:r>
            <a:r>
              <a:rPr lang="en-US" sz="2400" dirty="0" smtClean="0"/>
              <a:t>&gt; 1.3 indicates a possible fall.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b="1" dirty="0" smtClean="0">
                <a:solidFill>
                  <a:srgbClr val="0070C0"/>
                </a:solidFill>
              </a:rPr>
              <a:t>σθ</a:t>
            </a:r>
            <a:r>
              <a:rPr lang="en-US" sz="2400" b="1" i="1" dirty="0" smtClean="0">
                <a:solidFill>
                  <a:srgbClr val="0070C0"/>
                </a:solidFill>
              </a:rPr>
              <a:t> : </a:t>
            </a:r>
            <a:r>
              <a:rPr lang="en-US" sz="2400" dirty="0"/>
              <a:t>change in orientation angle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            If </a:t>
            </a:r>
            <a:r>
              <a:rPr lang="el-GR" sz="2400" dirty="0" smtClean="0"/>
              <a:t>σθ</a:t>
            </a:r>
            <a:r>
              <a:rPr lang="en-US" sz="2400" dirty="0" smtClean="0"/>
              <a:t> &gt; 15 degree, there is a possible indication of fall.</a:t>
            </a:r>
          </a:p>
          <a:p>
            <a:r>
              <a:rPr lang="en-US" sz="2400" b="1" i="1" dirty="0" smtClean="0">
                <a:solidFill>
                  <a:srgbClr val="0070C0"/>
                </a:solidFill>
              </a:rPr>
              <a:t>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b="1" i="1" dirty="0" smtClean="0">
                <a:solidFill>
                  <a:srgbClr val="0070C0"/>
                </a:solidFill>
              </a:rPr>
              <a:t>σ</a:t>
            </a:r>
            <a:r>
              <a:rPr lang="en-US" sz="2400" b="1" i="1" dirty="0" smtClean="0">
                <a:solidFill>
                  <a:srgbClr val="0070C0"/>
                </a:solidFill>
                <a:latin typeface="Rockwell" panose="02060603020205020403" pitchFamily="18" charset="0"/>
              </a:rPr>
              <a:t>(a/b) : </a:t>
            </a:r>
            <a:r>
              <a:rPr lang="en-US" sz="2400" dirty="0" smtClean="0"/>
              <a:t>Express </a:t>
            </a:r>
            <a:r>
              <a:rPr lang="en-US" sz="2400" dirty="0"/>
              <a:t>the ratio of major and minor axes of the </a:t>
            </a:r>
            <a:r>
              <a:rPr lang="en-US" sz="2400" dirty="0" smtClean="0"/>
              <a:t>ellipse.</a:t>
            </a:r>
          </a:p>
          <a:p>
            <a:r>
              <a:rPr lang="en-US" sz="2400" dirty="0" smtClean="0"/>
              <a:t>                     If </a:t>
            </a:r>
            <a:r>
              <a:rPr lang="el-GR" sz="2400" dirty="0">
                <a:latin typeface="Calibri (Body)"/>
              </a:rPr>
              <a:t>σ</a:t>
            </a:r>
            <a:r>
              <a:rPr lang="en-US" sz="2400" dirty="0">
                <a:latin typeface="Calibri (Body)"/>
              </a:rPr>
              <a:t>(a/b</a:t>
            </a:r>
            <a:r>
              <a:rPr lang="en-US" sz="2400" dirty="0" smtClean="0">
                <a:latin typeface="Calibri (Body)"/>
              </a:rPr>
              <a:t>) &gt; 0.3 , it indicates a possible fall. </a:t>
            </a:r>
            <a:endParaRPr lang="el-GR" sz="2400" dirty="0">
              <a:latin typeface="Calibri (Body)"/>
            </a:endParaRPr>
          </a:p>
          <a:p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1" y="1143000"/>
            <a:ext cx="8805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 (Body)"/>
              </a:rPr>
              <a:t>After performing MHI and elliptical estimation, the </a:t>
            </a:r>
            <a:r>
              <a:rPr lang="en-US" sz="2400" dirty="0">
                <a:latin typeface="Calibri (Body)"/>
              </a:rPr>
              <a:t>parameters we </a:t>
            </a:r>
            <a:r>
              <a:rPr lang="en-US" sz="2400" dirty="0" smtClean="0">
                <a:latin typeface="Calibri (Body)"/>
              </a:rPr>
              <a:t>use </a:t>
            </a:r>
            <a:r>
              <a:rPr lang="en-US" sz="2400" dirty="0">
                <a:latin typeface="Calibri (Body)"/>
              </a:rPr>
              <a:t>to detect the fall are</a:t>
            </a:r>
            <a:r>
              <a:rPr lang="en-US" sz="2400" dirty="0" smtClean="0">
                <a:latin typeface="Calibri (Body)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54" y="4876800"/>
            <a:ext cx="86667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estimating all these parameter values,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if detected </a:t>
            </a:r>
            <a:r>
              <a:rPr lang="en-US" sz="2400" b="1" dirty="0"/>
              <a:t>human remains </a:t>
            </a:r>
            <a:r>
              <a:rPr lang="en-US" sz="2400" b="1" dirty="0" smtClean="0"/>
              <a:t>motionless for </a:t>
            </a:r>
            <a:r>
              <a:rPr lang="en-US" sz="2400" b="1" dirty="0"/>
              <a:t>5 consecutive </a:t>
            </a:r>
            <a:r>
              <a:rPr lang="en-US" sz="2400" b="1" dirty="0" smtClean="0"/>
              <a:t>frames.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the w/h </a:t>
            </a:r>
            <a:r>
              <a:rPr lang="en-US" sz="2400" b="1" dirty="0"/>
              <a:t>of the bounding </a:t>
            </a:r>
            <a:r>
              <a:rPr lang="en-US" sz="2400" b="1" dirty="0" smtClean="0"/>
              <a:t>rectangle &gt; 1.1 for </a:t>
            </a:r>
            <a:r>
              <a:rPr lang="en-US" sz="2400" b="1" dirty="0"/>
              <a:t>those 5 </a:t>
            </a:r>
            <a:r>
              <a:rPr lang="en-US" sz="2400" b="1" dirty="0" smtClean="0"/>
              <a:t>frames.</a:t>
            </a:r>
          </a:p>
          <a:p>
            <a:r>
              <a:rPr lang="en-US" sz="2400" b="1" dirty="0" smtClean="0"/>
              <a:t>                           -the </a:t>
            </a:r>
            <a:r>
              <a:rPr lang="en-US" sz="2400" b="1" dirty="0"/>
              <a:t>fall is surely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34574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1507" y="76200"/>
            <a:ext cx="8686800" cy="792478"/>
          </a:xfrm>
        </p:spPr>
        <p:txBody>
          <a:bodyPr/>
          <a:lstStyle/>
          <a:p>
            <a:r>
              <a:rPr lang="en-US" dirty="0" smtClean="0"/>
              <a:t>Fall Detection Phase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" y="1295400"/>
            <a:ext cx="15240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1524000" cy="101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8409" y="2433182"/>
            <a:ext cx="36591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12 : Standing ; Not fall.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4908" y="1286456"/>
            <a:ext cx="42664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(Body)"/>
              </a:rPr>
              <a:t>C(motion) </a:t>
            </a:r>
            <a:r>
              <a:rPr lang="en-US" dirty="0">
                <a:latin typeface="Calibri (Body)"/>
              </a:rPr>
              <a:t>=</a:t>
            </a:r>
            <a:r>
              <a:rPr lang="en-US" dirty="0" smtClean="0">
                <a:latin typeface="Calibri (Body)"/>
              </a:rPr>
              <a:t> 1.15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>
                <a:latin typeface="Calibri (Body)"/>
              </a:rPr>
              <a:t>σθ</a:t>
            </a:r>
            <a:r>
              <a:rPr lang="en-US" dirty="0" smtClean="0">
                <a:latin typeface="Calibri (Body)"/>
              </a:rPr>
              <a:t> = 0.58</a:t>
            </a:r>
            <a:r>
              <a:rPr lang="en-US" b="1" i="1" dirty="0" smtClean="0">
                <a:solidFill>
                  <a:srgbClr val="0070C0"/>
                </a:solidFill>
                <a:latin typeface="Calibri (Body)"/>
              </a:rPr>
              <a:t>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>
                <a:latin typeface="Calibri (Body)"/>
              </a:rPr>
              <a:t>σ</a:t>
            </a:r>
            <a:r>
              <a:rPr lang="en-US" dirty="0">
                <a:latin typeface="Calibri (Body)"/>
              </a:rPr>
              <a:t>(a/b</a:t>
            </a:r>
            <a:r>
              <a:rPr lang="en-US" dirty="0" smtClean="0">
                <a:latin typeface="Calibri (Body)"/>
              </a:rPr>
              <a:t>) =0.038</a:t>
            </a:r>
          </a:p>
          <a:p>
            <a:r>
              <a:rPr lang="en-US" dirty="0" smtClean="0">
                <a:latin typeface="Calibri (Body)"/>
              </a:rPr>
              <a:t>So, Not fall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" y="3057427"/>
            <a:ext cx="1524000" cy="101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65711"/>
            <a:ext cx="1524000" cy="1016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4229375"/>
            <a:ext cx="36591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13 : </a:t>
            </a:r>
            <a:r>
              <a:rPr lang="en-US" sz="1300" dirty="0" err="1" smtClean="0">
                <a:latin typeface="Bahnschrift" panose="020B0502040204020203" pitchFamily="34" charset="0"/>
              </a:rPr>
              <a:t>Prefall</a:t>
            </a:r>
            <a:r>
              <a:rPr lang="en-US" sz="1300" dirty="0" smtClean="0">
                <a:latin typeface="Bahnschrift" panose="020B0502040204020203" pitchFamily="34" charset="0"/>
              </a:rPr>
              <a:t> stage ; Not fall yet.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4907" y="2871583"/>
            <a:ext cx="42664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(Body)"/>
              </a:rPr>
              <a:t>C(motion) </a:t>
            </a:r>
            <a:r>
              <a:rPr lang="en-US" dirty="0">
                <a:latin typeface="Calibri (Body)"/>
              </a:rPr>
              <a:t>=</a:t>
            </a:r>
            <a:r>
              <a:rPr lang="en-US" dirty="0" smtClean="0">
                <a:latin typeface="Calibri (Body)"/>
              </a:rPr>
              <a:t> 1.58 &gt; 1.3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dirty="0" smtClean="0">
                <a:latin typeface="Calibri (Body)"/>
              </a:rPr>
              <a:t>σθ</a:t>
            </a:r>
            <a:r>
              <a:rPr lang="en-US" dirty="0" smtClean="0">
                <a:latin typeface="Calibri (Body)"/>
              </a:rPr>
              <a:t> = 18.91 &gt; 15 degree</a:t>
            </a:r>
            <a:r>
              <a:rPr lang="en-US" b="1" i="1" dirty="0" smtClean="0">
                <a:solidFill>
                  <a:srgbClr val="0070C0"/>
                </a:solidFill>
                <a:latin typeface="Calibri (Body)"/>
              </a:rPr>
              <a:t>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(Body)"/>
              </a:rPr>
              <a:t>w/h = 1.15 &gt; 1.1</a:t>
            </a:r>
          </a:p>
          <a:p>
            <a:r>
              <a:rPr lang="en-US" dirty="0" smtClean="0">
                <a:latin typeface="Calibri (Body)"/>
              </a:rPr>
              <a:t>So, </a:t>
            </a:r>
            <a:r>
              <a:rPr lang="en-US" dirty="0" smtClean="0">
                <a:latin typeface="Calibri (Body)"/>
              </a:rPr>
              <a:t>Critical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smtClean="0">
                <a:latin typeface="Calibri (Body)"/>
              </a:rPr>
              <a:t>stage. We have to check then next consecutive frames.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85" y="4819454"/>
            <a:ext cx="1524000" cy="10123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819454"/>
            <a:ext cx="1524000" cy="10007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31831" y="5971672"/>
            <a:ext cx="36591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14 : Fall is confirmed. 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4907" y="4719650"/>
            <a:ext cx="42664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(Body)"/>
              </a:rPr>
              <a:t>C(motion) </a:t>
            </a:r>
            <a:r>
              <a:rPr lang="en-US" dirty="0">
                <a:latin typeface="Calibri (Body)"/>
              </a:rPr>
              <a:t>=</a:t>
            </a:r>
            <a:r>
              <a:rPr lang="en-US" dirty="0" smtClean="0">
                <a:latin typeface="Calibri (Body)"/>
              </a:rPr>
              <a:t> 1.04 </a:t>
            </a:r>
            <a:r>
              <a:rPr lang="en-US" dirty="0">
                <a:latin typeface="Calibri (Body)"/>
              </a:rPr>
              <a:t>&lt;</a:t>
            </a:r>
            <a:r>
              <a:rPr lang="en-US" dirty="0" smtClean="0">
                <a:latin typeface="Calibri (Body)"/>
              </a:rPr>
              <a:t> 1.3</a:t>
            </a:r>
            <a:br>
              <a:rPr lang="en-US" dirty="0" smtClean="0">
                <a:latin typeface="Calibri (Body)"/>
              </a:rPr>
            </a:br>
            <a:r>
              <a:rPr lang="en-US" dirty="0" smtClean="0">
                <a:latin typeface="Calibri (Body)"/>
              </a:rPr>
              <a:t>It indicates lack of motion after a fall.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(Body)"/>
              </a:rPr>
              <a:t>w/h = 1.22 &gt; 1.1</a:t>
            </a:r>
          </a:p>
          <a:p>
            <a:r>
              <a:rPr lang="en-US" dirty="0" smtClean="0">
                <a:latin typeface="Calibri (Body)"/>
              </a:rPr>
              <a:t>So, Fall is detected.</a:t>
            </a:r>
          </a:p>
        </p:txBody>
      </p:sp>
    </p:spTree>
    <p:extLst>
      <p:ext uri="{BB962C8B-B14F-4D97-AF65-F5344CB8AC3E}">
        <p14:creationId xmlns:p14="http://schemas.microsoft.com/office/powerpoint/2010/main" val="38504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"/>
    </mc:Choice>
    <mc:Fallback>
      <p:transition spd="slow" advTm="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093725"/>
              </p:ext>
            </p:extLst>
          </p:nvPr>
        </p:nvGraphicFramePr>
        <p:xfrm>
          <a:off x="304800" y="1295400"/>
          <a:ext cx="37338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868862"/>
              </p:ext>
            </p:extLst>
          </p:nvPr>
        </p:nvGraphicFramePr>
        <p:xfrm>
          <a:off x="4648200" y="1453081"/>
          <a:ext cx="4495800" cy="243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831385"/>
              </p:ext>
            </p:extLst>
          </p:nvPr>
        </p:nvGraphicFramePr>
        <p:xfrm>
          <a:off x="3048000" y="4178587"/>
          <a:ext cx="4495800" cy="240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3886200"/>
            <a:ext cx="274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Bahnschrift" panose="020B0502040204020203" pitchFamily="34" charset="0"/>
              </a:rPr>
              <a:t>Fig </a:t>
            </a:r>
            <a:r>
              <a:rPr lang="en-US" sz="1300" dirty="0" smtClean="0">
                <a:latin typeface="Bahnschrift" panose="020B0502040204020203" pitchFamily="34" charset="0"/>
              </a:rPr>
              <a:t>15 </a:t>
            </a:r>
            <a:r>
              <a:rPr lang="en-US" sz="1300" dirty="0">
                <a:latin typeface="Bahnschrift" panose="020B0502040204020203" pitchFamily="34" charset="0"/>
              </a:rPr>
              <a:t>: </a:t>
            </a:r>
            <a:r>
              <a:rPr lang="en-US" sz="1300" dirty="0" smtClean="0">
                <a:latin typeface="Bahnschrift" panose="020B0502040204020203" pitchFamily="34" charset="0"/>
              </a:rPr>
              <a:t>Dataset from [13]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5996" y="3886200"/>
            <a:ext cx="243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16: Dataset from[14]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6585490"/>
            <a:ext cx="2362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17: Our Dataset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6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"/>
    </mc:Choice>
    <mc:Fallback>
      <p:transition spd="slow" advTm="2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880576"/>
              </p:ext>
            </p:extLst>
          </p:nvPr>
        </p:nvGraphicFramePr>
        <p:xfrm>
          <a:off x="1295400" y="1219200"/>
          <a:ext cx="6400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6476999"/>
            <a:ext cx="3657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18 : Combined Result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2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"/>
    </mc:Choice>
    <mc:Fallback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Results(Cont.)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find that in overall, the system </a:t>
            </a:r>
            <a:r>
              <a:rPr lang="en-US" b="1" dirty="0"/>
              <a:t>accuracy is </a:t>
            </a:r>
            <a:r>
              <a:rPr lang="en-US" b="1" dirty="0" smtClean="0"/>
              <a:t>90.28%</a:t>
            </a:r>
            <a:r>
              <a:rPr lang="en-US" dirty="0" smtClean="0"/>
              <a:t> </a:t>
            </a:r>
            <a:r>
              <a:rPr lang="en-US" dirty="0"/>
              <a:t>with a sensitivity and </a:t>
            </a:r>
            <a:r>
              <a:rPr lang="en-US" dirty="0" smtClean="0"/>
              <a:t>specificity of 69.48% </a:t>
            </a:r>
            <a:r>
              <a:rPr lang="en-US" dirty="0"/>
              <a:t>and </a:t>
            </a:r>
            <a:r>
              <a:rPr lang="en-US" dirty="0" smtClean="0"/>
              <a:t>96.03% </a:t>
            </a:r>
            <a:r>
              <a:rPr lang="en-US" dirty="0"/>
              <a:t>respectively.</a:t>
            </a:r>
          </a:p>
          <a:p>
            <a:endParaRPr lang="en-US" dirty="0"/>
          </a:p>
          <a:p>
            <a:r>
              <a:rPr lang="en-US" dirty="0"/>
              <a:t>We compared our method with the existing methods which is shown in the Table below: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59248"/>
              </p:ext>
            </p:extLst>
          </p:nvPr>
        </p:nvGraphicFramePr>
        <p:xfrm>
          <a:off x="990600" y="3810000"/>
          <a:ext cx="7315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6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3962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85979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Rougier</a:t>
            </a:r>
            <a:r>
              <a:rPr lang="en-US" sz="2000" b="1" dirty="0" smtClean="0"/>
              <a:t> et</a:t>
            </a:r>
          </a:p>
          <a:p>
            <a:r>
              <a:rPr lang="en-US" sz="2000" b="1" dirty="0" smtClean="0"/>
              <a:t> al.[1]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834143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Homa</a:t>
            </a:r>
            <a:r>
              <a:rPr lang="en-US" sz="2200" b="1" dirty="0" smtClean="0"/>
              <a:t> </a:t>
            </a:r>
            <a:r>
              <a:rPr lang="en-US" sz="2000" b="1" dirty="0" smtClean="0"/>
              <a:t>et al.[20]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2796" y="3994945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Ours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47244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Sensitivity</a:t>
            </a:r>
            <a:endParaRPr lang="en-US" sz="2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54659" y="5455622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</a:t>
            </a:r>
            <a:r>
              <a:rPr lang="en-US" sz="2200" b="1" dirty="0" smtClean="0"/>
              <a:t>pecificity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7244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9771" y="55046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87.5%</a:t>
            </a:r>
            <a:endParaRPr 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76800" y="5562600"/>
            <a:ext cx="1447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55626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96.03%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483687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69.48%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6370" y="4765798"/>
            <a:ext cx="6719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88%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0600" y="4765798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92.80%</a:t>
            </a:r>
            <a:endParaRPr lang="en-US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36685" y="5504662"/>
            <a:ext cx="1451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97.60%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2996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3"/>
    </mc:Choice>
    <mc:Fallback>
      <p:transition spd="slow" advTm="1140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" y="1273217"/>
            <a:ext cx="8763000" cy="5486401"/>
          </a:xfrm>
        </p:spPr>
        <p:txBody>
          <a:bodyPr/>
          <a:lstStyle/>
          <a:p>
            <a:r>
              <a:rPr lang="en-US" dirty="0" smtClean="0"/>
              <a:t>System can be made more robust to different lighting conditions.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information </a:t>
            </a:r>
            <a:r>
              <a:rPr lang="en-US" dirty="0" smtClean="0"/>
              <a:t>from the </a:t>
            </a:r>
            <a:r>
              <a:rPr lang="en-US" dirty="0"/>
              <a:t>microphone of the webcam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speech recognition algorithm that can identify cries like </a:t>
            </a:r>
            <a:br>
              <a:rPr lang="en-US" dirty="0" smtClean="0"/>
            </a:br>
            <a:r>
              <a:rPr lang="en-US" dirty="0" smtClean="0"/>
              <a:t>“Help!”</a:t>
            </a:r>
          </a:p>
          <a:p>
            <a:endParaRPr lang="en-US" dirty="0"/>
          </a:p>
          <a:p>
            <a:r>
              <a:rPr lang="en-US" dirty="0" smtClean="0"/>
              <a:t>3-D shape information can be used to detect fall more accurately.</a:t>
            </a:r>
          </a:p>
          <a:p>
            <a:endParaRPr lang="en-US" dirty="0"/>
          </a:p>
          <a:p>
            <a:r>
              <a:rPr lang="en-US" dirty="0" smtClean="0"/>
              <a:t>Machine learning can be used to detect fall. In that case, lying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/ falling people can be used as training dataset.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63" y="1273217"/>
            <a:ext cx="8763000" cy="5486401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developed method allows real time fall detection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Perform this method, we learned various human detection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method and integrated those.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 learned how to analyze shape change of a detected object.</a:t>
            </a:r>
          </a:p>
          <a:p>
            <a:endParaRPr lang="en-US" dirty="0"/>
          </a:p>
          <a:p>
            <a:r>
              <a:rPr lang="en-US" dirty="0" smtClean="0"/>
              <a:t>Our method can be used in healthcare centers , to provide assistance to caregivers.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8753-9720-4E54-8260-09B6F2C9FB6A}" type="slidenum">
              <a:rPr lang="zh-HK" altLang="en-US" smtClean="0"/>
              <a:t>27</a:t>
            </a:fld>
            <a:endParaRPr lang="zh-HK" alt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218" y="1524000"/>
            <a:ext cx="5508880" cy="50255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HK" alt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11488" y="1009648"/>
            <a:ext cx="8229600" cy="5486401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700" dirty="0" smtClean="0"/>
              <a:t>[</a:t>
            </a:r>
            <a:r>
              <a:rPr lang="en-US" sz="1700" dirty="0"/>
              <a:t>1] </a:t>
            </a:r>
            <a:r>
              <a:rPr lang="en-US" sz="1700" dirty="0" err="1"/>
              <a:t>Rougier</a:t>
            </a:r>
            <a:r>
              <a:rPr lang="en-US" sz="1700" dirty="0"/>
              <a:t>, C., St-Arnaud, A., Rousseau, J., </a:t>
            </a:r>
            <a:r>
              <a:rPr lang="en-US" sz="1700" dirty="0" err="1"/>
              <a:t>Meunier</a:t>
            </a:r>
            <a:r>
              <a:rPr lang="en-US" sz="1700" dirty="0"/>
              <a:t>, J., </a:t>
            </a:r>
            <a:r>
              <a:rPr lang="en-US" sz="1700" dirty="0" err="1"/>
              <a:t>VideoSurveillance</a:t>
            </a:r>
            <a:r>
              <a:rPr lang="en-US" sz="1700" dirty="0"/>
              <a:t> for Fall Detection. Department of Computer </a:t>
            </a:r>
            <a:r>
              <a:rPr lang="en-US" sz="1700" dirty="0" err="1"/>
              <a:t>Scienceand</a:t>
            </a:r>
            <a:r>
              <a:rPr lang="en-US" sz="1700" dirty="0"/>
              <a:t> Operations Research, University of Montreal, Canada</a:t>
            </a:r>
            <a:endParaRPr lang="en-US" sz="1700" dirty="0"/>
          </a:p>
          <a:p>
            <a:pPr marL="118872" indent="0" algn="just">
              <a:buNone/>
            </a:pPr>
            <a:endParaRPr lang="en-US" sz="1700" dirty="0" smtClean="0"/>
          </a:p>
          <a:p>
            <a:pPr marL="118872" indent="0" algn="just">
              <a:buNone/>
            </a:pPr>
            <a:r>
              <a:rPr lang="en-US" sz="1700" dirty="0" smtClean="0"/>
              <a:t>[2</a:t>
            </a:r>
            <a:r>
              <a:rPr lang="en-US" sz="1700" dirty="0"/>
              <a:t>] M. </a:t>
            </a:r>
            <a:r>
              <a:rPr lang="en-US" sz="1700" dirty="0" err="1"/>
              <a:t>Kreković</a:t>
            </a:r>
            <a:r>
              <a:rPr lang="en-US" sz="1700" dirty="0"/>
              <a:t>, P. </a:t>
            </a:r>
            <a:r>
              <a:rPr lang="en-US" sz="1700" dirty="0" err="1"/>
              <a:t>Čerić</a:t>
            </a:r>
            <a:r>
              <a:rPr lang="en-US" sz="1700" dirty="0"/>
              <a:t>, T. </a:t>
            </a:r>
            <a:r>
              <a:rPr lang="en-US" sz="1700" dirty="0" err="1"/>
              <a:t>Dominko</a:t>
            </a:r>
            <a:r>
              <a:rPr lang="en-US" sz="1700" dirty="0"/>
              <a:t>, M. </a:t>
            </a:r>
            <a:r>
              <a:rPr lang="en-US" sz="1700" dirty="0" err="1"/>
              <a:t>Ilijaš</a:t>
            </a:r>
            <a:r>
              <a:rPr lang="en-US" sz="1700" dirty="0"/>
              <a:t>, K. </a:t>
            </a:r>
            <a:r>
              <a:rPr lang="en-US" sz="1700" dirty="0" err="1"/>
              <a:t>Ivančić</a:t>
            </a:r>
            <a:r>
              <a:rPr lang="en-US" sz="1700" dirty="0"/>
              <a:t>, V. </a:t>
            </a:r>
            <a:r>
              <a:rPr lang="en-US" sz="1700" dirty="0" err="1"/>
              <a:t>Skolan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J. </a:t>
            </a:r>
            <a:r>
              <a:rPr lang="en-US" sz="1700" dirty="0" err="1"/>
              <a:t>Šarlija,A</a:t>
            </a:r>
            <a:r>
              <a:rPr lang="en-US" sz="1700" dirty="0"/>
              <a:t> method for real-time detection of human </a:t>
            </a:r>
            <a:r>
              <a:rPr lang="en-US" sz="1700" dirty="0" err="1"/>
              <a:t>fallfrom</a:t>
            </a:r>
            <a:r>
              <a:rPr lang="en-US" sz="1700" dirty="0"/>
              <a:t> video.</a:t>
            </a:r>
            <a:endParaRPr lang="en-US" sz="1700" dirty="0" smtClean="0"/>
          </a:p>
          <a:p>
            <a:pPr marL="118872" indent="0" algn="just">
              <a:buNone/>
            </a:pPr>
            <a:endParaRPr lang="en-US" sz="1700" dirty="0" smtClean="0"/>
          </a:p>
          <a:p>
            <a:pPr marL="118872" indent="0" algn="just">
              <a:buNone/>
            </a:pPr>
            <a:r>
              <a:rPr lang="en-US" sz="1700" dirty="0" smtClean="0"/>
              <a:t>[</a:t>
            </a:r>
            <a:r>
              <a:rPr lang="en-US" sz="1700" dirty="0"/>
              <a:t>3] </a:t>
            </a:r>
            <a:r>
              <a:rPr lang="en-US" sz="1700" dirty="0" err="1"/>
              <a:t>Spehr</a:t>
            </a:r>
            <a:r>
              <a:rPr lang="en-US" sz="1700" dirty="0"/>
              <a:t>, J., </a:t>
            </a:r>
            <a:r>
              <a:rPr lang="en-US" sz="1700" dirty="0" err="1"/>
              <a:t>Gövercin</a:t>
            </a:r>
            <a:r>
              <a:rPr lang="en-US" sz="1700" dirty="0"/>
              <a:t>, M., </a:t>
            </a:r>
            <a:r>
              <a:rPr lang="en-US" sz="1700" dirty="0" err="1"/>
              <a:t>Winkelbach</a:t>
            </a:r>
            <a:r>
              <a:rPr lang="en-US" sz="1700" dirty="0"/>
              <a:t>, S., </a:t>
            </a:r>
            <a:r>
              <a:rPr lang="en-US" sz="1700" dirty="0" err="1"/>
              <a:t>Steinhagen-Thiessen</a:t>
            </a:r>
            <a:r>
              <a:rPr lang="en-US" sz="1700" dirty="0"/>
              <a:t>, </a:t>
            </a:r>
            <a:r>
              <a:rPr lang="en-US" sz="1700" dirty="0" err="1"/>
              <a:t>E.,Wahl</a:t>
            </a:r>
            <a:r>
              <a:rPr lang="en-US" sz="1700" dirty="0"/>
              <a:t>, F.M. Visual Fall Detection in Home Environments</a:t>
            </a:r>
            <a:r>
              <a:rPr lang="en-US" sz="1700" dirty="0" smtClean="0"/>
              <a:t>.</a:t>
            </a:r>
          </a:p>
          <a:p>
            <a:pPr marL="118872" indent="0" algn="just">
              <a:buNone/>
            </a:pPr>
            <a:endParaRPr lang="en-US" sz="1700" dirty="0"/>
          </a:p>
          <a:p>
            <a:pPr marL="118872" indent="0" algn="just">
              <a:buNone/>
            </a:pPr>
            <a:r>
              <a:rPr lang="en-US" sz="1700" dirty="0"/>
              <a:t>[</a:t>
            </a:r>
            <a:r>
              <a:rPr lang="en-US" sz="1700" dirty="0" smtClean="0"/>
              <a:t>4] </a:t>
            </a:r>
            <a:r>
              <a:rPr lang="en-US" sz="1700" dirty="0" err="1" smtClean="0"/>
              <a:t>Vishwakarma</a:t>
            </a:r>
            <a:r>
              <a:rPr lang="en-US" sz="1700" dirty="0"/>
              <a:t>, V., </a:t>
            </a:r>
            <a:r>
              <a:rPr lang="en-US" sz="1700" dirty="0" err="1"/>
              <a:t>Mandal</a:t>
            </a:r>
            <a:r>
              <a:rPr lang="en-US" sz="1700" dirty="0"/>
              <a:t>, C., </a:t>
            </a:r>
            <a:r>
              <a:rPr lang="en-US" sz="1700" dirty="0" err="1"/>
              <a:t>Sural</a:t>
            </a:r>
            <a:r>
              <a:rPr lang="en-US" sz="1700" dirty="0"/>
              <a:t> S. Automatic Detection </a:t>
            </a:r>
            <a:r>
              <a:rPr lang="en-US" sz="1700" dirty="0" err="1"/>
              <a:t>ofHuman</a:t>
            </a:r>
            <a:r>
              <a:rPr lang="en-US" sz="1700" dirty="0"/>
              <a:t> Fall in Video. Indian Institute of Technology, </a:t>
            </a:r>
            <a:r>
              <a:rPr lang="en-US" sz="1700" dirty="0" err="1" smtClean="0"/>
              <a:t>Kharagpur,India</a:t>
            </a:r>
            <a:endParaRPr lang="en-US" sz="1700" dirty="0"/>
          </a:p>
          <a:p>
            <a:pPr marL="118872" indent="0" algn="just">
              <a:buNone/>
            </a:pPr>
            <a:endParaRPr lang="en-US" sz="1700" dirty="0" smtClean="0"/>
          </a:p>
          <a:p>
            <a:pPr marL="118872" indent="0" algn="just">
              <a:buNone/>
            </a:pPr>
            <a:r>
              <a:rPr lang="en-US" sz="1700" dirty="0" smtClean="0"/>
              <a:t>[</a:t>
            </a:r>
            <a:r>
              <a:rPr lang="en-US" sz="1700" dirty="0"/>
              <a:t>5</a:t>
            </a:r>
            <a:r>
              <a:rPr lang="en-US" sz="1700" dirty="0"/>
              <a:t>] McIvor, A. M. Background Subtraction Technique, Reveal </a:t>
            </a:r>
            <a:r>
              <a:rPr lang="en-US" sz="1700" dirty="0" err="1"/>
              <a:t>Ltd,Auckland</a:t>
            </a:r>
            <a:r>
              <a:rPr lang="en-US" sz="1700" dirty="0"/>
              <a:t>, New Zealand </a:t>
            </a:r>
            <a:r>
              <a:rPr lang="en-US" sz="1700" dirty="0" smtClean="0"/>
              <a:t>.</a:t>
            </a:r>
          </a:p>
          <a:p>
            <a:pPr marL="118872" indent="0" algn="just">
              <a:buNone/>
            </a:pPr>
            <a:endParaRPr lang="en-US" sz="1700" dirty="0" smtClean="0"/>
          </a:p>
          <a:p>
            <a:pPr marL="118872" indent="0" algn="just">
              <a:buNone/>
            </a:pPr>
            <a:r>
              <a:rPr lang="en-US" sz="1700" dirty="0"/>
              <a:t>[6] T. Lee and A. </a:t>
            </a:r>
            <a:r>
              <a:rPr lang="en-US" sz="1700" dirty="0" err="1"/>
              <a:t>Mihailidis</a:t>
            </a:r>
            <a:r>
              <a:rPr lang="en-US" sz="1700" dirty="0"/>
              <a:t>. An intelligent emergency </a:t>
            </a:r>
            <a:r>
              <a:rPr lang="en-US" sz="1700" dirty="0" err="1"/>
              <a:t>responsesystem</a:t>
            </a:r>
            <a:r>
              <a:rPr lang="en-US" sz="1700" dirty="0"/>
              <a:t>: preliminary development and testing of </a:t>
            </a:r>
            <a:r>
              <a:rPr lang="en-US" sz="1700" dirty="0" err="1"/>
              <a:t>automatedfall</a:t>
            </a:r>
            <a:r>
              <a:rPr lang="en-US" sz="1700" dirty="0"/>
              <a:t> detection. Journal of telemedicine and telecare,11(4):194–198, 2005</a:t>
            </a:r>
            <a:r>
              <a:rPr lang="en-US" sz="1700" dirty="0" smtClean="0"/>
              <a:t>.</a:t>
            </a:r>
          </a:p>
          <a:p>
            <a:pPr marL="118872" indent="0" algn="just">
              <a:buNone/>
            </a:pPr>
            <a:endParaRPr lang="en-US" sz="1700" dirty="0"/>
          </a:p>
          <a:p>
            <a:pPr marL="118872" indent="0">
              <a:buNone/>
            </a:pPr>
            <a:r>
              <a:rPr lang="en-US" sz="1800" dirty="0"/>
              <a:t>[7] H. </a:t>
            </a:r>
            <a:r>
              <a:rPr lang="en-US" sz="1800" dirty="0" err="1"/>
              <a:t>Nait-Charif</a:t>
            </a:r>
            <a:r>
              <a:rPr lang="en-US" sz="1800" dirty="0"/>
              <a:t> and S. McKenna. Activity </a:t>
            </a:r>
            <a:r>
              <a:rPr lang="en-US" sz="1800" dirty="0" err="1"/>
              <a:t>summarisationand</a:t>
            </a:r>
            <a:r>
              <a:rPr lang="en-US" sz="1800" dirty="0"/>
              <a:t> fall detection in a supportive home environment. </a:t>
            </a:r>
            <a:r>
              <a:rPr lang="en-US" sz="1800" dirty="0" err="1"/>
              <a:t>InProceedings</a:t>
            </a:r>
            <a:r>
              <a:rPr lang="en-US" sz="1800" dirty="0"/>
              <a:t> of the 17th International Conference on </a:t>
            </a:r>
            <a:r>
              <a:rPr lang="en-US" sz="1800" dirty="0" err="1"/>
              <a:t>PatternRecognition</a:t>
            </a:r>
            <a:r>
              <a:rPr lang="en-US" sz="1800" dirty="0"/>
              <a:t> (ICPR), volume 4, pages 323–326, 2004.</a:t>
            </a:r>
          </a:p>
          <a:p>
            <a:pPr marL="118872" indent="0">
              <a:buNone/>
            </a:pPr>
            <a:endParaRPr lang="en-US" sz="1800" dirty="0"/>
          </a:p>
          <a:p>
            <a:pPr marL="118872" indent="0" algn="just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22864234"/>
      </p:ext>
    </p:extLst>
  </p:cSld>
  <p:clrMapOvr>
    <a:masterClrMapping/>
  </p:clrMapOvr>
  <p:transition spd="slow" advTm="38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27758"/>
            <a:ext cx="8736330" cy="54864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700" dirty="0" smtClean="0"/>
              <a:t>[</a:t>
            </a:r>
            <a:r>
              <a:rPr lang="en-US" sz="1700" dirty="0"/>
              <a:t>8] Davis, J. W., </a:t>
            </a:r>
            <a:r>
              <a:rPr lang="en-US" sz="1700" dirty="0" err="1"/>
              <a:t>Bradski</a:t>
            </a:r>
            <a:r>
              <a:rPr lang="en-US" sz="1700" dirty="0"/>
              <a:t>, G. R. Motion Segmentation and </a:t>
            </a:r>
            <a:r>
              <a:rPr lang="en-US" sz="1700" dirty="0" err="1"/>
              <a:t>PoseRecognition</a:t>
            </a:r>
            <a:r>
              <a:rPr lang="en-US" sz="1700" dirty="0"/>
              <a:t> with Motion History Gradients, WACV00, </a:t>
            </a:r>
            <a:r>
              <a:rPr lang="en-US" sz="1700" dirty="0" smtClean="0"/>
              <a:t>2000</a:t>
            </a:r>
          </a:p>
          <a:p>
            <a:pPr marL="118872" indent="0">
              <a:buNone/>
            </a:pPr>
            <a:endParaRPr lang="en-US" sz="1700" dirty="0"/>
          </a:p>
          <a:p>
            <a:pPr marL="118872" indent="0">
              <a:buNone/>
            </a:pPr>
            <a:r>
              <a:rPr lang="en-US" sz="1700" dirty="0" smtClean="0"/>
              <a:t>[</a:t>
            </a:r>
            <a:r>
              <a:rPr lang="en-US" sz="1700" dirty="0"/>
              <a:t>9] Anderson, D., Keller, J., </a:t>
            </a:r>
            <a:r>
              <a:rPr lang="en-US" sz="1700" dirty="0" err="1"/>
              <a:t>Skubic</a:t>
            </a:r>
            <a:r>
              <a:rPr lang="en-US" sz="1700" dirty="0"/>
              <a:t>, M., Chen, X. &amp; He, Z. (2006). Recognizing falls from silhouettes, International Conference of the IEEE Engineering in Medicine and Biology Society, pp. 6388–6391</a:t>
            </a:r>
            <a:r>
              <a:rPr lang="en-US" sz="1700" dirty="0" smtClean="0"/>
              <a:t>.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</a:t>
            </a:r>
            <a:r>
              <a:rPr lang="en-US" sz="1700" dirty="0" smtClean="0"/>
              <a:t>10] </a:t>
            </a:r>
            <a:r>
              <a:rPr lang="en-US" sz="1700" dirty="0" err="1"/>
              <a:t>Auvinet</a:t>
            </a:r>
            <a:r>
              <a:rPr lang="en-US" sz="1700" dirty="0"/>
              <a:t>, E., </a:t>
            </a:r>
            <a:r>
              <a:rPr lang="en-US" sz="1700" dirty="0" err="1"/>
              <a:t>Rougier</a:t>
            </a:r>
            <a:r>
              <a:rPr lang="en-US" sz="1700" dirty="0"/>
              <a:t>, C., </a:t>
            </a:r>
            <a:r>
              <a:rPr lang="en-US" sz="1700" dirty="0" err="1"/>
              <a:t>Meunier</a:t>
            </a:r>
            <a:r>
              <a:rPr lang="en-US" sz="1700" dirty="0"/>
              <a:t>, J., St-Arnaud, A. &amp; Rousseau, J. (2010). Multiple cameras fall data set, Technical Report 1350, University of Montreal, Canada. URL: http://vision3d.iro.umontreal.ca/fall-dataset 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[11]https://www.google.com/search?q=wearable+fall+devices&amp;client=opera&amp;hs=kpd&amp;source=lnms&amp;tbm=isch&amp;sa=X&amp;ved=0ahUKEwinlujZ7ZrgAhVEGt8KHWyyCg4Q_AUIDigB&amp;biw=1473&amp;bih=696#imgrc=E2z_fp8cPvtM9M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/>
              <a:t>[12] N. </a:t>
            </a:r>
            <a:r>
              <a:rPr lang="en-US" sz="1700" dirty="0" err="1"/>
              <a:t>Dalal</a:t>
            </a:r>
            <a:r>
              <a:rPr lang="en-US" sz="1700" dirty="0"/>
              <a:t> and B. </a:t>
            </a:r>
            <a:r>
              <a:rPr lang="en-US" sz="1700" dirty="0" err="1"/>
              <a:t>Triggs</a:t>
            </a:r>
            <a:r>
              <a:rPr lang="en-US" sz="1700" dirty="0"/>
              <a:t>, “Histograms of oriented gradients for </a:t>
            </a:r>
            <a:r>
              <a:rPr lang="en-US" sz="1700" dirty="0" err="1"/>
              <a:t>humandetection</a:t>
            </a:r>
            <a:r>
              <a:rPr lang="en-US" sz="1700" dirty="0"/>
              <a:t>,” in Proc. IEEE </a:t>
            </a:r>
            <a:r>
              <a:rPr lang="en-US" sz="1700" dirty="0" err="1"/>
              <a:t>Comput</a:t>
            </a:r>
            <a:r>
              <a:rPr lang="en-US" sz="1700" dirty="0"/>
              <a:t>. Soc. Conf. CVPR, Jun. 2005,pp. 886–893</a:t>
            </a:r>
            <a:r>
              <a:rPr lang="en-US" sz="1700" dirty="0" smtClean="0"/>
              <a:t>.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/>
              <a:t>[13] E. </a:t>
            </a:r>
            <a:r>
              <a:rPr lang="en-US" sz="1700" dirty="0" err="1"/>
              <a:t>Auvinet</a:t>
            </a:r>
            <a:r>
              <a:rPr lang="en-US" sz="1700" dirty="0"/>
              <a:t>, C. </a:t>
            </a:r>
            <a:r>
              <a:rPr lang="en-US" sz="1700" dirty="0" err="1"/>
              <a:t>Rougier</a:t>
            </a:r>
            <a:r>
              <a:rPr lang="en-US" sz="1700" dirty="0"/>
              <a:t>, </a:t>
            </a:r>
            <a:r>
              <a:rPr lang="en-US" sz="1700" dirty="0" err="1"/>
              <a:t>J.Meunier</a:t>
            </a:r>
            <a:r>
              <a:rPr lang="en-US" sz="1700" dirty="0"/>
              <a:t>, A. St-Arnaud, J. Rousseau, "Multiple cameras fall dataset", Technical report 1350, DIRO - </a:t>
            </a:r>
            <a:r>
              <a:rPr lang="en-US" sz="1700" dirty="0" err="1"/>
              <a:t>Université</a:t>
            </a:r>
            <a:r>
              <a:rPr lang="en-US" sz="1700" dirty="0"/>
              <a:t> de Montréal, July 2010.</a:t>
            </a:r>
          </a:p>
          <a:p>
            <a:pPr marL="118872" indent="0">
              <a:buNone/>
            </a:pPr>
            <a:endParaRPr lang="en-US" sz="1700" dirty="0"/>
          </a:p>
          <a:p>
            <a:pPr marL="118872" indent="0">
              <a:buNone/>
            </a:pPr>
            <a:endParaRPr lang="en-US" sz="17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8673"/>
      </p:ext>
    </p:extLst>
  </p:cSld>
  <p:clrMapOvr>
    <a:masterClrMapping/>
  </p:clrMapOvr>
  <p:transition spd="slow" advTm="2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28" y="609600"/>
            <a:ext cx="8229600" cy="54864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[14] I. </a:t>
            </a:r>
            <a:r>
              <a:rPr lang="en-US" sz="1700" dirty="0" err="1" smtClean="0"/>
              <a:t>Charfi</a:t>
            </a:r>
            <a:r>
              <a:rPr lang="en-US" sz="1700" dirty="0" smtClean="0"/>
              <a:t>, J. </a:t>
            </a:r>
            <a:r>
              <a:rPr lang="en-US" sz="1700" dirty="0" err="1" smtClean="0"/>
              <a:t>Mitéran</a:t>
            </a:r>
            <a:r>
              <a:rPr lang="en-US" sz="1700" dirty="0" smtClean="0"/>
              <a:t>, J. Dubois, M. </a:t>
            </a:r>
            <a:r>
              <a:rPr lang="en-US" sz="1700" dirty="0" err="1" smtClean="0"/>
              <a:t>Atri</a:t>
            </a:r>
            <a:r>
              <a:rPr lang="en-US" sz="1700" dirty="0" smtClean="0"/>
              <a:t>, R. </a:t>
            </a:r>
            <a:r>
              <a:rPr lang="en-US" sz="1700" dirty="0" err="1" smtClean="0"/>
              <a:t>Tourki</a:t>
            </a:r>
            <a:r>
              <a:rPr lang="en-US" sz="1700" dirty="0" smtClean="0"/>
              <a:t>, "</a:t>
            </a:r>
            <a:r>
              <a:rPr lang="en-US" sz="1700" dirty="0" err="1" smtClean="0"/>
              <a:t>Optimised</a:t>
            </a:r>
            <a:r>
              <a:rPr lang="en-US" sz="1700" dirty="0" smtClean="0"/>
              <a:t> </a:t>
            </a:r>
            <a:r>
              <a:rPr lang="en-US" sz="1700" dirty="0" err="1" smtClean="0"/>
              <a:t>spatio</a:t>
            </a:r>
            <a:r>
              <a:rPr lang="en-US" sz="1700" dirty="0" smtClean="0"/>
              <a:t>-temporal descriptors for real-time fall detection: comparison of SVM and </a:t>
            </a:r>
            <a:r>
              <a:rPr lang="en-US" sz="1700" dirty="0" err="1" smtClean="0"/>
              <a:t>Adaboost</a:t>
            </a:r>
            <a:r>
              <a:rPr lang="en-US" sz="1700" dirty="0" smtClean="0"/>
              <a:t> based classification”, Journal of Electronic Imaging (JEI), Vol.22. Issue.4, pp.17, October 2013.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[15] W. Pratt. Digital Image Processing. 3rd edition, John Wiley&amp; Sons, New York, 2001.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[16] Joseph </a:t>
            </a:r>
            <a:r>
              <a:rPr lang="en-US" sz="1700" dirty="0" err="1" smtClean="0"/>
              <a:t>Redmon</a:t>
            </a:r>
            <a:r>
              <a:rPr lang="en-US" sz="1700" dirty="0" smtClean="0"/>
              <a:t>, Santosh </a:t>
            </a:r>
            <a:r>
              <a:rPr lang="en-US" sz="1700" dirty="0" err="1" smtClean="0"/>
              <a:t>Divvala</a:t>
            </a:r>
            <a:r>
              <a:rPr lang="en-US" sz="1700" dirty="0" smtClean="0"/>
              <a:t>!, Ross </a:t>
            </a:r>
            <a:r>
              <a:rPr lang="en-US" sz="1700" dirty="0" err="1" smtClean="0"/>
              <a:t>Girshick</a:t>
            </a:r>
            <a:r>
              <a:rPr lang="en-US" sz="1700" dirty="0" smtClean="0"/>
              <a:t>, Ali </a:t>
            </a:r>
            <a:r>
              <a:rPr lang="en-US" sz="1700" dirty="0" err="1" smtClean="0"/>
              <a:t>Farhadi</a:t>
            </a:r>
            <a:r>
              <a:rPr lang="en-US" sz="1700" dirty="0" smtClean="0"/>
              <a:t> , You Only Look Once: Unified, Real-Time Object Detection , University of Washington*, Allen Institute for AI, Facebook AI Research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/>
              <a:t>[17]https://</a:t>
            </a:r>
            <a:r>
              <a:rPr lang="en-US" sz="1700" dirty="0" smtClean="0"/>
              <a:t>docs.opencv.org/3.4.3/d1/dc5/tutorial_background_subtraction.html</a:t>
            </a:r>
            <a:endParaRPr lang="en-US" sz="1700" dirty="0"/>
          </a:p>
          <a:p>
            <a:pPr marL="118872" indent="0">
              <a:buNone/>
            </a:pPr>
            <a:r>
              <a:rPr lang="en-US" sz="1700" dirty="0"/>
              <a:t>[19]https://</a:t>
            </a:r>
            <a:r>
              <a:rPr lang="en-US" sz="1700" dirty="0" smtClean="0"/>
              <a:t>www.google.com/search?q=wearable+fall+devices&amp;client=opera&amp;hs=kpd&amp;source=lnms&amp;tbm=isch&amp;sa=X&amp;ved=0ahUKEwinlujZ7ZrgAhVEGt8KHWyyCg4Q_AUIDigB&amp;biw=1473&amp;bih=696#imgrc=E2z_fp8cPvtM9M</a:t>
            </a:r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r>
              <a:rPr lang="en-US" sz="1700" dirty="0" smtClean="0"/>
              <a:t>[20] </a:t>
            </a:r>
            <a:r>
              <a:rPr lang="en-US" sz="1700" dirty="0" err="1" smtClean="0"/>
              <a:t>Homa</a:t>
            </a:r>
            <a:r>
              <a:rPr lang="en-US" sz="1700" dirty="0" smtClean="0"/>
              <a:t> Foroughi1, </a:t>
            </a:r>
            <a:r>
              <a:rPr lang="en-US" sz="1700" dirty="0" err="1" smtClean="0"/>
              <a:t>Baharak</a:t>
            </a:r>
            <a:r>
              <a:rPr lang="en-US" sz="1700" dirty="0" smtClean="0"/>
              <a:t> </a:t>
            </a:r>
            <a:r>
              <a:rPr lang="en-US" sz="1700" dirty="0" err="1" smtClean="0"/>
              <a:t>Shakeri</a:t>
            </a:r>
            <a:r>
              <a:rPr lang="en-US" sz="1700" dirty="0" smtClean="0"/>
              <a:t> Aski2, and </a:t>
            </a:r>
            <a:r>
              <a:rPr lang="en-US" sz="1700" dirty="0" err="1" smtClean="0"/>
              <a:t>Hamidreza</a:t>
            </a:r>
            <a:r>
              <a:rPr lang="en-US" sz="1700" dirty="0" smtClean="0"/>
              <a:t> </a:t>
            </a:r>
            <a:r>
              <a:rPr lang="en-US" sz="1700" dirty="0" err="1" smtClean="0"/>
              <a:t>Pourreza</a:t>
            </a:r>
            <a:r>
              <a:rPr lang="en-US" sz="1700" dirty="0" smtClean="0"/>
              <a:t>,</a:t>
            </a:r>
            <a:r>
              <a:rPr lang="en-US" sz="1700" dirty="0"/>
              <a:t> Intelligent Video Surveillance for Monitoring Fall Detection </a:t>
            </a:r>
            <a:r>
              <a:rPr lang="en-US" sz="1700" dirty="0" smtClean="0"/>
              <a:t>of Elderly </a:t>
            </a:r>
            <a:r>
              <a:rPr lang="en-US" sz="1700" dirty="0"/>
              <a:t>in Home </a:t>
            </a:r>
            <a:r>
              <a:rPr lang="en-US" sz="1700" dirty="0" smtClean="0"/>
              <a:t>Environments</a:t>
            </a:r>
          </a:p>
          <a:p>
            <a:pPr marL="118872" indent="0">
              <a:buNone/>
            </a:pPr>
            <a:endParaRPr lang="en-US" sz="1700"/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endParaRPr lang="en-US" sz="1700" dirty="0" smtClean="0"/>
          </a:p>
          <a:p>
            <a:pPr marL="118872" indent="0">
              <a:buNone/>
            </a:pP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8" y="1402306"/>
            <a:ext cx="8229600" cy="5486401"/>
          </a:xfrm>
        </p:spPr>
        <p:txBody>
          <a:bodyPr>
            <a:normAutofit/>
          </a:bodyPr>
          <a:lstStyle/>
          <a:p>
            <a:r>
              <a:rPr lang="en-US" dirty="0"/>
              <a:t>Falls are one of the major risk for seniors and patients living alone, often causing severe injuries.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old man or a patient, who is trying to move or walk can fall suddenly.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monitor this kind of situation a caregiver must be </a:t>
            </a:r>
            <a:r>
              <a:rPr lang="en-US" dirty="0" smtClean="0"/>
              <a:t>present.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video surveillance </a:t>
            </a:r>
            <a:r>
              <a:rPr lang="en-US" dirty="0" smtClean="0"/>
              <a:t>system!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- </a:t>
            </a:r>
            <a:r>
              <a:rPr lang="en-US" dirty="0"/>
              <a:t>with the help of cameras which could detect falls and inform about </a:t>
            </a:r>
            <a:r>
              <a:rPr lang="en-US" dirty="0" smtClean="0"/>
              <a:t>it, can solve it.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5867"/>
      </p:ext>
    </p:extLst>
  </p:cSld>
  <p:clrMapOvr>
    <a:masterClrMapping/>
  </p:clrMapOvr>
  <p:transition spd="slow" advTm="2664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A3ECB0-1BD9-45C1-97AE-BBB996F6D5B1}"/>
              </a:ext>
            </a:extLst>
          </p:cNvPr>
          <p:cNvSpPr txBox="1"/>
          <p:nvPr/>
        </p:nvSpPr>
        <p:spPr>
          <a:xfrm>
            <a:off x="1828800" y="3490686"/>
            <a:ext cx="6985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1450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486401"/>
          </a:xfrm>
        </p:spPr>
        <p:txBody>
          <a:bodyPr/>
          <a:lstStyle/>
          <a:p>
            <a:r>
              <a:rPr lang="en-US" dirty="0" smtClean="0"/>
              <a:t>To replace wearable devices , push button or alarm 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                                           </a:t>
            </a:r>
            <a:r>
              <a:rPr lang="en-US" sz="1300" dirty="0" smtClean="0">
                <a:cs typeface="Arial" panose="020B0604020202020204" pitchFamily="34" charset="0"/>
              </a:rPr>
              <a:t>Fig 1 : Wearable Fall Detection Devices[11]</a:t>
            </a:r>
          </a:p>
          <a:p>
            <a:pPr marL="118872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Security </a:t>
            </a:r>
            <a:r>
              <a:rPr lang="en-US" dirty="0"/>
              <a:t>and quickness of intervention for the seniors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Relief </a:t>
            </a:r>
            <a:r>
              <a:rPr lang="en-US" dirty="0"/>
              <a:t>from stress for caregivers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mages </a:t>
            </a:r>
            <a:r>
              <a:rPr lang="en-US" dirty="0"/>
              <a:t>videotaped a few seconds before the fall occurrence would be a valuable source of </a:t>
            </a:r>
            <a:r>
              <a:rPr lang="en-US" dirty="0" smtClean="0"/>
              <a:t>information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048464"/>
            <a:ext cx="1800225" cy="1865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1600200" cy="18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04868"/>
      </p:ext>
    </p:extLst>
  </p:cSld>
  <p:clrMapOvr>
    <a:masterClrMapping/>
  </p:clrMapOvr>
  <p:transition spd="slow" advTm="2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Fall Detection Phases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1524000"/>
            <a:ext cx="6556075" cy="1524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3380450"/>
            <a:ext cx="441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2 : The different phases of a fall event .[ </a:t>
            </a:r>
            <a:r>
              <a:rPr lang="en-US" sz="1300" dirty="0">
                <a:latin typeface="Bahnschrift" panose="020B0502040204020203" pitchFamily="34" charset="0"/>
              </a:rPr>
              <a:t>1</a:t>
            </a:r>
            <a:r>
              <a:rPr lang="en-US" sz="1300" dirty="0" smtClean="0">
                <a:latin typeface="Bahnschrift" panose="020B0502040204020203" pitchFamily="34" charset="0"/>
              </a:rPr>
              <a:t>]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114800"/>
            <a:ext cx="6326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Pre-fall phase.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Critical phase.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Post-fall phase.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Recovery phase.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1063"/>
      </p:ext>
    </p:extLst>
  </p:cSld>
  <p:clrMapOvr>
    <a:masterClrMapping/>
  </p:clrMapOvr>
  <p:transition spd="slow" advTm="18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06" y="1089659"/>
            <a:ext cx="8229600" cy="9677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Caroline </a:t>
            </a:r>
            <a:r>
              <a:rPr lang="en-US" dirty="0" err="1"/>
              <a:t>Rougier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/>
              <a:t>al. proposed a </a:t>
            </a:r>
            <a:r>
              <a:rPr lang="en-US" dirty="0" smtClean="0"/>
              <a:t>method of detecting fall using Human Shape Change and Motion History image(MHI).</a:t>
            </a:r>
            <a:endParaRPr lang="en-US" dirty="0"/>
          </a:p>
          <a:p>
            <a:pPr algn="just"/>
            <a:endParaRPr lang="en-US" dirty="0"/>
          </a:p>
          <a:p>
            <a:pPr marL="118872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118872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18872" indent="0" algn="just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6910" y="5755572"/>
            <a:ext cx="4950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                 Fig </a:t>
            </a:r>
            <a:r>
              <a:rPr lang="en-US" sz="1300" dirty="0" smtClean="0">
                <a:latin typeface="Bahnschrift" panose="020B0502040204020203" pitchFamily="34" charset="0"/>
              </a:rPr>
              <a:t>3: Caroline </a:t>
            </a:r>
            <a:r>
              <a:rPr lang="en-US" sz="1300" dirty="0" err="1" smtClean="0">
                <a:latin typeface="Bahnschrift" panose="020B0502040204020203" pitchFamily="34" charset="0"/>
              </a:rPr>
              <a:t>Rougier</a:t>
            </a:r>
            <a:r>
              <a:rPr lang="en-US" sz="1300" dirty="0" smtClean="0">
                <a:latin typeface="Bahnschrift" panose="020B0502040204020203" pitchFamily="34" charset="0"/>
              </a:rPr>
              <a:t> et al.’s proposed </a:t>
            </a:r>
            <a:r>
              <a:rPr lang="en-US" sz="1300" dirty="0" smtClean="0">
                <a:latin typeface="Bahnschrift" panose="020B0502040204020203" pitchFamily="34" charset="0"/>
              </a:rPr>
              <a:t>Method</a:t>
            </a:r>
            <a:r>
              <a:rPr lang="en-US" sz="1300" dirty="0" smtClean="0">
                <a:latin typeface="Bahnschrift" panose="020B0502040204020203" pitchFamily="34" charset="0"/>
              </a:rPr>
              <a:t> [1 </a:t>
            </a:r>
            <a:r>
              <a:rPr lang="en-US" sz="1300" dirty="0" smtClean="0">
                <a:latin typeface="Bahnschrift" panose="020B0502040204020203" pitchFamily="34" charset="0"/>
              </a:rPr>
              <a:t>]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44" y="2438400"/>
            <a:ext cx="392755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24379"/>
      </p:ext>
    </p:extLst>
  </p:cSld>
  <p:clrMapOvr>
    <a:masterClrMapping/>
  </p:clrMapOvr>
  <p:transition spd="slow" advTm="5105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5270" y="1214020"/>
            <a:ext cx="88887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In paper[4], </a:t>
            </a:r>
            <a:r>
              <a:rPr lang="en-US" sz="2400" dirty="0" err="1"/>
              <a:t>Vishwakarma</a:t>
            </a:r>
            <a:r>
              <a:rPr lang="en-US" sz="2400" dirty="0"/>
              <a:t> et al have presented a method for automatic detection </a:t>
            </a:r>
            <a:r>
              <a:rPr lang="en-US" sz="2400" dirty="0" smtClean="0"/>
              <a:t>system. Their approach </a:t>
            </a:r>
            <a:r>
              <a:rPr lang="en-US" sz="2400" dirty="0"/>
              <a:t>contains two main </a:t>
            </a:r>
            <a:r>
              <a:rPr lang="en-US" sz="2400" dirty="0" smtClean="0"/>
              <a:t>components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object detection and</a:t>
            </a:r>
          </a:p>
          <a:p>
            <a:r>
              <a:rPr lang="en-US" sz="2400" dirty="0" smtClean="0"/>
              <a:t>                          a fall model. For </a:t>
            </a:r>
            <a:r>
              <a:rPr lang="en-US" sz="2400" dirty="0"/>
              <a:t>object </a:t>
            </a:r>
            <a:r>
              <a:rPr lang="en-US" sz="2400" dirty="0" smtClean="0"/>
              <a:t>detection.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Fall is detected by observing the aspect ratio, horizontal and vertical gradient values of the object.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7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828800" y="2514600"/>
            <a:ext cx="15240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828800" y="2871041"/>
            <a:ext cx="15240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70394"/>
            <a:ext cx="2590800" cy="186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5170371"/>
            <a:ext cx="46281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Figure 4 : comparison of horizontal and vertical gradients. </a:t>
            </a:r>
            <a:r>
              <a:rPr lang="en-US" sz="1300" dirty="0" smtClean="0">
                <a:latin typeface="Bahnschrift" panose="020B0502040204020203" pitchFamily="34" charset="0"/>
              </a:rPr>
              <a:t>[4 </a:t>
            </a:r>
            <a:r>
              <a:rPr lang="en-US" sz="1300" dirty="0" smtClean="0">
                <a:latin typeface="Bahnschrift" panose="020B0502040204020203" pitchFamily="34" charset="0"/>
              </a:rPr>
              <a:t>]</a:t>
            </a:r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3914"/>
      </p:ext>
    </p:extLst>
  </p:cSld>
  <p:clrMapOvr>
    <a:masterClrMapping/>
  </p:clrMapOvr>
  <p:transition spd="slow" advTm="924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Method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9864" y="6354775"/>
            <a:ext cx="3276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5: workflow of our proposed method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04" y="3811399"/>
            <a:ext cx="1052195" cy="103505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053" y="4603107"/>
            <a:ext cx="1000125" cy="25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Input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23973" y="1022533"/>
            <a:ext cx="3324702" cy="34063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51984" y="1089479"/>
            <a:ext cx="1068681" cy="1514911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874373" y="1989599"/>
            <a:ext cx="1205124" cy="62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 smtClean="0">
                <a:ea typeface="Calibri" panose="020F0502020204030204" pitchFamily="34" charset="0"/>
                <a:cs typeface="Arial" panose="020B0604020202020204" pitchFamily="34" charset="0"/>
              </a:rPr>
              <a:t>Performing </a:t>
            </a:r>
            <a:r>
              <a:rPr lang="en-US" sz="1000" b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Subtraction</a:t>
            </a:r>
            <a:endParaRPr lang="en-US" sz="1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5788" y="3013457"/>
            <a:ext cx="1048536" cy="1323303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29031" y="3983435"/>
            <a:ext cx="1052195" cy="162026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64622" y="3001392"/>
            <a:ext cx="1022969" cy="131004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3624222" y="3786380"/>
            <a:ext cx="1164519" cy="64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Calculating C-motion from MHI</a:t>
            </a:r>
            <a:endParaRPr lang="en-US" sz="1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1658" y="4759843"/>
            <a:ext cx="3324702" cy="144201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23345" y="4915297"/>
            <a:ext cx="1648434" cy="1250315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25551" y="4007452"/>
            <a:ext cx="1106719" cy="1596251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Arrow: Right 57"/>
          <p:cNvSpPr/>
          <p:nvPr/>
        </p:nvSpPr>
        <p:spPr>
          <a:xfrm rot="19415437">
            <a:off x="434032" y="3216938"/>
            <a:ext cx="1045203" cy="163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58"/>
          <p:cNvSpPr/>
          <p:nvPr/>
        </p:nvSpPr>
        <p:spPr>
          <a:xfrm rot="1728470">
            <a:off x="483647" y="5335877"/>
            <a:ext cx="1045203" cy="1639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61"/>
          <p:cNvSpPr/>
          <p:nvPr/>
        </p:nvSpPr>
        <p:spPr>
          <a:xfrm flipV="1">
            <a:off x="2789338" y="3548559"/>
            <a:ext cx="752425" cy="1437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67"/>
          <p:cNvSpPr/>
          <p:nvPr/>
        </p:nvSpPr>
        <p:spPr>
          <a:xfrm rot="2523085">
            <a:off x="4945498" y="3490670"/>
            <a:ext cx="526814" cy="2014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68"/>
          <p:cNvSpPr/>
          <p:nvPr/>
        </p:nvSpPr>
        <p:spPr>
          <a:xfrm rot="19415437">
            <a:off x="4935397" y="5793236"/>
            <a:ext cx="477995" cy="163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69"/>
          <p:cNvSpPr/>
          <p:nvPr/>
        </p:nvSpPr>
        <p:spPr>
          <a:xfrm flipV="1">
            <a:off x="6432270" y="4424975"/>
            <a:ext cx="207796" cy="1881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-1" r="23072" b="33486"/>
          <a:stretch/>
        </p:blipFill>
        <p:spPr>
          <a:xfrm>
            <a:off x="1769885" y="3113399"/>
            <a:ext cx="831580" cy="669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Arrow: Right 67"/>
          <p:cNvSpPr/>
          <p:nvPr/>
        </p:nvSpPr>
        <p:spPr>
          <a:xfrm rot="8017951">
            <a:off x="1992421" y="2435055"/>
            <a:ext cx="780725" cy="137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" t="3" r="18734" b="28650"/>
          <a:stretch/>
        </p:blipFill>
        <p:spPr>
          <a:xfrm>
            <a:off x="2832407" y="1249800"/>
            <a:ext cx="912058" cy="75920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1238" r="40292" b="36498"/>
          <a:stretch/>
        </p:blipFill>
        <p:spPr>
          <a:xfrm>
            <a:off x="3744465" y="3113399"/>
            <a:ext cx="846668" cy="6428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3333" r="26667" b="41668"/>
          <a:stretch/>
        </p:blipFill>
        <p:spPr>
          <a:xfrm>
            <a:off x="2589884" y="4994150"/>
            <a:ext cx="1252123" cy="8264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7" t="246" r="21798" b="38903"/>
          <a:stretch/>
        </p:blipFill>
        <p:spPr>
          <a:xfrm>
            <a:off x="5419834" y="4129325"/>
            <a:ext cx="919958" cy="71582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13987" r="31237" b="33566"/>
          <a:stretch/>
        </p:blipFill>
        <p:spPr>
          <a:xfrm>
            <a:off x="6792465" y="4096553"/>
            <a:ext cx="941647" cy="693986"/>
          </a:xfrm>
          <a:prstGeom prst="rect">
            <a:avLst/>
          </a:prstGeom>
        </p:spPr>
      </p:pic>
      <p:sp>
        <p:nvSpPr>
          <p:cNvPr id="50" name="Arrow: Right 69"/>
          <p:cNvSpPr/>
          <p:nvPr/>
        </p:nvSpPr>
        <p:spPr>
          <a:xfrm flipV="1">
            <a:off x="7936900" y="4399436"/>
            <a:ext cx="227165" cy="213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230965" y="4232103"/>
            <a:ext cx="900964" cy="509622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FALL</a:t>
            </a: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9206" y="3782762"/>
            <a:ext cx="1042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Applying Morphological operations</a:t>
            </a:r>
            <a:endParaRPr lang="en-US" sz="10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5000" r="30000" b="36666"/>
          <a:stretch/>
        </p:blipFill>
        <p:spPr>
          <a:xfrm>
            <a:off x="164844" y="3927303"/>
            <a:ext cx="844529" cy="64257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23345" y="5847564"/>
            <a:ext cx="197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Human Detection using YOLO</a:t>
            </a:r>
            <a:endParaRPr 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13295" y="4916038"/>
            <a:ext cx="1153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Combination of BS and Yolo and Ellipse Estimation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682910" y="4805583"/>
            <a:ext cx="114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Check low C-motion and Rectangle analysis of 5 frames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8356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86800" cy="792478"/>
          </a:xfrm>
        </p:spPr>
        <p:txBody>
          <a:bodyPr>
            <a:normAutofit/>
          </a:bodyPr>
          <a:lstStyle/>
          <a:p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97" y="4372963"/>
            <a:ext cx="8888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Dataset are made actually using monocular camera, set in different positions and </a:t>
            </a:r>
            <a:r>
              <a:rPr lang="en-US" sz="2400" dirty="0" smtClean="0"/>
              <a:t>from different </a:t>
            </a:r>
            <a:r>
              <a:rPr lang="en-US" sz="2400" dirty="0"/>
              <a:t>angles</a:t>
            </a:r>
            <a:r>
              <a:rPr lang="en-US" sz="2400" dirty="0" smtClean="0"/>
              <a:t>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Most part of the dataset are collected from First Source [14</a:t>
            </a:r>
            <a:r>
              <a:rPr lang="en-US" sz="2400" dirty="0" smtClean="0"/>
              <a:t>]. 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Few are collected from second source [15]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Rest </a:t>
            </a:r>
            <a:r>
              <a:rPr lang="en-US" sz="2400" dirty="0"/>
              <a:t>of the dataset is made by ourselves.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1760283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95400"/>
            <a:ext cx="1767107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24" y="1295400"/>
            <a:ext cx="1760283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24" y="1295399"/>
            <a:ext cx="1760283" cy="1066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84173"/>
            <a:ext cx="176028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60164"/>
            <a:ext cx="1767107" cy="10908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0164"/>
            <a:ext cx="1767107" cy="1090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24200" y="3851212"/>
            <a:ext cx="39097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Bahnschrift" panose="020B0502040204020203" pitchFamily="34" charset="0"/>
              </a:rPr>
              <a:t>Fig </a:t>
            </a:r>
            <a:r>
              <a:rPr lang="en-US" sz="1300" dirty="0">
                <a:latin typeface="Bahnschrift" panose="020B0502040204020203" pitchFamily="34" charset="0"/>
              </a:rPr>
              <a:t>6</a:t>
            </a:r>
            <a:r>
              <a:rPr lang="en-US" sz="1300" dirty="0" smtClean="0">
                <a:latin typeface="Bahnschrift" panose="020B0502040204020203" pitchFamily="34" charset="0"/>
              </a:rPr>
              <a:t>:  video captured from 8 different angles.</a:t>
            </a:r>
            <a:endParaRPr lang="en-US" sz="1300" dirty="0">
              <a:latin typeface="Bahnschrift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560164"/>
            <a:ext cx="1767107" cy="10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24131"/>
      </p:ext>
    </p:extLst>
  </p:cSld>
  <p:clrMapOvr>
    <a:masterClrMapping/>
  </p:clrMapOvr>
  <p:transition spd="slow" advTm="18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8096</TotalTime>
  <Words>1979</Words>
  <Application>Microsoft Office PowerPoint</Application>
  <PresentationFormat>On-screen Show (4:3)</PresentationFormat>
  <Paragraphs>409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Bahnschrift</vt:lpstr>
      <vt:lpstr>Calibri</vt:lpstr>
      <vt:lpstr>Calibri (Body)</vt:lpstr>
      <vt:lpstr>Calibri body</vt:lpstr>
      <vt:lpstr>Calibri Light</vt:lpstr>
      <vt:lpstr>Rockwell</vt:lpstr>
      <vt:lpstr>Times New Roman</vt:lpstr>
      <vt:lpstr>Wingdings</vt:lpstr>
      <vt:lpstr>Wingdings 2</vt:lpstr>
      <vt:lpstr>Wingdings 3</vt:lpstr>
      <vt:lpstr>Module</vt:lpstr>
      <vt:lpstr>Equation.DSMT4</vt:lpstr>
      <vt:lpstr>Video Surveillance for Fall Detection and Patient Monitoring</vt:lpstr>
      <vt:lpstr>Outline</vt:lpstr>
      <vt:lpstr>Introduction</vt:lpstr>
      <vt:lpstr>Objectives</vt:lpstr>
      <vt:lpstr>Fall Detection Phases</vt:lpstr>
      <vt:lpstr>Related Works</vt:lpstr>
      <vt:lpstr>Related Works</vt:lpstr>
      <vt:lpstr>Proposed Method</vt:lpstr>
      <vt:lpstr> Dataset</vt:lpstr>
      <vt:lpstr> Dataset</vt:lpstr>
      <vt:lpstr>Background Subtraction</vt:lpstr>
      <vt:lpstr>Background Subtraction</vt:lpstr>
      <vt:lpstr>Morphological Operations</vt:lpstr>
      <vt:lpstr>YOLO – You Only Look Once</vt:lpstr>
      <vt:lpstr>YOLO – You Only Look Once</vt:lpstr>
      <vt:lpstr>Motion History Image (MHI)</vt:lpstr>
      <vt:lpstr>Motion History Image (MHI)</vt:lpstr>
      <vt:lpstr>Elliptical approximation</vt:lpstr>
      <vt:lpstr>Elliptical approximation(Cont.)</vt:lpstr>
      <vt:lpstr>Fall Detection Phase</vt:lpstr>
      <vt:lpstr>Fall Detection Phase</vt:lpstr>
      <vt:lpstr>Experiments Results</vt:lpstr>
      <vt:lpstr>Experiments Results(Cont.)</vt:lpstr>
      <vt:lpstr>Experiments Results(Cont.)</vt:lpstr>
      <vt:lpstr>Future Scope</vt:lpstr>
      <vt:lpstr>Conclusion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Tawhid Joarder</cp:lastModifiedBy>
  <cp:revision>423</cp:revision>
  <dcterms:created xsi:type="dcterms:W3CDTF">2017-02-25T17:24:22Z</dcterms:created>
  <dcterms:modified xsi:type="dcterms:W3CDTF">2019-02-03T21:04:30Z</dcterms:modified>
</cp:coreProperties>
</file>