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8" r:id="rId3"/>
    <p:sldId id="257" r:id="rId4"/>
    <p:sldId id="259" r:id="rId5"/>
    <p:sldId id="271" r:id="rId6"/>
    <p:sldId id="269" r:id="rId7"/>
    <p:sldId id="272" r:id="rId8"/>
    <p:sldId id="260" r:id="rId9"/>
    <p:sldId id="268" r:id="rId10"/>
    <p:sldId id="261" r:id="rId11"/>
    <p:sldId id="270" r:id="rId12"/>
    <p:sldId id="262" r:id="rId13"/>
    <p:sldId id="263" r:id="rId14"/>
    <p:sldId id="265" r:id="rId15"/>
    <p:sldId id="264" r:id="rId16"/>
    <p:sldId id="273" r:id="rId17"/>
    <p:sldId id="274" r:id="rId18"/>
    <p:sldId id="275" r:id="rId19"/>
    <p:sldId id="266" r:id="rId20"/>
    <p:sldId id="276" r:id="rId21"/>
    <p:sldId id="267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9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3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4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5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4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5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DA567E-6B2C-4CAE-B397-CBD6B944A16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3484-CC6C-43B9-B817-FD5D997A2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3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F%BC%E8%88%AA%E5%8D%AB%E6%98%9F%E7%B3%BB%E7%BB%9F/2081854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83690"/>
          </a:xfrm>
        </p:spPr>
        <p:txBody>
          <a:bodyPr/>
          <a:lstStyle/>
          <a:p>
            <a:pPr algn="ctr"/>
            <a:r>
              <a:rPr lang="en-US" altLang="zh-CN" sz="6000" b="1" dirty="0" smtClean="0"/>
              <a:t>GNSS</a:t>
            </a:r>
            <a:r>
              <a:rPr lang="zh-CN" altLang="en-US" sz="6000" b="1" dirty="0" smtClean="0"/>
              <a:t>相关基础知识介绍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</a:t>
            </a:r>
            <a:r>
              <a:rPr lang="zh-CN" altLang="en-US" dirty="0" smtClean="0"/>
              <a:t>泛农国外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段准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1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、差分定位（相对定位）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</a:t>
            </a:r>
            <a:r>
              <a:rPr lang="en-US" altLang="zh-CN" dirty="0"/>
              <a:t>GPS</a:t>
            </a:r>
            <a:r>
              <a:rPr lang="zh-CN" altLang="en-US" dirty="0"/>
              <a:t>系统提供的定位精度是优于</a:t>
            </a:r>
            <a:r>
              <a:rPr lang="en-US" altLang="zh-CN" dirty="0"/>
              <a:t>25</a:t>
            </a:r>
            <a:r>
              <a:rPr lang="zh-CN" altLang="en-US" dirty="0"/>
              <a:t>米，而为得到更高的定位精度，我们通常采用</a:t>
            </a:r>
            <a:r>
              <a:rPr lang="zh-CN" altLang="en-US" dirty="0" smtClean="0"/>
              <a:t>差分</a:t>
            </a:r>
            <a:r>
              <a:rPr lang="zh-CN" altLang="en-US" dirty="0"/>
              <a:t>定位</a:t>
            </a:r>
            <a:r>
              <a:rPr lang="zh-CN" altLang="en-US" dirty="0" smtClean="0"/>
              <a:t>技术：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1</a:t>
            </a:r>
            <a:r>
              <a:rPr lang="zh-CN" altLang="en-US" dirty="0" smtClean="0"/>
              <a:t>、将</a:t>
            </a:r>
            <a:r>
              <a:rPr lang="zh-CN" altLang="en-US" dirty="0"/>
              <a:t>一</a:t>
            </a:r>
            <a:r>
              <a:rPr lang="zh-CN" altLang="en-US" dirty="0" smtClean="0"/>
              <a:t>台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接收机</a:t>
            </a:r>
            <a:r>
              <a:rPr lang="zh-CN" altLang="en-US" dirty="0"/>
              <a:t>安置在基准站上进行观测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、根据</a:t>
            </a:r>
            <a:r>
              <a:rPr lang="zh-CN" altLang="en-US" dirty="0"/>
              <a:t>基准站已知精密坐标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接收机</a:t>
            </a:r>
            <a:r>
              <a:rPr lang="zh-CN" altLang="en-US" dirty="0"/>
              <a:t>计算出的坐标，计算出真实坐标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定位</a:t>
            </a:r>
            <a:r>
              <a:rPr lang="zh-CN" altLang="en-US" dirty="0"/>
              <a:t>得到的坐标的改正数，并由基准站实时将这一数据发送出去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、用户</a:t>
            </a:r>
            <a:r>
              <a:rPr lang="zh-CN" altLang="en-US" dirty="0"/>
              <a:t>接收机在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观测</a:t>
            </a:r>
            <a:r>
              <a:rPr lang="zh-CN" altLang="en-US" dirty="0"/>
              <a:t>的同时，也接收到基准站发出的改正数，并对其定位</a:t>
            </a:r>
            <a:r>
              <a:rPr lang="zh-CN" altLang="en-US" dirty="0" smtClean="0"/>
              <a:t>结果</a:t>
            </a:r>
            <a:r>
              <a:rPr lang="zh-CN" altLang="en-US" dirty="0"/>
              <a:t>进行改正，从而提高定位精度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9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9878" y="457200"/>
            <a:ext cx="11159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基准站（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解</a:t>
            </a:r>
            <a:r>
              <a:rPr lang="zh-CN" altLang="en-US" dirty="0" smtClean="0"/>
              <a:t>算的位置：</a:t>
            </a:r>
            <a:r>
              <a:rPr lang="en-US" altLang="zh-CN" dirty="0" smtClean="0"/>
              <a:t>BLH(0)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实际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BLH(1)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位置偏移  ： </a:t>
            </a:r>
            <a:r>
              <a:rPr lang="en-US" altLang="zh-CN" dirty="0" err="1" smtClean="0"/>
              <a:t>delta_BLH</a:t>
            </a:r>
            <a:r>
              <a:rPr lang="en-US" altLang="zh-CN" dirty="0" smtClean="0"/>
              <a:t> = BLH(1) – BLH(0)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移动站</a:t>
            </a:r>
            <a:r>
              <a:rPr lang="en-US" altLang="zh-CN" dirty="0" smtClean="0"/>
              <a:t>(Rover)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解算的位置</a:t>
            </a:r>
            <a:r>
              <a:rPr lang="en-US" altLang="zh-CN" dirty="0" smtClean="0"/>
              <a:t>: BLH’(0)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实际位置： </a:t>
            </a:r>
            <a:r>
              <a:rPr lang="en-US" altLang="zh-CN" dirty="0" smtClean="0"/>
              <a:t>BLH’(1) = </a:t>
            </a:r>
            <a:r>
              <a:rPr lang="en-US" altLang="zh-CN" dirty="0"/>
              <a:t>BLH’(0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/>
              <a:t>delta_BLH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0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伪距差分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前面差分定位原理，就是以“伪距差分”为例子介绍的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7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、载波相位差分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利用载波</a:t>
            </a:r>
            <a:r>
              <a:rPr lang="zh-CN" altLang="en-US" dirty="0"/>
              <a:t>的</a:t>
            </a:r>
            <a:r>
              <a:rPr lang="zh-CN" altLang="en-US" dirty="0" smtClean="0"/>
              <a:t>个数计算距离：载波</a:t>
            </a:r>
            <a:r>
              <a:rPr lang="zh-CN" altLang="en-US" dirty="0"/>
              <a:t>从卫星出发，到接收接收之间，所有载波的个数，用个数乘以波长即可得到</a:t>
            </a:r>
            <a:r>
              <a:rPr lang="zh-CN" altLang="en-US" dirty="0" smtClean="0"/>
              <a:t>距离。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9" y="2986864"/>
            <a:ext cx="987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RTK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7665" y="1520890"/>
            <a:ext cx="93399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RTK(Real-time kinematic)</a:t>
            </a:r>
            <a:r>
              <a:rPr lang="zh-CN" altLang="en-US" dirty="0" smtClean="0"/>
              <a:t>，</a:t>
            </a:r>
            <a:r>
              <a:rPr lang="zh-CN" altLang="en-US" dirty="0"/>
              <a:t>是</a:t>
            </a:r>
            <a:r>
              <a:rPr lang="en-US" altLang="zh-CN" dirty="0"/>
              <a:t>GNSS</a:t>
            </a:r>
            <a:r>
              <a:rPr lang="zh-CN" altLang="en-US" dirty="0"/>
              <a:t>实时动态定位的简称。技术又称为载波相位差分技术，修正法和差分法是载波相位差分中的两种方法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修正</a:t>
            </a:r>
            <a:r>
              <a:rPr lang="zh-CN" altLang="en-US" dirty="0"/>
              <a:t>法指的是把基准站的载波相位修正值发送给用户，改正用户接收到的载波相位，然后通过计算，得出正确坐标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差分法</a:t>
            </a:r>
            <a:r>
              <a:rPr lang="zh-CN" altLang="en-US" dirty="0"/>
              <a:t>指的是把基准站采集的载波相位发送给用户，再通过求差的方法，计算出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一般为平面</a:t>
            </a:r>
            <a:r>
              <a:rPr lang="en-US" altLang="zh-CN" dirty="0"/>
              <a:t>1cm+1ppm</a:t>
            </a:r>
            <a:r>
              <a:rPr lang="zh-CN" altLang="en-US" dirty="0"/>
              <a:t>，高程</a:t>
            </a:r>
            <a:r>
              <a:rPr lang="en-US" altLang="zh-CN" dirty="0" smtClean="0"/>
              <a:t>2cm+1ppm.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除了</a:t>
            </a:r>
            <a:r>
              <a:rPr lang="en-US" altLang="zh-CN" dirty="0" smtClean="0"/>
              <a:t>RTK</a:t>
            </a:r>
            <a:r>
              <a:rPr lang="zh-CN" altLang="en-US" dirty="0" smtClean="0"/>
              <a:t>，还有事后差分、精密单点定位等高精度定位方式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2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img-blog.csdn.net/20180724143614929?watermark/2/text/aHR0cHM6Ly9ibG9nLmNzZG4ubmV0L2JpdF9rYWtp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2" y="2074207"/>
            <a:ext cx="73533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一、电台</a:t>
            </a:r>
            <a:endParaRPr lang="en-US" altLang="zh-CN" dirty="0" smtClean="0"/>
          </a:p>
          <a:p>
            <a:r>
              <a:rPr lang="zh-CN" altLang="en-US" dirty="0" smtClean="0"/>
              <a:t>二、网络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导航增强系统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广域</a:t>
            </a:r>
            <a:r>
              <a:rPr lang="zh-CN" altLang="en-US" dirty="0" smtClean="0"/>
              <a:t>星基增加系统</a:t>
            </a:r>
            <a:r>
              <a:rPr lang="en-US" altLang="zh-CN" dirty="0" smtClean="0"/>
              <a:t>(SBAS)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广域增强系统是指对全球</a:t>
            </a:r>
            <a:r>
              <a:rPr lang="zh-CN" altLang="en-US" dirty="0">
                <a:hlinkClick r:id="rId2"/>
              </a:rPr>
              <a:t>导航卫星系统</a:t>
            </a:r>
            <a:r>
              <a:rPr lang="zh-CN" altLang="en-US" dirty="0"/>
              <a:t>在广阔地区上利用基准台网的监测，提供差分修正数据和完好性监控数据的电文，通过地球</a:t>
            </a:r>
            <a:r>
              <a:rPr lang="zh-CN" altLang="en-US" b="1" dirty="0" smtClean="0">
                <a:solidFill>
                  <a:srgbClr val="FFC000"/>
                </a:solidFill>
              </a:rPr>
              <a:t>静止卫星（</a:t>
            </a:r>
            <a:r>
              <a:rPr lang="en-US" altLang="zh-CN" b="1" dirty="0" smtClean="0">
                <a:solidFill>
                  <a:srgbClr val="FFC000"/>
                </a:solidFill>
              </a:rPr>
              <a:t>Geo</a:t>
            </a:r>
            <a:r>
              <a:rPr lang="zh-CN" altLang="en-US" b="1" dirty="0" smtClean="0">
                <a:solidFill>
                  <a:srgbClr val="FFC000"/>
                </a:solidFill>
              </a:rPr>
              <a:t>）</a:t>
            </a:r>
            <a:r>
              <a:rPr lang="zh-CN" altLang="en-US" dirty="0" smtClean="0"/>
              <a:t>向</a:t>
            </a:r>
            <a:r>
              <a:rPr lang="zh-CN" altLang="en-US" dirty="0"/>
              <a:t>用户广播的系统。由广域增强系统所提供的差分修正数据和完好性监控数据，能同时提供全球导航卫星系统的精度和完好性，</a:t>
            </a:r>
            <a:r>
              <a:rPr lang="zh-CN" altLang="en-US" dirty="0" smtClean="0"/>
              <a:t>成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</a:t>
            </a:r>
            <a:r>
              <a:rPr lang="zh-CN" altLang="en-US" dirty="0"/>
              <a:t>一个增强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采用的是伪距差分技术，精度</a:t>
            </a:r>
            <a:r>
              <a:rPr lang="en-US" altLang="zh-CN" dirty="0" smtClean="0"/>
              <a:t>1m</a:t>
            </a:r>
            <a:r>
              <a:rPr lang="zh-CN" altLang="en-US" dirty="0" smtClean="0"/>
              <a:t>左右。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90262"/>
            <a:ext cx="8946541" cy="48581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地基增强系统</a:t>
            </a:r>
            <a:r>
              <a:rPr lang="en-US" altLang="zh-CN" dirty="0" smtClean="0"/>
              <a:t>(</a:t>
            </a:r>
            <a:r>
              <a:rPr lang="en-US" altLang="zh-CN" dirty="0"/>
              <a:t>GBAS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基于连续运行的永久参考站，解算出的修正数包括区域信号</a:t>
            </a:r>
            <a:r>
              <a:rPr lang="en-US" altLang="zh-CN" sz="1800" dirty="0"/>
              <a:t>(</a:t>
            </a:r>
            <a:r>
              <a:rPr lang="zh-CN" altLang="en-US" sz="1800" dirty="0"/>
              <a:t>类似</a:t>
            </a:r>
            <a:r>
              <a:rPr lang="en-US" altLang="zh-CN" sz="1800" dirty="0"/>
              <a:t>CORS</a:t>
            </a:r>
            <a:r>
              <a:rPr lang="zh-CN" altLang="en-US" sz="1800" dirty="0"/>
              <a:t>信号</a:t>
            </a:r>
            <a:r>
              <a:rPr lang="en-US" altLang="zh-CN" sz="1800" dirty="0"/>
              <a:t>)</a:t>
            </a:r>
            <a:r>
              <a:rPr lang="zh-CN" altLang="en-US" sz="1800" dirty="0"/>
              <a:t>和广域差分信号</a:t>
            </a:r>
            <a:r>
              <a:rPr lang="en-US" altLang="zh-CN" sz="1800" dirty="0"/>
              <a:t>(</a:t>
            </a:r>
            <a:r>
              <a:rPr lang="zh-CN" altLang="en-US" sz="1800" dirty="0"/>
              <a:t>类似</a:t>
            </a:r>
            <a:r>
              <a:rPr lang="en-US" altLang="zh-CN" sz="1800" dirty="0"/>
              <a:t>SBAS)</a:t>
            </a:r>
            <a:r>
              <a:rPr lang="zh-CN" altLang="en-US" sz="1800" dirty="0"/>
              <a:t>，播发方式包括移动网络</a:t>
            </a:r>
            <a:r>
              <a:rPr lang="en-US" altLang="zh-CN" sz="1800" dirty="0"/>
              <a:t>/UHF</a:t>
            </a:r>
            <a:r>
              <a:rPr lang="zh-CN" altLang="en-US" sz="1800" dirty="0"/>
              <a:t>电台</a:t>
            </a:r>
            <a:r>
              <a:rPr lang="en-US" altLang="zh-CN" sz="1800" dirty="0"/>
              <a:t>/</a:t>
            </a:r>
            <a:r>
              <a:rPr lang="zh-CN" altLang="en-US" sz="1800" dirty="0"/>
              <a:t>同步卫星等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CORS (</a:t>
            </a:r>
            <a:r>
              <a:rPr lang="en-US" altLang="zh-CN" sz="1800" dirty="0"/>
              <a:t>Continuously Operating Reference Stations</a:t>
            </a:r>
            <a:r>
              <a:rPr lang="en-US" altLang="zh-CN" sz="1800" dirty="0" smtClean="0"/>
              <a:t>):</a:t>
            </a:r>
            <a:r>
              <a:rPr lang="zh-CN" altLang="en-US" sz="1800" dirty="0"/>
              <a:t>基于连续运行的永久参考站，解算出的修正数包括区域信号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通过移动网络</a:t>
            </a:r>
            <a:r>
              <a:rPr lang="en-US" altLang="zh-CN" sz="1800" dirty="0"/>
              <a:t>/UHF</a:t>
            </a:r>
            <a:r>
              <a:rPr lang="zh-CN" altLang="en-US" sz="1800" dirty="0"/>
              <a:t>电台等向用户</a:t>
            </a:r>
            <a:r>
              <a:rPr lang="zh-CN" altLang="en-US" sz="1800" dirty="0" smtClean="0"/>
              <a:t>播发</a:t>
            </a:r>
            <a:r>
              <a:rPr lang="en-US" altLang="zh-CN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VRS(Virtual Reference </a:t>
            </a:r>
            <a:r>
              <a:rPr lang="en-US" altLang="zh-CN" sz="1800" dirty="0"/>
              <a:t>Stations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通过</a:t>
            </a:r>
            <a:r>
              <a:rPr lang="zh-CN" altLang="en-US" sz="1800" dirty="0"/>
              <a:t>在某一区域内建立构成网状覆盖的多个</a:t>
            </a:r>
            <a:r>
              <a:rPr lang="en-US" altLang="zh-CN" sz="1800" dirty="0"/>
              <a:t>GPS</a:t>
            </a:r>
            <a:r>
              <a:rPr lang="zh-CN" altLang="en-US" sz="1800" dirty="0"/>
              <a:t>基准站，在流动站附近建立一个虚拟基准站，根据周围各基准站上的实际观测值算出该虚拟基准站的虚拟观测值</a:t>
            </a:r>
          </a:p>
        </p:txBody>
      </p:sp>
    </p:spTree>
    <p:extLst>
      <p:ext uri="{BB962C8B-B14F-4D97-AF65-F5344CB8AC3E}">
        <p14:creationId xmlns:p14="http://schemas.microsoft.com/office/powerpoint/2010/main" val="24997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NMEA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92898"/>
            <a:ext cx="8946541" cy="4755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NMEA</a:t>
            </a:r>
            <a:r>
              <a:rPr lang="zh-CN" altLang="en-US" sz="1800" dirty="0"/>
              <a:t>是（</a:t>
            </a:r>
            <a:r>
              <a:rPr lang="en-US" altLang="zh-CN" sz="1800" dirty="0"/>
              <a:t>National Marine Electronics Association </a:t>
            </a:r>
            <a:r>
              <a:rPr lang="zh-CN" altLang="en-US" sz="1800" dirty="0"/>
              <a:t>）为海用电子设备制定的标准</a:t>
            </a:r>
            <a:r>
              <a:rPr lang="zh-CN" altLang="en-US" sz="1800" dirty="0" smtClean="0"/>
              <a:t>格式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NMEA</a:t>
            </a:r>
            <a:r>
              <a:rPr lang="zh-CN" altLang="en-US" sz="1800" dirty="0"/>
              <a:t>缩写，同时也是数据传输标准工业协会，在这里，实际上应为</a:t>
            </a:r>
            <a:r>
              <a:rPr lang="en-US" altLang="zh-CN" sz="1800" dirty="0"/>
              <a:t>NMEA 0183</a:t>
            </a:r>
            <a:r>
              <a:rPr lang="zh-CN" altLang="en-US" sz="1800" dirty="0"/>
              <a:t>。它是一套定义接收机输出的标准信息，有几种不同的格式，每种都是独立相关的</a:t>
            </a:r>
            <a:r>
              <a:rPr lang="en-US" altLang="zh-CN" sz="1800" dirty="0"/>
              <a:t>ASCII</a:t>
            </a:r>
            <a:r>
              <a:rPr lang="zh-CN" altLang="en-US" sz="1800" dirty="0"/>
              <a:t>格式，逗点隔开数据流，数据流长度从</a:t>
            </a:r>
            <a:r>
              <a:rPr lang="en-US" altLang="zh-CN" sz="1800" dirty="0"/>
              <a:t>30-100</a:t>
            </a:r>
            <a:r>
              <a:rPr lang="zh-CN" altLang="en-US" sz="1800" dirty="0"/>
              <a:t>字符不等，通常以每秒间隔选择输出</a:t>
            </a:r>
            <a:r>
              <a:rPr lang="zh-CN" altLang="en-US" sz="1800" dirty="0" smtClean="0"/>
              <a:t>，以</a:t>
            </a:r>
            <a:r>
              <a:rPr lang="en-US" altLang="zh-CN" sz="1800" dirty="0" smtClean="0"/>
              <a:t>”$”</a:t>
            </a:r>
            <a:r>
              <a:rPr lang="zh-CN" altLang="en-US" sz="1800" dirty="0" smtClean="0"/>
              <a:t>开头，“</a:t>
            </a:r>
            <a:r>
              <a:rPr lang="en-US" altLang="zh-CN" sz="1800" dirty="0" smtClean="0"/>
              <a:t>\r\n</a:t>
            </a:r>
            <a:r>
              <a:rPr lang="zh-CN" altLang="en-US" sz="1800" dirty="0" smtClean="0"/>
              <a:t>”结束。</a:t>
            </a:r>
            <a:r>
              <a:rPr lang="en-US" altLang="zh-CN" sz="1800" dirty="0"/>
              <a:t>NMEA</a:t>
            </a:r>
            <a:r>
              <a:rPr lang="zh-CN" altLang="en-US" sz="1800" dirty="0"/>
              <a:t>实际上已成为所有的</a:t>
            </a:r>
            <a:r>
              <a:rPr lang="en-US" altLang="zh-CN" sz="1800" dirty="0"/>
              <a:t>GPS</a:t>
            </a:r>
            <a:r>
              <a:rPr lang="zh-CN" altLang="en-US" sz="1800" dirty="0"/>
              <a:t>接收机和最通用的数据输出格式，同时它也</a:t>
            </a:r>
            <a:r>
              <a:rPr lang="zh-CN" altLang="en-US" sz="1800" dirty="0" smtClean="0"/>
              <a:t>被用于</a:t>
            </a:r>
            <a:r>
              <a:rPr lang="zh-CN" altLang="en-US" sz="1800" dirty="0"/>
              <a:t>与</a:t>
            </a:r>
            <a:r>
              <a:rPr lang="en-US" altLang="zh-CN" sz="1800" dirty="0"/>
              <a:t>GPS</a:t>
            </a:r>
            <a:r>
              <a:rPr lang="zh-CN" altLang="en-US" sz="1800" dirty="0"/>
              <a:t>接收机接口的大多数的软件包里。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NMEA-0183</a:t>
            </a:r>
            <a:r>
              <a:rPr lang="zh-CN" altLang="en-US" sz="1800" dirty="0"/>
              <a:t>协议定义的语句非常多，但是常用的或者说兼容性最广的语句只有</a:t>
            </a:r>
            <a:r>
              <a:rPr lang="en-US" altLang="zh-CN" sz="1800" dirty="0"/>
              <a:t>$GPGGA</a:t>
            </a:r>
            <a:r>
              <a:rPr lang="zh-CN" altLang="en-US" sz="1800" dirty="0"/>
              <a:t>、</a:t>
            </a:r>
            <a:r>
              <a:rPr lang="en-US" altLang="zh-CN" sz="1800" dirty="0"/>
              <a:t>$GPGSA</a:t>
            </a:r>
            <a:r>
              <a:rPr lang="zh-CN" altLang="en-US" sz="1800" dirty="0"/>
              <a:t>、</a:t>
            </a:r>
            <a:r>
              <a:rPr lang="en-US" altLang="zh-CN" sz="1800" dirty="0"/>
              <a:t>$GPGSV</a:t>
            </a:r>
            <a:r>
              <a:rPr lang="zh-CN" altLang="en-US" sz="1800" dirty="0"/>
              <a:t>、</a:t>
            </a:r>
            <a:r>
              <a:rPr lang="en-US" altLang="zh-CN" sz="1800" dirty="0"/>
              <a:t>$GPRMC</a:t>
            </a:r>
            <a:r>
              <a:rPr lang="zh-CN" altLang="en-US" sz="1800" dirty="0"/>
              <a:t>、</a:t>
            </a:r>
            <a:r>
              <a:rPr lang="en-US" altLang="zh-CN" sz="1800" dirty="0"/>
              <a:t>$GPVTG</a:t>
            </a:r>
            <a:r>
              <a:rPr lang="zh-CN" altLang="en-US" sz="1800" dirty="0"/>
              <a:t>、</a:t>
            </a:r>
            <a:r>
              <a:rPr lang="en-US" altLang="zh-CN" sz="1800" dirty="0"/>
              <a:t>$GPGLL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09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018" y="498764"/>
            <a:ext cx="9385816" cy="1354484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0767" y="1376217"/>
            <a:ext cx="8109086" cy="24199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一、</a:t>
            </a:r>
            <a:r>
              <a:rPr lang="en-US" altLang="zh-CN" dirty="0" smtClean="0"/>
              <a:t>GNSS 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二、</a:t>
            </a:r>
            <a:r>
              <a:rPr lang="en-US" altLang="zh-CN" dirty="0" smtClean="0"/>
              <a:t>RTK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三、</a:t>
            </a:r>
            <a:r>
              <a:rPr lang="en-US" altLang="zh-CN" dirty="0" smtClean="0"/>
              <a:t>NMEA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四、</a:t>
            </a:r>
            <a:r>
              <a:rPr lang="en-US" altLang="zh-CN" dirty="0" smtClean="0"/>
              <a:t>RTCM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五、</a:t>
            </a:r>
            <a:r>
              <a:rPr lang="en-US" altLang="zh-CN" dirty="0" err="1" smtClean="0"/>
              <a:t>Ntrip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587830"/>
            <a:ext cx="8946541" cy="5660570"/>
          </a:xfrm>
        </p:spPr>
        <p:txBody>
          <a:bodyPr/>
          <a:lstStyle/>
          <a:p>
            <a:r>
              <a:rPr lang="en-US" altLang="zh-CN" dirty="0" smtClean="0"/>
              <a:t>GNGGA: </a:t>
            </a:r>
            <a:r>
              <a:rPr lang="zh-CN" altLang="en-US" dirty="0" smtClean="0"/>
              <a:t>定位信息</a:t>
            </a:r>
            <a:endParaRPr lang="en-US" altLang="zh-CN" dirty="0" smtClean="0"/>
          </a:p>
          <a:p>
            <a:r>
              <a:rPr lang="en-US" altLang="zh-CN" dirty="0" smtClean="0"/>
              <a:t>GNGSV</a:t>
            </a:r>
            <a:r>
              <a:rPr lang="zh-CN" altLang="en-US" dirty="0" smtClean="0"/>
              <a:t>： 可见卫星信息（</a:t>
            </a:r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、俯仰角、方位角等）</a:t>
            </a:r>
            <a:endParaRPr lang="en-US" altLang="zh-CN" dirty="0" smtClean="0"/>
          </a:p>
          <a:p>
            <a:r>
              <a:rPr lang="en-US" altLang="zh-CN" dirty="0" smtClean="0"/>
              <a:t>GNRMC</a:t>
            </a:r>
            <a:r>
              <a:rPr lang="zh-CN" altLang="en-US" dirty="0" smtClean="0"/>
              <a:t>：导航信息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RTCM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RTCM SC104</a:t>
            </a:r>
            <a:r>
              <a:rPr lang="zh-CN" altLang="en-US" dirty="0"/>
              <a:t>标准是由国际海运事业无线电技术委员会</a:t>
            </a:r>
            <a:r>
              <a:rPr lang="en-US" altLang="zh-CN" dirty="0"/>
              <a:t>(Radio Technical Commission for Maritime services)</a:t>
            </a:r>
            <a:r>
              <a:rPr lang="zh-CN" altLang="en-US" dirty="0"/>
              <a:t>于</a:t>
            </a:r>
            <a:r>
              <a:rPr lang="en-US" altLang="zh-CN" dirty="0"/>
              <a:t>1983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月提出的</a:t>
            </a:r>
            <a:r>
              <a:rPr lang="en-US" altLang="zh-CN" dirty="0"/>
              <a:t>GNSS</a:t>
            </a:r>
            <a:r>
              <a:rPr lang="zh-CN" altLang="en-US" dirty="0"/>
              <a:t>差分</a:t>
            </a:r>
            <a:r>
              <a:rPr lang="zh-CN" altLang="en-US" dirty="0" smtClean="0"/>
              <a:t>信号格式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是用来打包差分改正数的一个通信标准协议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2718"/>
            <a:ext cx="10123364" cy="59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607137"/>
            <a:ext cx="8947150" cy="18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Ntrip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 smtClean="0"/>
              <a:t>Ntrip</a:t>
            </a:r>
            <a:r>
              <a:rPr lang="en-US" altLang="zh-CN" dirty="0" smtClean="0"/>
              <a:t>(</a:t>
            </a:r>
            <a:r>
              <a:rPr lang="en-US" altLang="zh-CN" dirty="0" err="1"/>
              <a:t>NetWorked</a:t>
            </a:r>
            <a:r>
              <a:rPr lang="en-US" altLang="zh-CN" dirty="0"/>
              <a:t>  Transport  of  RTCM  via  Internet  Protocol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协议来实现 </a:t>
            </a:r>
            <a:r>
              <a:rPr lang="en-US" altLang="zh-CN" dirty="0"/>
              <a:t>CORS</a:t>
            </a:r>
            <a:r>
              <a:rPr lang="zh-CN" altLang="en-US" dirty="0"/>
              <a:t>观测站和用户之间差分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(RTCM)</a:t>
            </a:r>
            <a:r>
              <a:rPr lang="zh-CN" altLang="en-US" dirty="0" smtClean="0"/>
              <a:t>的</a:t>
            </a:r>
            <a:r>
              <a:rPr lang="zh-CN" altLang="en-US" dirty="0"/>
              <a:t>无线</a:t>
            </a:r>
            <a:r>
              <a:rPr lang="zh-CN" altLang="en-US" dirty="0" smtClean="0"/>
              <a:t>传输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img.cn/20200306154934767.png?x-oss-process=image/watermark,type_ZmFuZ3poZW5naGVpdGk,shadow_10,text_aHR0cHM6Ly9ibG9nLmNzZG4ubmV0L3d1d3VrdTEy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81" y="964326"/>
            <a:ext cx="75819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9045" y="783771"/>
            <a:ext cx="9414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在 </a:t>
            </a:r>
            <a:r>
              <a:rPr lang="en-US" altLang="zh-CN" dirty="0"/>
              <a:t>CORS </a:t>
            </a:r>
            <a:r>
              <a:rPr lang="zh-CN" altLang="en-US" dirty="0"/>
              <a:t>网络中，</a:t>
            </a:r>
            <a:r>
              <a:rPr lang="en-US" altLang="zh-CN" dirty="0" err="1"/>
              <a:t>Ntrip</a:t>
            </a:r>
            <a:r>
              <a:rPr lang="en-US" altLang="zh-CN" dirty="0"/>
              <a:t> Client </a:t>
            </a:r>
            <a:r>
              <a:rPr lang="zh-CN" altLang="en-US" dirty="0"/>
              <a:t>是指接收 </a:t>
            </a:r>
            <a:r>
              <a:rPr lang="en-US" altLang="zh-CN" dirty="0"/>
              <a:t>RTK </a:t>
            </a:r>
            <a:r>
              <a:rPr lang="zh-CN" altLang="en-US" dirty="0"/>
              <a:t>数据流的用户站设备，</a:t>
            </a:r>
            <a:r>
              <a:rPr lang="en-US" altLang="zh-CN" dirty="0" err="1"/>
              <a:t>Ntrip</a:t>
            </a:r>
            <a:r>
              <a:rPr lang="en-US" altLang="zh-CN" dirty="0"/>
              <a:t> Client </a:t>
            </a:r>
            <a:r>
              <a:rPr lang="zh-CN" altLang="en-US" dirty="0"/>
              <a:t>使用 </a:t>
            </a:r>
            <a:r>
              <a:rPr lang="en-US" altLang="zh-CN" dirty="0" err="1"/>
              <a:t>Ntrip</a:t>
            </a:r>
            <a:r>
              <a:rPr lang="en-US" altLang="zh-CN" dirty="0"/>
              <a:t> Caster </a:t>
            </a:r>
            <a:r>
              <a:rPr lang="zh-CN" altLang="en-US" dirty="0"/>
              <a:t>分配的 </a:t>
            </a:r>
            <a:r>
              <a:rPr lang="en-US" altLang="zh-CN" dirty="0"/>
              <a:t>IP </a:t>
            </a:r>
            <a:r>
              <a:rPr lang="zh-CN" altLang="en-US" dirty="0"/>
              <a:t>地址通过互联网连接到 </a:t>
            </a:r>
            <a:r>
              <a:rPr lang="en-US" altLang="zh-CN" dirty="0" err="1" smtClean="0"/>
              <a:t>NtripCaster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高并发数据处理服务器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Ntrip</a:t>
            </a:r>
            <a:r>
              <a:rPr lang="en-US" altLang="zh-CN" dirty="0" smtClean="0"/>
              <a:t> </a:t>
            </a:r>
            <a:r>
              <a:rPr lang="zh-CN" altLang="en-US" dirty="0"/>
              <a:t>服务器给产生不同差分数据格式的数据源（</a:t>
            </a:r>
            <a:r>
              <a:rPr lang="en-US" altLang="zh-CN" dirty="0" err="1"/>
              <a:t>Ntrip</a:t>
            </a:r>
            <a:r>
              <a:rPr lang="en-US" altLang="zh-CN" dirty="0"/>
              <a:t> Source</a:t>
            </a:r>
            <a:r>
              <a:rPr lang="zh-CN" altLang="en-US" dirty="0"/>
              <a:t>）分配一个节点名（</a:t>
            </a:r>
            <a:r>
              <a:rPr lang="en-US" altLang="zh-CN" dirty="0" err="1"/>
              <a:t>mountpoint</a:t>
            </a:r>
            <a:r>
              <a:rPr lang="zh-CN" altLang="en-US" dirty="0"/>
              <a:t>），</a:t>
            </a:r>
            <a:r>
              <a:rPr lang="en-US" altLang="zh-CN" dirty="0" err="1"/>
              <a:t>Ntrip</a:t>
            </a:r>
            <a:r>
              <a:rPr lang="en-US" altLang="zh-CN" dirty="0"/>
              <a:t>  </a:t>
            </a:r>
            <a:r>
              <a:rPr lang="zh-CN" altLang="en-US" dirty="0"/>
              <a:t>处理中心就将多个节点名列表制成源列表</a:t>
            </a:r>
            <a:r>
              <a:rPr lang="en-US" altLang="zh-CN" dirty="0"/>
              <a:t>(Source Table) 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Ntrip</a:t>
            </a:r>
            <a:r>
              <a:rPr lang="en-US" altLang="zh-CN" dirty="0" smtClean="0"/>
              <a:t> </a:t>
            </a:r>
            <a:r>
              <a:rPr lang="en-US" altLang="zh-CN" dirty="0"/>
              <a:t>Client </a:t>
            </a:r>
            <a:r>
              <a:rPr lang="zh-CN" altLang="en-US" dirty="0"/>
              <a:t>访问请求 </a:t>
            </a:r>
            <a:r>
              <a:rPr lang="en-US" altLang="zh-CN" dirty="0" err="1"/>
              <a:t>NtripCaster</a:t>
            </a:r>
            <a:r>
              <a:rPr lang="en-US" altLang="zh-CN" dirty="0"/>
              <a:t> </a:t>
            </a:r>
            <a:r>
              <a:rPr lang="zh-CN" altLang="en-US" dirty="0"/>
              <a:t>分配的 </a:t>
            </a:r>
            <a:r>
              <a:rPr lang="en-US" altLang="zh-CN" dirty="0"/>
              <a:t>IP </a:t>
            </a:r>
            <a:r>
              <a:rPr lang="zh-CN" altLang="en-US" dirty="0"/>
              <a:t>地址时就可以收到这张源列表，根据源列表的信息，客户可以自由选择自己需要的数据格式</a:t>
            </a:r>
          </a:p>
        </p:txBody>
      </p:sp>
    </p:spTree>
    <p:extLst>
      <p:ext uri="{BB962C8B-B14F-4D97-AF65-F5344CB8AC3E}">
        <p14:creationId xmlns:p14="http://schemas.microsoft.com/office/powerpoint/2010/main" val="17867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491" y="2953322"/>
            <a:ext cx="9404723" cy="3232874"/>
          </a:xfrm>
        </p:spPr>
        <p:txBody>
          <a:bodyPr/>
          <a:lstStyle/>
          <a:p>
            <a:pPr algn="ctr"/>
            <a:r>
              <a:rPr lang="zh-CN" altLang="en-US" sz="8000" dirty="0" smtClean="0"/>
              <a:t>谢谢！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31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0582" y="2050473"/>
            <a:ext cx="10264145" cy="42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GNSS:GNSS</a:t>
            </a:r>
            <a:r>
              <a:rPr lang="zh-CN" altLang="en-US" sz="2000" dirty="0" smtClean="0"/>
              <a:t>的全称是全球导航卫星系统（</a:t>
            </a:r>
            <a:r>
              <a:rPr lang="en-US" altLang="zh-CN" sz="2000" dirty="0" smtClean="0"/>
              <a:t>Global Navigation Satellite System</a:t>
            </a:r>
            <a:r>
              <a:rPr lang="zh-CN" altLang="en-US" sz="2000" dirty="0" smtClean="0"/>
              <a:t>），它是泛指所有的卫星导航系统，包括全球的、区域的导航系统：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美国的</a:t>
            </a:r>
            <a:r>
              <a:rPr lang="en-US" altLang="zh-CN" sz="2000" dirty="0" smtClean="0"/>
              <a:t>GPS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俄罗斯的</a:t>
            </a:r>
            <a:r>
              <a:rPr lang="en-US" altLang="zh-CN" sz="2000" dirty="0" err="1" smtClean="0"/>
              <a:t>Glonass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欧洲的</a:t>
            </a:r>
            <a:r>
              <a:rPr lang="en-US" altLang="zh-CN" sz="2000" dirty="0" smtClean="0"/>
              <a:t>Galileo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中国的北斗卫星导航系统</a:t>
            </a:r>
            <a:r>
              <a:rPr lang="en-US" altLang="zh-CN" sz="2000" dirty="0" smtClean="0"/>
              <a:t>BDs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以及相关的星基增强系统</a:t>
            </a:r>
            <a:r>
              <a:rPr lang="en-US" altLang="zh-CN" sz="2000" dirty="0" smtClean="0"/>
              <a:t>(SBAS)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如美国的</a:t>
            </a:r>
            <a:r>
              <a:rPr lang="en-US" altLang="zh-CN" sz="2000" dirty="0" smtClean="0"/>
              <a:t>WAAS</a:t>
            </a:r>
            <a:r>
              <a:rPr lang="zh-CN" altLang="en-US" sz="2000" dirty="0" smtClean="0"/>
              <a:t>（广域增强系统）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欧洲的</a:t>
            </a:r>
            <a:r>
              <a:rPr lang="en-US" altLang="zh-CN" sz="2000" dirty="0" smtClean="0"/>
              <a:t>EGNOS</a:t>
            </a:r>
            <a:r>
              <a:rPr lang="zh-CN" altLang="en-US" sz="2000" dirty="0" smtClean="0"/>
              <a:t>（欧洲静地导航重叠系统）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日本的</a:t>
            </a:r>
            <a:r>
              <a:rPr lang="en-US" altLang="zh-CN" sz="2000" dirty="0" smtClean="0"/>
              <a:t>MSAS</a:t>
            </a:r>
            <a:r>
              <a:rPr lang="zh-CN" altLang="en-US" sz="2000" dirty="0" smtClean="0"/>
              <a:t>（多功能运输卫星增强系统）等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还涵盖在建和以后要建设的其他卫星导航系统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4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www.beidou.gov.cn/zy/kpyd/201710/W02017120272356481141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39" y="2041235"/>
            <a:ext cx="8725325" cy="42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5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788" y="452718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GNSS </a:t>
            </a:r>
            <a:r>
              <a:rPr lang="zh-CN" altLang="en-US" dirty="0" smtClean="0"/>
              <a:t>卫星信号的组成系统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7077" y="1726164"/>
            <a:ext cx="961986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zh-CN" altLang="en-US" sz="2000" b="1" dirty="0" smtClean="0"/>
              <a:t>载波</a:t>
            </a:r>
            <a:r>
              <a:rPr lang="en-US" altLang="zh-CN" sz="2000" b="1" dirty="0" smtClean="0"/>
              <a:t>(carrier)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是一个物理概念，是一个特定频率的无线电波，单位</a:t>
            </a:r>
            <a:r>
              <a:rPr lang="en-US" altLang="zh-CN" dirty="0"/>
              <a:t>Hz</a:t>
            </a:r>
            <a:r>
              <a:rPr lang="zh-CN" altLang="en-US" dirty="0"/>
              <a:t>，是一种在频率、幅度或相位方面被调制以传输语言、音频、图象或其它信号的电磁波</a:t>
            </a:r>
            <a:endParaRPr lang="en-US" altLang="zh-CN" dirty="0"/>
          </a:p>
          <a:p>
            <a:pPr marL="0" lvl="1"/>
            <a:r>
              <a:rPr lang="en-US" altLang="zh-CN" dirty="0"/>
              <a:t>      L1</a:t>
            </a:r>
            <a:r>
              <a:rPr lang="zh-CN" altLang="en-US" dirty="0"/>
              <a:t>、</a:t>
            </a:r>
            <a:r>
              <a:rPr lang="en-US" altLang="zh-CN" dirty="0"/>
              <a:t>B1</a:t>
            </a:r>
          </a:p>
          <a:p>
            <a:pPr marL="0" lvl="1"/>
            <a:r>
              <a:rPr lang="en-US" altLang="zh-CN" dirty="0"/>
              <a:t>      L2</a:t>
            </a:r>
            <a:r>
              <a:rPr lang="zh-CN" altLang="en-US" dirty="0"/>
              <a:t>、</a:t>
            </a:r>
            <a:r>
              <a:rPr lang="en-US" altLang="zh-CN" dirty="0"/>
              <a:t>B2</a:t>
            </a:r>
            <a:r>
              <a:rPr lang="zh-CN" altLang="en-US" dirty="0"/>
              <a:t>、</a:t>
            </a:r>
            <a:r>
              <a:rPr lang="en-US" altLang="zh-CN" dirty="0"/>
              <a:t>B5</a:t>
            </a:r>
          </a:p>
          <a:p>
            <a:pPr marL="0" lvl="1"/>
            <a:endParaRPr lang="en-US" altLang="zh-CN" dirty="0" smtClean="0"/>
          </a:p>
          <a:p>
            <a:pPr marL="0" lvl="1"/>
            <a:r>
              <a:rPr lang="zh-CN" altLang="en-US" sz="2000" dirty="0" smtClean="0"/>
              <a:t>二、测距码</a:t>
            </a:r>
            <a:r>
              <a:rPr lang="zh-CN" altLang="en-US" sz="2000" dirty="0"/>
              <a:t>（</a:t>
            </a:r>
            <a:r>
              <a:rPr lang="en-US" altLang="zh-CN" sz="2000" dirty="0"/>
              <a:t>Ranging Code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C/A</a:t>
            </a:r>
            <a:r>
              <a:rPr lang="zh-CN" altLang="en-US" dirty="0"/>
              <a:t>码（目前只被调制在</a:t>
            </a:r>
            <a:r>
              <a:rPr lang="en-US" altLang="zh-CN" dirty="0"/>
              <a:t>L1</a:t>
            </a:r>
            <a:r>
              <a:rPr lang="zh-CN" altLang="en-US" dirty="0"/>
              <a:t>上）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P(Y)</a:t>
            </a:r>
            <a:r>
              <a:rPr lang="zh-CN" altLang="en-US" dirty="0"/>
              <a:t>码</a:t>
            </a:r>
            <a:endParaRPr lang="en-US" altLang="zh-CN" dirty="0"/>
          </a:p>
          <a:p>
            <a:endParaRPr lang="en-US" altLang="zh-CN" dirty="0" smtClean="0"/>
          </a:p>
          <a:p>
            <a:pPr marL="0" lvl="1"/>
            <a:r>
              <a:rPr lang="zh-CN" altLang="en-US" sz="2000" dirty="0"/>
              <a:t>三、导航电文（</a:t>
            </a:r>
            <a:r>
              <a:rPr lang="en-US" altLang="zh-CN" sz="2000" dirty="0"/>
              <a:t>Message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lvl="1">
              <a:lnSpc>
                <a:spcPct val="150000"/>
              </a:lnSpc>
            </a:pPr>
            <a:r>
              <a:rPr lang="zh-CN" altLang="en-US" dirty="0" smtClean="0"/>
              <a:t>      光</a:t>
            </a:r>
            <a:r>
              <a:rPr lang="zh-CN" altLang="en-US" dirty="0"/>
              <a:t>有测距码用户还不能够得到每颗卫星的详细信息。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系统</a:t>
            </a:r>
            <a:r>
              <a:rPr lang="zh-CN" altLang="en-US" dirty="0"/>
              <a:t>将导航电文调制在测距码前，导航电文中包含了反应卫星在空间位置、卫星钟的修正参 数、电离层延迟改正数等</a:t>
            </a:r>
            <a:r>
              <a:rPr lang="en-US" altLang="zh-CN" dirty="0" smtClean="0"/>
              <a:t>GNSS</a:t>
            </a:r>
            <a:r>
              <a:rPr lang="zh-CN" altLang="en-US" dirty="0" smtClean="0"/>
              <a:t>定位</a:t>
            </a:r>
            <a:r>
              <a:rPr lang="zh-CN" altLang="en-US" dirty="0"/>
              <a:t>所必要的信息，因此导航电文也称数据码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GNSS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30220"/>
            <a:ext cx="9272329" cy="506652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一、</a:t>
            </a:r>
            <a:r>
              <a:rPr lang="zh-CN" altLang="en-US" sz="2400" b="1" dirty="0" smtClean="0"/>
              <a:t>定位与导航</a:t>
            </a:r>
            <a:endParaRPr lang="en-US" altLang="zh-CN" sz="24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1</a:t>
            </a:r>
            <a:r>
              <a:rPr lang="zh-CN" altLang="en-US" dirty="0"/>
              <a:t>、手机内置</a:t>
            </a:r>
            <a:r>
              <a:rPr lang="en-US" altLang="zh-CN" dirty="0"/>
              <a:t>GPS</a:t>
            </a:r>
            <a:r>
              <a:rPr lang="zh-CN" altLang="en-US" dirty="0"/>
              <a:t>模块，接收</a:t>
            </a:r>
            <a:r>
              <a:rPr lang="en-US" altLang="zh-CN" dirty="0"/>
              <a:t>GNSS</a:t>
            </a:r>
            <a:r>
              <a:rPr lang="zh-CN" altLang="en-US" dirty="0"/>
              <a:t>信息后，解算出</a:t>
            </a:r>
            <a:r>
              <a:rPr lang="zh-CN" altLang="en-US" dirty="0" smtClean="0"/>
              <a:t>当前位置，</a:t>
            </a:r>
            <a:r>
              <a:rPr lang="zh-CN" altLang="en-US" dirty="0"/>
              <a:t>然后在地图</a:t>
            </a:r>
            <a:r>
              <a:rPr lang="zh-CN" altLang="en-US" dirty="0" smtClean="0"/>
              <a:t>上</a:t>
            </a:r>
            <a:r>
              <a:rPr lang="zh-CN" altLang="en-US" dirty="0"/>
              <a:t>展现</a:t>
            </a:r>
            <a:r>
              <a:rPr lang="zh-CN" altLang="en-US" dirty="0" smtClean="0"/>
              <a:t>出来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2</a:t>
            </a:r>
            <a:r>
              <a:rPr lang="zh-CN" altLang="en-US" dirty="0"/>
              <a:t>、高精度接收机，应用测绘、形变监测、智能导航等领域</a:t>
            </a:r>
            <a:endParaRPr lang="en-US" altLang="zh-CN" dirty="0"/>
          </a:p>
          <a:p>
            <a:r>
              <a:rPr lang="zh-CN" altLang="en-US" dirty="0" smtClean="0"/>
              <a:t>二、</a:t>
            </a:r>
            <a:r>
              <a:rPr lang="zh-CN" altLang="en-US" sz="2400" b="1" dirty="0" smtClean="0"/>
              <a:t>授时</a:t>
            </a:r>
            <a:endParaRPr lang="en-US" altLang="zh-CN" sz="2400" b="1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/>
              <a:t>在每一颗 </a:t>
            </a:r>
            <a:r>
              <a:rPr lang="en-US" altLang="zh-CN" dirty="0"/>
              <a:t>GNSS </a:t>
            </a:r>
            <a:r>
              <a:rPr lang="zh-CN" altLang="en-US" dirty="0"/>
              <a:t>卫星上，都配备有原子钟。这就使得发送的卫星信号中包含有精确的时间数据。通过专用接收机或者 </a:t>
            </a:r>
            <a:r>
              <a:rPr lang="en-US" altLang="zh-CN" dirty="0"/>
              <a:t>GNSS </a:t>
            </a:r>
            <a:r>
              <a:rPr lang="zh-CN" altLang="en-US" dirty="0"/>
              <a:t>授时模组，可以对这些信号加以解码，就能快速地将设备与原子钟进行</a:t>
            </a:r>
            <a:r>
              <a:rPr lang="zh-CN" altLang="en-US" dirty="0" smtClean="0"/>
              <a:t>时间同步。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与 </a:t>
            </a:r>
            <a:r>
              <a:rPr lang="en-US" altLang="zh-CN" dirty="0"/>
              <a:t>UTC </a:t>
            </a:r>
            <a:r>
              <a:rPr lang="zh-CN" altLang="en-US" dirty="0"/>
              <a:t>的时差控制准确度小于 </a:t>
            </a:r>
            <a:r>
              <a:rPr lang="en-US" altLang="zh-CN" dirty="0" smtClean="0"/>
              <a:t>100ns</a:t>
            </a:r>
            <a:r>
              <a:rPr lang="zh-CN" altLang="en-US" dirty="0" smtClean="0"/>
              <a:t>，经度远高于机械钟和电子钟。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zh-CN" altLang="en-US" sz="2400" b="1" dirty="0" smtClean="0"/>
              <a:t>通信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dirty="0" smtClean="0"/>
              <a:t>		GNSS</a:t>
            </a:r>
            <a:r>
              <a:rPr lang="zh-CN" altLang="en-US" dirty="0" smtClean="0"/>
              <a:t>作为“通信服务器”实现定位终端之间、定位终端与服务器相互通信。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：北斗短报文服务（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秒内发可</a:t>
            </a:r>
            <a:r>
              <a:rPr lang="en-US" altLang="zh-CN" dirty="0" smtClean="0"/>
              <a:t>45</a:t>
            </a:r>
            <a:r>
              <a:rPr lang="zh-CN" altLang="en-US" dirty="0" smtClean="0"/>
              <a:t>个字节）。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GNSS</a:t>
            </a:r>
            <a:r>
              <a:rPr lang="zh-CN" altLang="en-US" dirty="0" smtClean="0"/>
              <a:t>定位误差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0384" y="1853248"/>
            <a:ext cx="7464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、对流层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、电离层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、多路径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单点定位最高可达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2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、定位方式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一、单点定位</a:t>
            </a:r>
            <a:endParaRPr lang="en-US" altLang="zh-CN" dirty="0" smtClean="0"/>
          </a:p>
          <a:p>
            <a:r>
              <a:rPr lang="zh-CN" altLang="en-US" dirty="0" smtClean="0"/>
              <a:t>二、差分定位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5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单点定位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0261" y="1772816"/>
            <a:ext cx="414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单点定位：即单点伪距动态定位（动态绝对定位）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单点定位可以理解为后方交会问题。卫星充当轨道上运动的控制点，观测值为测站只卫星的伪距，由于接收机时钟与卫星存在同步误差，所有要通过观测</a:t>
            </a:r>
            <a:r>
              <a:rPr lang="en-US" altLang="zh-CN" dirty="0" smtClean="0"/>
              <a:t>4</a:t>
            </a:r>
            <a:r>
              <a:rPr lang="zh-CN" altLang="en-US" dirty="0" smtClean="0"/>
              <a:t>颗卫星，才能解算出四个未知参数：纬度、经度、高程和钟差。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4" y="278335"/>
            <a:ext cx="5095316" cy="64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919</Words>
  <Application>Microsoft Office PowerPoint</Application>
  <PresentationFormat>宽屏</PresentationFormat>
  <Paragraphs>112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Arial</vt:lpstr>
      <vt:lpstr>Century Gothic</vt:lpstr>
      <vt:lpstr>Wingdings 3</vt:lpstr>
      <vt:lpstr>离子</vt:lpstr>
      <vt:lpstr>GNSS相关基础知识介绍 </vt:lpstr>
      <vt:lpstr>主要内容</vt:lpstr>
      <vt:lpstr>一、GNSS基础</vt:lpstr>
      <vt:lpstr>PowerPoint 演示文稿</vt:lpstr>
      <vt:lpstr>GNSS 卫星信号的组成系统</vt:lpstr>
      <vt:lpstr>GNSS作用</vt:lpstr>
      <vt:lpstr>GNSS定位误差</vt:lpstr>
      <vt:lpstr>2、定位方式</vt:lpstr>
      <vt:lpstr>单点定位</vt:lpstr>
      <vt:lpstr>3、差分定位（相对定位）</vt:lpstr>
      <vt:lpstr>PowerPoint 演示文稿</vt:lpstr>
      <vt:lpstr>伪距差分</vt:lpstr>
      <vt:lpstr>5、载波相位差分</vt:lpstr>
      <vt:lpstr>二、RTK</vt:lpstr>
      <vt:lpstr>PowerPoint 演示文稿</vt:lpstr>
      <vt:lpstr>通信方式</vt:lpstr>
      <vt:lpstr>导航增强系统</vt:lpstr>
      <vt:lpstr>PowerPoint 演示文稿</vt:lpstr>
      <vt:lpstr>三、NMEA</vt:lpstr>
      <vt:lpstr>PowerPoint 演示文稿</vt:lpstr>
      <vt:lpstr>四、RTCM</vt:lpstr>
      <vt:lpstr>PowerPoint 演示文稿</vt:lpstr>
      <vt:lpstr>PowerPoint 演示文稿</vt:lpstr>
      <vt:lpstr>五、Ntrip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GNSS基础知识介绍 </dc:title>
  <dc:creator>zhun.duan</dc:creator>
  <cp:lastModifiedBy>zhun.duan</cp:lastModifiedBy>
  <cp:revision>107</cp:revision>
  <dcterms:created xsi:type="dcterms:W3CDTF">2022-04-18T06:43:52Z</dcterms:created>
  <dcterms:modified xsi:type="dcterms:W3CDTF">2022-04-28T12:37:23Z</dcterms:modified>
</cp:coreProperties>
</file>