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314" r:id="rId26"/>
    <p:sldId id="281" r:id="rId27"/>
    <p:sldId id="31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10"/>
      </p:cViewPr>
      <p:guideLst>
        <p:guide orient="horz" pos="21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aospxref.com/android-9.0.0_r61/xref/frameworks/base/core/jni/AndroidRuntime.cpp" TargetMode="External"/><Relationship Id="rId7" Type="http://schemas.openxmlformats.org/officeDocument/2006/relationships/hyperlink" Target="http://aospxref.com/android-9.0.0_r61/xref/frameworks/base/core/jni/" TargetMode="External"/><Relationship Id="rId6" Type="http://schemas.openxmlformats.org/officeDocument/2006/relationships/hyperlink" Target="http://aospxref.com/android-9.0.0_r61/xref/frameworks/base/core/" TargetMode="External"/><Relationship Id="rId5" Type="http://schemas.openxmlformats.org/officeDocument/2006/relationships/hyperlink" Target="http://aospxref.com/android-9.0.0_r61/xref/frameworks/base/cmds/app_process/app_main.cpp" TargetMode="External"/><Relationship Id="rId4" Type="http://schemas.openxmlformats.org/officeDocument/2006/relationships/hyperlink" Target="http://aospxref.com/android-9.0.0_r61/xref/frameworks/base/cmds/app_process/" TargetMode="External"/><Relationship Id="rId3" Type="http://schemas.openxmlformats.org/officeDocument/2006/relationships/hyperlink" Target="http://aospxref.com/android-9.0.0_r61/xref/frameworks/base/cmds/" TargetMode="External"/><Relationship Id="rId2" Type="http://schemas.openxmlformats.org/officeDocument/2006/relationships/hyperlink" Target="http://aospxref.com/android-9.0.0_r61/xref/frameworks/base/" TargetMode="External"/><Relationship Id="rId1" Type="http://schemas.openxmlformats.org/officeDocument/2006/relationships/hyperlink" Target="http://aospxref.com/android-9.0.0_r61/xref/framewor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aospxref.com/android-9.0.0_r61/xref/frameworks/base/cmds/bootanimation/bootanim.rc" TargetMode="External"/><Relationship Id="rId4" Type="http://schemas.openxmlformats.org/officeDocument/2006/relationships/hyperlink" Target="http://aospxref.com/android-9.0.0_r61/xref/frameworks/base/cmds/bootanimation/" TargetMode="External"/><Relationship Id="rId3" Type="http://schemas.openxmlformats.org/officeDocument/2006/relationships/hyperlink" Target="http://aospxref.com/android-9.0.0_r61/xref/frameworks/base/cmds/" TargetMode="External"/><Relationship Id="rId2" Type="http://schemas.openxmlformats.org/officeDocument/2006/relationships/hyperlink" Target="http://aospxref.com/android-9.0.0_r61/xref/frameworks/base/" TargetMode="External"/><Relationship Id="rId1" Type="http://schemas.openxmlformats.org/officeDocument/2006/relationships/hyperlink" Target="http://aospxref.com/android-9.0.0_r61/xref/frameworks/" TargetMode="Externa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://aospxref.com/android-9.0.0_r61/xref/frameworks/native/services/surfaceflinger/main_surfaceflinger.cpp" TargetMode="External"/><Relationship Id="rId7" Type="http://schemas.openxmlformats.org/officeDocument/2006/relationships/hyperlink" Target="http://aospxref.com/android-9.0.0_r61/xref/frameworks/native/services/surfaceflinger/surfaceflinger.rc#2" TargetMode="External"/><Relationship Id="rId6" Type="http://schemas.openxmlformats.org/officeDocument/2006/relationships/hyperlink" Target="http://aospxref.com/android-9.0.0_r61/s?path=/system/bin/surfaceflinger&amp;project=frameworks" TargetMode="External"/><Relationship Id="rId5" Type="http://schemas.openxmlformats.org/officeDocument/2006/relationships/hyperlink" Target="http://aospxref.com/android-9.0.0_r61/xref/frameworks/native/services/surfaceflinger/surfaceflinger.rc" TargetMode="External"/><Relationship Id="rId4" Type="http://schemas.openxmlformats.org/officeDocument/2006/relationships/hyperlink" Target="http://aospxref.com/android-9.0.0_r61/xref/frameworks/native/services/surfaceflinger/" TargetMode="External"/><Relationship Id="rId3" Type="http://schemas.openxmlformats.org/officeDocument/2006/relationships/hyperlink" Target="http://aospxref.com/android-9.0.0_r61/xref/frameworks/native/services/" TargetMode="External"/><Relationship Id="rId2" Type="http://schemas.openxmlformats.org/officeDocument/2006/relationships/hyperlink" Target="http://aospxref.com/android-9.0.0_r61/xref/frameworks/native/" TargetMode="External"/><Relationship Id="rId1" Type="http://schemas.openxmlformats.org/officeDocument/2006/relationships/hyperlink" Target="http://aospxref.com/android-9.0.0_r61/xref/framework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://aospxref.com/android-9.0.0_r61/xref/frameworks/base/core/java/com/android/internal/os/ZygoteInit.jav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05" y="270891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 smtClean="0"/>
              <a:t>Android </a:t>
            </a:r>
            <a:r>
              <a:rPr lang="zh-CN" altLang="en-US" sz="4000" dirty="0" smtClean="0"/>
              <a:t>系统架构介绍</a:t>
            </a:r>
            <a:br>
              <a:rPr lang="en-US" altLang="zh-CN" sz="4000" dirty="0" smtClean="0"/>
            </a:br>
            <a:r>
              <a:rPr lang="en-US" altLang="zh-CN" sz="4000" dirty="0" smtClean="0">
                <a:sym typeface="+mn-ea"/>
              </a:rPr>
              <a:t>Android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系统启动流程和</a:t>
            </a:r>
            <a:r>
              <a:rPr lang="zh-CN" altLang="en-US" sz="4000" dirty="0" smtClean="0"/>
              <a:t>系统日志介绍</a:t>
            </a:r>
            <a:br>
              <a:rPr lang="zh-CN" altLang="en-US" sz="4000" dirty="0" smtClean="0"/>
            </a:br>
            <a:r>
              <a:rPr lang="en-US" altLang="zh-CN" sz="4000" dirty="0" smtClean="0">
                <a:sym typeface="+mn-ea"/>
              </a:rPr>
              <a:t>Android</a:t>
            </a:r>
            <a:r>
              <a:rPr lang="en-US" altLang="zh-CN" sz="4000" dirty="0" smtClean="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稳定性问题定界</a:t>
            </a:r>
            <a:r>
              <a:rPr lang="zh-CN" altLang="en-US" sz="4000">
                <a:sym typeface="+mn-ea"/>
              </a:rPr>
              <a:t>定位三板斧</a:t>
            </a:r>
            <a:br>
              <a:rPr lang="zh-CN" altLang="en-US" sz="4000"/>
            </a:br>
            <a:br>
              <a:rPr lang="en-US" altLang="zh-CN" sz="4000" dirty="0" smtClean="0"/>
            </a:b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zygote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Zygote</a:t>
            </a:r>
            <a:r>
              <a:rPr lang="zh-CN" altLang="en-US" sz="2000" dirty="0" smtClean="0"/>
              <a:t>启动，以</a:t>
            </a:r>
            <a:r>
              <a:rPr lang="en-US" altLang="zh-CN" sz="2000" dirty="0" smtClean="0"/>
              <a:t>kernel log</a:t>
            </a:r>
            <a:r>
              <a:rPr lang="zh-CN" altLang="en-US" sz="2000" dirty="0" smtClean="0"/>
              <a:t>中的 </a:t>
            </a:r>
            <a:r>
              <a:rPr lang="en-US" altLang="zh-CN" sz="2000" dirty="0" smtClean="0"/>
              <a:t>init:starting service zygote</a:t>
            </a:r>
            <a:r>
              <a:rPr lang="zh-CN" altLang="en-US" sz="2000" dirty="0" smtClean="0"/>
              <a:t>为启动</a:t>
            </a:r>
            <a:endParaRPr lang="en-US" altLang="zh-CN" sz="2000" dirty="0" smtClean="0"/>
          </a:p>
          <a:p>
            <a:r>
              <a:rPr lang="zh-CN" altLang="en-US" sz="2000" dirty="0" smtClean="0"/>
              <a:t>代</a:t>
            </a:r>
            <a:r>
              <a:rPr lang="zh-CN" altLang="en-US" sz="2000" dirty="0" smtClean="0"/>
              <a:t>码：</a:t>
            </a:r>
            <a:r>
              <a:rPr lang="en-US" altLang="zh-CN" sz="2000" u="sng" dirty="0" smtClean="0">
                <a:hlinkClick r:id="rId1"/>
              </a:rPr>
              <a:t> </a:t>
            </a:r>
            <a:r>
              <a:rPr lang="en-US" altLang="zh-CN" sz="2000" u="sng" dirty="0" smtClean="0">
                <a:hlinkClick r:id="rId1"/>
              </a:rPr>
              <a:t>frameworks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2"/>
              </a:rPr>
              <a:t>base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3"/>
              </a:rPr>
              <a:t>cmds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4"/>
              </a:rPr>
              <a:t>app_process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5"/>
              </a:rPr>
              <a:t>app_main.cpp</a:t>
            </a:r>
            <a:endParaRPr lang="en-US" altLang="zh-CN" sz="2000" dirty="0" smtClean="0"/>
          </a:p>
          <a:p>
            <a:r>
              <a:rPr lang="zh-CN" altLang="en-US" sz="2000" dirty="0" smtClean="0"/>
              <a:t>代码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函数主要通过启动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的参数对虚拟机</a:t>
            </a:r>
            <a:endParaRPr lang="en-US" altLang="zh-CN" sz="2000" dirty="0" smtClean="0"/>
          </a:p>
          <a:p>
            <a:r>
              <a:rPr lang="en-US" altLang="zh-CN" sz="2000" dirty="0" smtClean="0"/>
              <a:t>1 set_process_name</a:t>
            </a:r>
            <a:r>
              <a:rPr lang="zh-CN" altLang="en-US" sz="2000" dirty="0" smtClean="0"/>
              <a:t>将自己的进程名字修改为</a:t>
            </a:r>
            <a:r>
              <a:rPr lang="en-US" altLang="zh-CN" sz="2000" dirty="0" smtClean="0"/>
              <a:t>zygote</a:t>
            </a:r>
            <a:endParaRPr lang="en-US" altLang="zh-CN" sz="2000" dirty="0" smtClean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androidruntime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函数（代码：</a:t>
            </a:r>
            <a:r>
              <a:rPr lang="en-US" altLang="zh-CN" sz="2000" dirty="0" smtClean="0">
                <a:hlinkClick r:id="rId1"/>
              </a:rPr>
              <a:t> frameworks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2"/>
              </a:rPr>
              <a:t>base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6"/>
              </a:rPr>
              <a:t>core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7"/>
              </a:rPr>
              <a:t>jni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8"/>
              </a:rPr>
              <a:t>AndroidRuntime.cpp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打</a:t>
            </a:r>
            <a:r>
              <a:rPr lang="zh-CN" altLang="en-US" sz="2000" dirty="0" smtClean="0"/>
              <a:t>印关键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&gt;&gt;&gt;&gt;&gt;&gt; START com.android.internal.os.ZygoteInit</a:t>
            </a:r>
            <a:endParaRPr lang="en-US" altLang="zh-CN" sz="2000" dirty="0" smtClean="0"/>
          </a:p>
          <a:p>
            <a:r>
              <a:rPr lang="zh-CN" altLang="en-US" sz="2000" dirty="0" smtClean="0"/>
              <a:t>打</a:t>
            </a:r>
            <a:r>
              <a:rPr lang="zh-CN" altLang="en-US" sz="2000" dirty="0" smtClean="0"/>
              <a:t>印关键</a:t>
            </a:r>
            <a:r>
              <a:rPr lang="en-US" altLang="zh-CN" sz="2000" dirty="0" smtClean="0"/>
              <a:t>event log “boot_progress_start”</a:t>
            </a:r>
            <a:endParaRPr lang="en-US" altLang="zh-CN" sz="2000" dirty="0" smtClean="0"/>
          </a:p>
          <a:p>
            <a:r>
              <a:rPr lang="en-US" altLang="zh-CN" sz="2000" dirty="0" smtClean="0"/>
              <a:t>3 startVM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art</a:t>
            </a:r>
            <a:r>
              <a:rPr lang="zh-CN" altLang="en-US" sz="2000" dirty="0" smtClean="0"/>
              <a:t>相关代码启动</a:t>
            </a:r>
            <a:r>
              <a:rPr lang="en-US" altLang="zh-CN" sz="2000" dirty="0" smtClean="0"/>
              <a:t>VM</a:t>
            </a:r>
            <a:r>
              <a:rPr lang="zh-CN" altLang="en-US" sz="2000" dirty="0" smtClean="0"/>
              <a:t>虚拟机，</a:t>
            </a:r>
            <a:r>
              <a:rPr lang="en-US" altLang="zh-CN" sz="2000" dirty="0" smtClean="0"/>
              <a:t>startReg</a:t>
            </a:r>
            <a:r>
              <a:rPr lang="zh-CN" altLang="en-US" sz="2000" dirty="0" smtClean="0"/>
              <a:t>向虚拟机注册</a:t>
            </a:r>
            <a:r>
              <a:rPr lang="en-US" altLang="zh-CN" sz="2000" dirty="0" smtClean="0"/>
              <a:t>jni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r>
              <a:rPr lang="en-US" altLang="zh-CN" sz="2000" dirty="0" smtClean="0"/>
              <a:t>4 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callstaticVoidMethod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zygoteInit.main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Android</a:t>
            </a:r>
            <a:r>
              <a:rPr lang="zh-CN" altLang="en-US" dirty="0" smtClean="0">
                <a:sym typeface="+mn-ea"/>
              </a:rPr>
              <a:t>启动流程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启动</a:t>
            </a:r>
            <a:r>
              <a:rPr lang="en-US" altLang="zh-CN" dirty="0" smtClean="0">
                <a:sym typeface="+mn-ea"/>
              </a:rPr>
              <a:t>zygote</a:t>
            </a:r>
            <a:endParaRPr lang="en-US" altLang="zh-CN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43428" y="1615562"/>
            <a:ext cx="5657143" cy="44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-zygote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层启动的</a:t>
            </a:r>
            <a:r>
              <a:rPr lang="en-US" altLang="zh-CN" sz="2000" dirty="0" smtClean="0"/>
              <a:t>systrace</a:t>
            </a:r>
            <a:r>
              <a:rPr lang="zh-CN" altLang="en-US" sz="2000" dirty="0" smtClean="0"/>
              <a:t>标志：</a:t>
            </a:r>
            <a:endParaRPr lang="en-US" altLang="zh-CN" sz="2000" dirty="0" smtClean="0"/>
          </a:p>
          <a:p>
            <a:r>
              <a:rPr lang="en-US" altLang="zh-CN" sz="2000" dirty="0" smtClean="0"/>
              <a:t>bootTimingsTraceLog.traceBegin(“ZygoteInit”)</a:t>
            </a:r>
            <a:endParaRPr lang="en-US" altLang="zh-CN" sz="2000" dirty="0" smtClean="0"/>
          </a:p>
          <a:p>
            <a:r>
              <a:rPr lang="en-US" altLang="zh-CN" sz="2000" dirty="0" smtClean="0"/>
              <a:t>2 registerServerSocketFromEnv:</a:t>
            </a:r>
            <a:r>
              <a:rPr sz="2000" dirty="0" smtClean="0"/>
              <a:t>创建了一个名为”zygote”的Server端的Socket，它用来等待ActivityManagerService请求Zygote来创建新的应用程序进程</a:t>
            </a:r>
            <a:endParaRPr sz="2000" dirty="0" smtClean="0"/>
          </a:p>
          <a:p>
            <a:r>
              <a:rPr lang="en-US" altLang="zh-CN" sz="2000" dirty="0" smtClean="0"/>
              <a:t>3 preload:</a:t>
            </a:r>
            <a:r>
              <a:rPr lang="zh-CN" altLang="en-US" sz="2000" dirty="0" smtClean="0"/>
              <a:t>通</a:t>
            </a:r>
            <a:r>
              <a:rPr lang="zh-CN" altLang="en-US" sz="2000" dirty="0" smtClean="0"/>
              <a:t>过</a:t>
            </a:r>
            <a:r>
              <a:rPr lang="en-US" altLang="zh-CN" sz="2000" dirty="0" smtClean="0"/>
              <a:t>preload</a:t>
            </a:r>
            <a:r>
              <a:rPr lang="zh-CN" altLang="en-US" sz="2000" dirty="0" smtClean="0"/>
              <a:t>预加载类和资源</a:t>
            </a:r>
            <a:endParaRPr lang="en-US" altLang="zh-CN" sz="2000" dirty="0" smtClean="0"/>
          </a:p>
          <a:p>
            <a:r>
              <a:rPr lang="en-US" altLang="zh-CN" sz="2000" dirty="0" smtClean="0"/>
              <a:t>4 gcAndFinalize:</a:t>
            </a:r>
            <a:r>
              <a:rPr lang="zh-CN" altLang="en-US" sz="2000" dirty="0" smtClean="0"/>
              <a:t>调用多次 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，后面开始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新的进程，保证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出来的新进程虚拟机中没有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进程残留的垃圾</a:t>
            </a:r>
            <a:endParaRPr lang="en-US" altLang="zh-CN" sz="2000" dirty="0" smtClean="0"/>
          </a:p>
          <a:p>
            <a:r>
              <a:rPr lang="en-US" altLang="zh-CN" sz="2000" dirty="0" smtClean="0"/>
              <a:t>5 startSystemServer:</a:t>
            </a:r>
            <a:r>
              <a:rPr lang="zh-CN" altLang="en-US" sz="2000" dirty="0" smtClean="0"/>
              <a:t>启动</a:t>
            </a:r>
            <a:r>
              <a:rPr lang="en-US" altLang="zh-CN" sz="2000" dirty="0" smtClean="0"/>
              <a:t>system_server  forkSystemServer()</a:t>
            </a:r>
            <a:endParaRPr lang="en-US" altLang="zh-CN" sz="2000" dirty="0" smtClean="0"/>
          </a:p>
          <a:p>
            <a:r>
              <a:rPr lang="en-US" altLang="zh-CN" sz="2000" dirty="0" smtClean="0"/>
              <a:t>6 runSelectLoop</a:t>
            </a:r>
            <a:r>
              <a:rPr lang="zh-CN" altLang="en-US" sz="2000" dirty="0" smtClean="0"/>
              <a:t>循环，等待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连接，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新的应用进程（新应用进程启动时，调用</a:t>
            </a:r>
            <a:r>
              <a:rPr lang="en-US" altLang="zh-CN" sz="2000" dirty="0" smtClean="0"/>
              <a:t>Process.java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start</a:t>
            </a:r>
            <a:r>
              <a:rPr lang="zh-CN" altLang="en-US" sz="2000" dirty="0" smtClean="0"/>
              <a:t>方法，会通过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连接给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进程发送命令来启动新的进程）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165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Android</a:t>
            </a:r>
            <a:r>
              <a:rPr lang="zh-CN" altLang="en-US" dirty="0" smtClean="0">
                <a:sym typeface="+mn-ea"/>
              </a:rPr>
              <a:t>启动流程</a:t>
            </a:r>
            <a:r>
              <a:rPr lang="en-US" altLang="zh-CN" dirty="0" smtClean="0">
                <a:sym typeface="+mn-ea"/>
              </a:rPr>
              <a:t>-zygote</a:t>
            </a:r>
            <a:r>
              <a:rPr lang="zh-CN" altLang="en-US" dirty="0" smtClean="0">
                <a:sym typeface="+mn-ea"/>
              </a:rPr>
              <a:t>进入</a:t>
            </a:r>
            <a:r>
              <a:rPr lang="en-US" altLang="zh-CN" dirty="0" smtClean="0">
                <a:sym typeface="+mn-ea"/>
              </a:rPr>
              <a:t>java</a:t>
            </a:r>
            <a:r>
              <a:rPr lang="zh-CN" altLang="en-US" dirty="0" smtClean="0">
                <a:sym typeface="+mn-ea"/>
              </a:rPr>
              <a:t>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1114425"/>
            <a:ext cx="6067425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开机动画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开机</a:t>
            </a:r>
            <a:r>
              <a:rPr lang="en-US" altLang="zh-CN" sz="2000" dirty="0" smtClean="0"/>
              <a:t>logo</a:t>
            </a:r>
            <a:endParaRPr lang="en-US" altLang="zh-CN" sz="2000" dirty="0" smtClean="0"/>
          </a:p>
          <a:p>
            <a:r>
              <a:rPr lang="zh-CN" altLang="en-US" sz="2000" dirty="0" smtClean="0"/>
              <a:t>静</a:t>
            </a:r>
            <a:r>
              <a:rPr lang="zh-CN" altLang="en-US" sz="2000" dirty="0" smtClean="0"/>
              <a:t>态</a:t>
            </a:r>
            <a:endParaRPr lang="en-US" altLang="zh-CN" sz="2000" dirty="0" smtClean="0"/>
          </a:p>
          <a:p>
            <a:r>
              <a:rPr lang="en-US" altLang="zh-CN" sz="2000" dirty="0" smtClean="0"/>
              <a:t>Init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console_init_action</a:t>
            </a:r>
            <a:r>
              <a:rPr lang="zh-CN" altLang="en-US" sz="2000" dirty="0" smtClean="0"/>
              <a:t>显示开机</a:t>
            </a:r>
            <a:r>
              <a:rPr lang="en-US" altLang="zh-CN" sz="2000" dirty="0" smtClean="0"/>
              <a:t>logo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开机动画</a:t>
            </a:r>
            <a:endParaRPr lang="en-US" altLang="zh-CN" sz="2000" dirty="0" smtClean="0"/>
          </a:p>
          <a:p>
            <a:r>
              <a:rPr lang="zh-CN" altLang="en-US" sz="2000" dirty="0" smtClean="0"/>
              <a:t>动</a:t>
            </a:r>
            <a:r>
              <a:rPr lang="zh-CN" altLang="en-US" sz="2000" dirty="0" smtClean="0"/>
              <a:t>态</a:t>
            </a:r>
            <a:endParaRPr lang="en-US" altLang="zh-CN" sz="2000" dirty="0" smtClean="0"/>
          </a:p>
          <a:p>
            <a:r>
              <a:rPr lang="zh-CN" altLang="en-US" sz="2000" dirty="0" smtClean="0"/>
              <a:t>配</a:t>
            </a:r>
            <a:r>
              <a:rPr lang="zh-CN" altLang="en-US" sz="2000" dirty="0" smtClean="0"/>
              <a:t>置 </a:t>
            </a:r>
            <a:r>
              <a:rPr lang="en-US" altLang="zh-CN" sz="2000" dirty="0" smtClean="0">
                <a:hlinkClick r:id="rId1"/>
              </a:rPr>
              <a:t>frameworks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2"/>
              </a:rPr>
              <a:t>base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3"/>
              </a:rPr>
              <a:t>cmds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4"/>
              </a:rPr>
              <a:t>bootanimation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5"/>
              </a:rPr>
              <a:t>bootanim.rc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4437112"/>
            <a:ext cx="32861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499992" y="4437112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bootanim.rc, service</a:t>
            </a:r>
            <a:r>
              <a:rPr lang="zh-CN" altLang="en-US" dirty="0" smtClean="0"/>
              <a:t>的名字是</a:t>
            </a:r>
            <a:r>
              <a:rPr lang="en-US" altLang="zh-CN" dirty="0" smtClean="0"/>
              <a:t>bootainim,disable</a:t>
            </a:r>
            <a:r>
              <a:rPr lang="zh-CN" altLang="en-US" dirty="0" smtClean="0"/>
              <a:t>参数说明</a:t>
            </a:r>
            <a:r>
              <a:rPr lang="en-US" altLang="zh-CN" dirty="0" smtClean="0"/>
              <a:t>bootainim</a:t>
            </a:r>
            <a:r>
              <a:rPr lang="zh-CN" altLang="en-US" dirty="0" smtClean="0"/>
              <a:t>的服务时</a:t>
            </a:r>
            <a:r>
              <a:rPr lang="en-US" altLang="zh-CN" dirty="0" smtClean="0"/>
              <a:t>disable</a:t>
            </a:r>
            <a:r>
              <a:rPr lang="zh-CN" altLang="en-US" dirty="0" smtClean="0"/>
              <a:t>的，因此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进程在启动时候不会主动启动</a:t>
            </a:r>
            <a:r>
              <a:rPr lang="en-US" altLang="zh-CN" dirty="0" smtClean="0"/>
              <a:t>bootanimation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开机动画启动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开机动画启动</a:t>
            </a:r>
            <a:endParaRPr lang="en-US" altLang="zh-CN" sz="2000" dirty="0" smtClean="0"/>
          </a:p>
          <a:p>
            <a:r>
              <a:rPr lang="en-US" altLang="zh-CN" sz="2000" dirty="0" smtClean="0"/>
              <a:t>Surfaceflinger</a:t>
            </a:r>
            <a:r>
              <a:rPr lang="zh-CN" altLang="en-US" sz="2000" dirty="0" smtClean="0"/>
              <a:t>做为一个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init</a:t>
            </a:r>
            <a:r>
              <a:rPr lang="zh-CN" altLang="en-US" sz="2000" dirty="0" smtClean="0"/>
              <a:t>进程中启动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1"/>
              </a:rPr>
              <a:t>frameworks</a:t>
            </a:r>
            <a:r>
              <a:rPr lang="en-US" altLang="zh-CN" sz="2000" dirty="0" smtClean="0"/>
              <a:t>/</a:t>
            </a:r>
            <a:r>
              <a:rPr lang="en-US" altLang="zh-CN" sz="2000" u="sng" dirty="0" smtClean="0">
                <a:hlinkClick r:id="rId2"/>
              </a:rPr>
              <a:t>native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3"/>
              </a:rPr>
              <a:t>services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4"/>
              </a:rPr>
              <a:t>surfaceflinger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5"/>
              </a:rPr>
              <a:t>surfaceflinger.rc</a:t>
            </a:r>
            <a:endParaRPr lang="en-US" altLang="zh-CN" sz="2000" dirty="0" smtClean="0"/>
          </a:p>
          <a:p>
            <a:r>
              <a:rPr lang="en-US" altLang="zh-CN" sz="2000" dirty="0" smtClean="0"/>
              <a:t>service surfaceflinger </a:t>
            </a:r>
            <a:r>
              <a:rPr lang="en-US" altLang="zh-CN" sz="2000" dirty="0" smtClean="0">
                <a:hlinkClick r:id="rId6"/>
              </a:rPr>
              <a:t>/system/bin/surfaceflinger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7"/>
              </a:rPr>
              <a:t> </a:t>
            </a:r>
            <a:r>
              <a:rPr lang="en-US" altLang="zh-CN" sz="2000" dirty="0" smtClean="0"/>
              <a:t>class core </a:t>
            </a:r>
            <a:r>
              <a:rPr lang="en-US" altLang="zh-CN" sz="2000" dirty="0" smtClean="0"/>
              <a:t>animation</a:t>
            </a:r>
            <a:endParaRPr lang="en-US" altLang="zh-CN" sz="2000" dirty="0" smtClean="0"/>
          </a:p>
          <a:p>
            <a:r>
              <a:rPr lang="en-US" altLang="zh-CN" sz="2000" dirty="0" smtClean="0"/>
              <a:t>Surfaceflinger</a:t>
            </a:r>
            <a:r>
              <a:rPr lang="zh-CN" altLang="en-US" sz="2000" dirty="0" smtClean="0"/>
              <a:t>的入口</a:t>
            </a:r>
            <a:r>
              <a:rPr lang="en-US" altLang="zh-CN" sz="2000" dirty="0" smtClean="0"/>
              <a:t>main()</a:t>
            </a:r>
            <a:endParaRPr lang="en-US" altLang="zh-CN" sz="2000" dirty="0" smtClean="0"/>
          </a:p>
          <a:p>
            <a:r>
              <a:rPr lang="en-US" altLang="zh-CN" sz="2000" u="sng" dirty="0" smtClean="0">
                <a:hlinkClick r:id="rId1"/>
              </a:rPr>
              <a:t>frameworks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2"/>
              </a:rPr>
              <a:t>native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3"/>
              </a:rPr>
              <a:t>services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4"/>
              </a:rPr>
              <a:t>surfaceflinger</a:t>
            </a:r>
            <a:r>
              <a:rPr lang="en-US" altLang="zh-CN" sz="2000" dirty="0" smtClean="0"/>
              <a:t>/</a:t>
            </a:r>
            <a:r>
              <a:rPr lang="en-US" altLang="zh-CN" sz="2000" dirty="0" smtClean="0">
                <a:hlinkClick r:id="rId8"/>
              </a:rPr>
              <a:t>main_surfaceflinger.cpp</a:t>
            </a:r>
            <a:endParaRPr lang="en-US" altLang="zh-CN" sz="2000" dirty="0" smtClean="0"/>
          </a:p>
          <a:p>
            <a:r>
              <a:rPr lang="zh-CN" altLang="en-US" sz="2000" dirty="0" smtClean="0"/>
              <a:t>最</a:t>
            </a:r>
            <a:r>
              <a:rPr lang="zh-CN" altLang="en-US" sz="2000" dirty="0" smtClean="0"/>
              <a:t>终调用</a:t>
            </a:r>
            <a:r>
              <a:rPr lang="en-US" altLang="zh-CN" sz="2000" dirty="0" smtClean="0"/>
              <a:t>Surfaceflinger::init()-&gt;startPropertySetThread::Start()</a:t>
            </a:r>
            <a:endParaRPr lang="en-US" altLang="zh-CN" sz="2000" dirty="0" smtClean="0"/>
          </a:p>
          <a:p>
            <a:r>
              <a:rPr lang="en-US" altLang="zh-CN" sz="2000" dirty="0" smtClean="0"/>
              <a:t>Property_set(“service.bootanim.exit”, “0”);</a:t>
            </a:r>
            <a:endParaRPr lang="en-US" altLang="zh-CN" sz="2000" dirty="0" smtClean="0"/>
          </a:p>
          <a:p>
            <a:r>
              <a:rPr lang="en-US" altLang="zh-CN" sz="2000" dirty="0" smtClean="0"/>
              <a:t>Property_set</a:t>
            </a:r>
            <a:r>
              <a:rPr lang="en-US" altLang="zh-CN" sz="2000" dirty="0" smtClean="0"/>
              <a:t>(“ctl.start”, “bootanim”);</a:t>
            </a:r>
            <a:endParaRPr lang="zh-CN" altLang="en-US" sz="2000" dirty="0" smtClean="0"/>
          </a:p>
          <a:p>
            <a:r>
              <a:rPr lang="en-US" altLang="zh-CN" sz="2000" dirty="0" smtClean="0"/>
              <a:t>Surfaceflinger</a:t>
            </a:r>
            <a:r>
              <a:rPr lang="zh-CN" altLang="en-US" sz="2000" dirty="0" smtClean="0"/>
              <a:t>设置系统属性</a:t>
            </a:r>
            <a:r>
              <a:rPr lang="en-US" altLang="zh-CN" sz="2000" dirty="0" smtClean="0"/>
              <a:t>ctl.start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bootanim</a:t>
            </a:r>
            <a:endParaRPr lang="en-US" altLang="zh-CN" sz="2000" dirty="0" smtClean="0"/>
          </a:p>
          <a:p>
            <a:r>
              <a:rPr lang="en-US" altLang="zh-CN" sz="2000" dirty="0" smtClean="0"/>
              <a:t>Init</a:t>
            </a:r>
            <a:r>
              <a:rPr lang="zh-CN" altLang="en-US" sz="2000" dirty="0" smtClean="0"/>
              <a:t>监听控制字</a:t>
            </a:r>
            <a:r>
              <a:rPr lang="en-US" altLang="zh-CN" sz="2000" dirty="0" smtClean="0"/>
              <a:t>ctl. </a:t>
            </a:r>
            <a:r>
              <a:rPr lang="zh-CN" altLang="en-US" sz="2000" dirty="0" smtClean="0"/>
              <a:t>属性修改，调用</a:t>
            </a:r>
            <a:r>
              <a:rPr lang="en-US" altLang="zh-CN" sz="2000" dirty="0" smtClean="0"/>
              <a:t>handleControlMessage</a:t>
            </a:r>
            <a:r>
              <a:rPr lang="zh-CN" altLang="en-US" sz="2000" dirty="0" smtClean="0"/>
              <a:t>启动</a:t>
            </a:r>
            <a:r>
              <a:rPr lang="en-US" altLang="zh-CN" sz="2000" dirty="0" smtClean="0"/>
              <a:t>bootanimation</a:t>
            </a:r>
            <a:endParaRPr lang="en-US" altLang="zh-CN" sz="2000" dirty="0" smtClean="0"/>
          </a:p>
          <a:p>
            <a:r>
              <a:rPr lang="en-US" altLang="zh-CN" sz="2000" dirty="0" smtClean="0"/>
              <a:t>Bootanimation</a:t>
            </a:r>
            <a:r>
              <a:rPr lang="zh-CN" altLang="en-US" sz="2000" dirty="0" smtClean="0"/>
              <a:t>进入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函数，启动消息循环，循环播放开机动画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-preload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hlinkClick r:id="rId1"/>
              </a:rPr>
              <a:t>ZygoteInit.java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preload</a:t>
            </a:r>
            <a:endParaRPr lang="en-US" altLang="zh-CN" sz="2000" dirty="0" smtClean="0"/>
          </a:p>
          <a:p>
            <a:r>
              <a:rPr lang="en-US" altLang="zh-CN" sz="2000" dirty="0" smtClean="0"/>
              <a:t>1 BeginIcuCachePinning </a:t>
            </a:r>
            <a:r>
              <a:rPr lang="zh-CN" altLang="en-US" sz="2000" dirty="0" smtClean="0"/>
              <a:t>各个国家的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标准的本地化格式，比如数字，时间和信息的显示格式等</a:t>
            </a:r>
            <a:endParaRPr lang="en-US" altLang="zh-CN" sz="2000" dirty="0" smtClean="0"/>
          </a:p>
          <a:p>
            <a:r>
              <a:rPr lang="en-US" altLang="zh-CN" sz="2000" dirty="0" smtClean="0"/>
              <a:t>2 preloadClassed</a:t>
            </a:r>
            <a:r>
              <a:rPr lang="zh-CN" altLang="en-US" sz="2000" dirty="0" smtClean="0"/>
              <a:t>预加载</a:t>
            </a:r>
            <a:r>
              <a:rPr lang="en-US" altLang="zh-CN" sz="2000" dirty="0" smtClean="0"/>
              <a:t>4000</a:t>
            </a:r>
            <a:r>
              <a:rPr lang="zh-CN" altLang="en-US" sz="2000" dirty="0" smtClean="0"/>
              <a:t>多个常用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类，列表：</a:t>
            </a:r>
            <a:r>
              <a:rPr lang="en-US" altLang="zh-CN" sz="2000" dirty="0" smtClean="0"/>
              <a:t>system/etc/preloader-classes</a:t>
            </a:r>
            <a:endParaRPr lang="en-US" altLang="zh-CN" sz="2000" dirty="0" smtClean="0"/>
          </a:p>
          <a:p>
            <a:r>
              <a:rPr lang="en-US" altLang="zh-CN" sz="2000" dirty="0" smtClean="0"/>
              <a:t>3 preloadResources</a:t>
            </a:r>
            <a:r>
              <a:rPr lang="zh-CN" altLang="en-US" sz="2000" dirty="0" smtClean="0"/>
              <a:t>预加载常用资源：</a:t>
            </a:r>
            <a:r>
              <a:rPr lang="en-US" altLang="zh-CN" sz="2000" dirty="0" smtClean="0"/>
              <a:t>drawable,</a:t>
            </a:r>
            <a:r>
              <a:rPr lang="zh-CN" altLang="en-US" sz="2000" dirty="0" smtClean="0"/>
              <a:t>颜色等</a:t>
            </a:r>
            <a:endParaRPr lang="en-US" altLang="zh-CN" sz="2000" dirty="0" smtClean="0"/>
          </a:p>
          <a:p>
            <a:r>
              <a:rPr lang="en-US" altLang="zh-CN" sz="2000" dirty="0" smtClean="0"/>
              <a:t>4 </a:t>
            </a:r>
            <a:r>
              <a:rPr lang="zh-CN" altLang="en-US" sz="2000" dirty="0" smtClean="0"/>
              <a:t>预加载</a:t>
            </a:r>
            <a:r>
              <a:rPr lang="en-US" altLang="zh-CN" sz="2000" dirty="0" smtClean="0"/>
              <a:t>opengl,</a:t>
            </a:r>
            <a:r>
              <a:rPr lang="zh-CN" altLang="en-US" sz="2000" dirty="0" smtClean="0"/>
              <a:t>共享库，字体等其他资源</a:t>
            </a:r>
            <a:endParaRPr lang="zh-CN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05064"/>
            <a:ext cx="61055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-system_server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ZygoteInit</a:t>
            </a:r>
            <a:r>
              <a:rPr lang="zh-CN" altLang="en-US" sz="2000" dirty="0" smtClean="0"/>
              <a:t>最后，通过</a:t>
            </a:r>
            <a:r>
              <a:rPr lang="en-US" altLang="zh-CN" sz="2000" dirty="0" smtClean="0"/>
              <a:t>forkSystemServer</a:t>
            </a:r>
            <a:r>
              <a:rPr lang="zh-CN" altLang="en-US" sz="2000" dirty="0" smtClean="0"/>
              <a:t>分裂出</a:t>
            </a:r>
            <a:r>
              <a:rPr lang="en-US" altLang="zh-CN" sz="2000" dirty="0" smtClean="0"/>
              <a:t>system_server</a:t>
            </a:r>
            <a:r>
              <a:rPr lang="zh-CN" altLang="en-US" sz="2000" dirty="0" smtClean="0"/>
              <a:t>进程，然后进入</a:t>
            </a:r>
            <a:r>
              <a:rPr lang="en-US" altLang="zh-CN" sz="2000" dirty="0" smtClean="0"/>
              <a:t>runSelectLoop</a:t>
            </a:r>
            <a:r>
              <a:rPr lang="zh-CN" altLang="en-US" sz="2000" dirty="0" smtClean="0"/>
              <a:t>循环，等待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连接</a:t>
            </a:r>
            <a:r>
              <a:rPr lang="en-US" altLang="zh-CN" sz="2000" dirty="0" smtClean="0"/>
              <a:t>fork</a:t>
            </a:r>
            <a:r>
              <a:rPr lang="zh-CN" altLang="en-US" sz="2000" dirty="0" smtClean="0"/>
              <a:t>新的应用进程</a:t>
            </a:r>
            <a:endParaRPr lang="en-US" altLang="zh-CN" sz="2000" dirty="0" smtClean="0"/>
          </a:p>
          <a:p>
            <a:r>
              <a:rPr lang="en-US" altLang="zh-CN" sz="2000" dirty="0" smtClean="0"/>
              <a:t>forkSystemServer</a:t>
            </a:r>
            <a:r>
              <a:rPr lang="zh-CN" altLang="en-US" sz="2000" dirty="0" smtClean="0"/>
              <a:t>中设置了</a:t>
            </a:r>
            <a:r>
              <a:rPr lang="en-US" altLang="zh-CN" sz="2000" dirty="0" smtClean="0"/>
              <a:t>systemserver</a:t>
            </a:r>
            <a:r>
              <a:rPr lang="zh-CN" altLang="en-US" sz="2000" dirty="0" smtClean="0"/>
              <a:t>类名，调用到</a:t>
            </a:r>
            <a:r>
              <a:rPr lang="en-US" altLang="zh-CN" sz="2000" dirty="0" smtClean="0"/>
              <a:t>systemserver.main()</a:t>
            </a:r>
            <a:r>
              <a:rPr lang="zh-CN" altLang="en-US" sz="2000" dirty="0" smtClean="0"/>
              <a:t>流程如下</a:t>
            </a:r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2996952"/>
            <a:ext cx="6970713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-system_server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System.main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new SystemServer().run</a:t>
            </a:r>
            <a:r>
              <a:rPr lang="zh-CN" altLang="en-US" sz="2000" dirty="0" smtClean="0"/>
              <a:t>开始很多重要系统服务的启动：</a:t>
            </a:r>
            <a:r>
              <a:rPr lang="en-US" altLang="zh-CN" sz="2000" dirty="0" smtClean="0"/>
              <a:t>ams,pms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r>
              <a:rPr lang="en-US" altLang="zh-CN" sz="2000" dirty="0" smtClean="0"/>
              <a:t>Looper.prepareMainLooper:</a:t>
            </a:r>
            <a:r>
              <a:rPr lang="zh-CN" altLang="en-US" sz="2000" dirty="0" smtClean="0"/>
              <a:t>创建主线程消息循环</a:t>
            </a:r>
            <a:endParaRPr lang="en-US" altLang="zh-CN" sz="2000" dirty="0" smtClean="0"/>
          </a:p>
          <a:p>
            <a:r>
              <a:rPr lang="en-US" altLang="zh-CN" sz="2000" dirty="0" smtClean="0"/>
              <a:t>System.loadLibrary(“android_servers”)</a:t>
            </a:r>
            <a:r>
              <a:rPr lang="zh-CN" altLang="en-US" sz="2000" dirty="0" smtClean="0"/>
              <a:t>加载</a:t>
            </a:r>
            <a:r>
              <a:rPr lang="en-US" altLang="zh-CN" sz="2000" dirty="0" smtClean="0"/>
              <a:t>native services</a:t>
            </a:r>
            <a:endParaRPr lang="en-US" altLang="zh-CN" sz="2000" dirty="0" smtClean="0"/>
          </a:p>
          <a:p>
            <a:r>
              <a:rPr lang="en-US" altLang="zh-CN" sz="2000" dirty="0" smtClean="0"/>
              <a:t>createSystemContext():</a:t>
            </a:r>
            <a:r>
              <a:rPr lang="zh-CN" altLang="en-US" sz="2000" dirty="0" smtClean="0"/>
              <a:t>创建上下文环境</a:t>
            </a:r>
            <a:endParaRPr lang="en-US" altLang="zh-CN" sz="2000" dirty="0" smtClean="0"/>
          </a:p>
          <a:p>
            <a:r>
              <a:rPr lang="en-US" altLang="zh-CN" sz="2000" dirty="0" smtClean="0"/>
              <a:t>startBootstrapServices():</a:t>
            </a:r>
            <a:r>
              <a:rPr lang="zh-CN" altLang="en-US" sz="2000" dirty="0" smtClean="0"/>
              <a:t>启动基础服务</a:t>
            </a:r>
            <a:endParaRPr lang="en-US" altLang="zh-CN" sz="2000" dirty="0" smtClean="0"/>
          </a:p>
          <a:p>
            <a:r>
              <a:rPr lang="en-US" altLang="zh-CN" sz="2000" dirty="0" smtClean="0"/>
              <a:t>startOtherServices():</a:t>
            </a:r>
            <a:r>
              <a:rPr lang="zh-CN" altLang="en-US" sz="2000" dirty="0" smtClean="0"/>
              <a:t>启动核心服务</a:t>
            </a:r>
            <a:endParaRPr lang="en-US" altLang="zh-CN" sz="2000" dirty="0" smtClean="0"/>
          </a:p>
          <a:p>
            <a:r>
              <a:rPr lang="en-US" altLang="zh-CN" sz="2000" dirty="0" smtClean="0"/>
              <a:t>startOtherServices():</a:t>
            </a:r>
            <a:r>
              <a:rPr lang="zh-CN" altLang="en-US" sz="2000" dirty="0" smtClean="0"/>
              <a:t>启动其他服务</a:t>
            </a:r>
            <a:endParaRPr lang="en-US" altLang="zh-CN" sz="2000" dirty="0" smtClean="0"/>
          </a:p>
          <a:p>
            <a:r>
              <a:rPr lang="en-US" altLang="zh-CN" sz="2000" dirty="0" smtClean="0"/>
              <a:t>Looper.loop():</a:t>
            </a:r>
            <a:r>
              <a:rPr lang="zh-CN" altLang="en-US" sz="2000" dirty="0" smtClean="0"/>
              <a:t>进入消息循环</a:t>
            </a:r>
            <a:endParaRPr lang="zh-CN" altLang="en-US" sz="20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3717032"/>
            <a:ext cx="586814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56176" y="443711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开始标志：</a:t>
            </a:r>
            <a:r>
              <a:rPr lang="en-US" altLang="zh-CN" dirty="0" smtClean="0"/>
              <a:t>Enter the Android system server!</a:t>
            </a:r>
            <a:endParaRPr lang="en-US" altLang="zh-CN" dirty="0" smtClean="0"/>
          </a:p>
          <a:p>
            <a:r>
              <a:rPr lang="en-US" altLang="zh-CN" dirty="0" smtClean="0"/>
              <a:t>Eventlog:boot_process_system_run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AMS</a:t>
            </a:r>
            <a:r>
              <a:rPr lang="zh-CN" altLang="en-US" sz="2000" dirty="0" smtClean="0"/>
              <a:t>启动主要是创建四大组件的管理对象以及一些内部对象，以及初始化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统计相关信息</a:t>
            </a:r>
            <a:endParaRPr lang="en-US" altLang="zh-CN" sz="2000" dirty="0" smtClean="0"/>
          </a:p>
          <a:p>
            <a:r>
              <a:rPr lang="en-US" altLang="zh-CN" sz="2000" dirty="0" smtClean="0"/>
              <a:t>AMS</a:t>
            </a:r>
            <a:r>
              <a:rPr lang="zh-CN" altLang="en-US" sz="2000" dirty="0" smtClean="0"/>
              <a:t>启动完成后，</a:t>
            </a:r>
            <a:r>
              <a:rPr lang="en-US" altLang="zh-CN" sz="2000" dirty="0" smtClean="0"/>
              <a:t>systemserver</a:t>
            </a:r>
            <a:r>
              <a:rPr lang="zh-CN" altLang="en-US" sz="2000" dirty="0" smtClean="0"/>
              <a:t>中继续调用</a:t>
            </a:r>
            <a:r>
              <a:rPr lang="en-US" altLang="zh-CN" sz="2000" dirty="0" smtClean="0"/>
              <a:t>mActivityManagerService.setSystemProcess();</a:t>
            </a:r>
            <a:endParaRPr lang="en-US" altLang="zh-CN" sz="2000" dirty="0" smtClean="0"/>
          </a:p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AMS</a:t>
            </a:r>
            <a:r>
              <a:rPr lang="zh-CN" altLang="en-US" sz="2000" dirty="0" smtClean="0"/>
              <a:t>服务添加到</a:t>
            </a:r>
            <a:r>
              <a:rPr lang="en-US" altLang="zh-CN" sz="2000" dirty="0" smtClean="0"/>
              <a:t>servicemanager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ServiceManager.addService(Context.ACTIVITY_SERVICE,this,true);</a:t>
            </a:r>
            <a:endParaRPr lang="en-US" altLang="zh-CN" sz="2000" dirty="0" smtClean="0"/>
          </a:p>
          <a:p>
            <a:r>
              <a:rPr lang="zh-CN" altLang="en-US" sz="2000" dirty="0" smtClean="0"/>
              <a:t>后</a:t>
            </a:r>
            <a:r>
              <a:rPr lang="zh-CN" altLang="en-US" sz="2000" dirty="0" smtClean="0"/>
              <a:t>续其他模块就可以通过</a:t>
            </a:r>
            <a:r>
              <a:rPr lang="en-US" altLang="zh-CN" sz="2000" dirty="0" smtClean="0"/>
              <a:t>servicemanager</a:t>
            </a:r>
            <a:r>
              <a:rPr lang="zh-CN" altLang="en-US" sz="2000" dirty="0" smtClean="0"/>
              <a:t>获取</a:t>
            </a:r>
            <a:r>
              <a:rPr lang="en-US" altLang="zh-CN" sz="2000" dirty="0" smtClean="0"/>
              <a:t>AMS</a:t>
            </a:r>
            <a:r>
              <a:rPr lang="zh-CN" altLang="en-US" sz="2000" dirty="0" smtClean="0"/>
              <a:t>服务了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系统架构图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2043737"/>
            <a:ext cx="8229600" cy="363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-PMS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PackageManagerService</a:t>
            </a:r>
            <a:r>
              <a:rPr lang="zh-CN" altLang="en-US" sz="2000" dirty="0" smtClean="0"/>
              <a:t>是启动过程中比较耗时的阶段，主要是针对设备中的应用进行扫描，并建立合适的数据结构以管理诸如</a:t>
            </a:r>
            <a:r>
              <a:rPr lang="en-US" altLang="zh-CN" sz="2000" dirty="0" smtClean="0"/>
              <a:t>package</a:t>
            </a:r>
            <a:r>
              <a:rPr lang="zh-CN" altLang="en-US" sz="2000" dirty="0" smtClean="0"/>
              <a:t>信息，四大组件信息，权限信息等各种信息</a:t>
            </a:r>
            <a:endParaRPr lang="en-US" altLang="zh-CN" sz="2000" dirty="0" smtClean="0"/>
          </a:p>
          <a:p>
            <a:r>
              <a:rPr lang="zh-CN" altLang="en-US" sz="2000" dirty="0" smtClean="0"/>
              <a:t>起始</a:t>
            </a:r>
            <a:r>
              <a:rPr lang="zh-CN" altLang="en-US" sz="2000" dirty="0" smtClean="0"/>
              <a:t>点</a:t>
            </a:r>
            <a:r>
              <a:rPr lang="en-US" altLang="zh-CN" sz="2000" dirty="0" smtClean="0"/>
              <a:t>eventlog: boot_progress_pms_start</a:t>
            </a:r>
            <a:endParaRPr lang="en-US" altLang="zh-CN" sz="2000" dirty="0" smtClean="0"/>
          </a:p>
          <a:p>
            <a:r>
              <a:rPr lang="en-US" altLang="zh-CN" sz="2000" dirty="0" smtClean="0"/>
              <a:t>System</a:t>
            </a:r>
            <a:r>
              <a:rPr lang="zh-CN" altLang="en-US" sz="2000" dirty="0" smtClean="0"/>
              <a:t>目录扫描完成：</a:t>
            </a:r>
            <a:r>
              <a:rPr lang="en-US" altLang="zh-CN" sz="2000" dirty="0" smtClean="0"/>
              <a:t>boot_progress_pms_system_scan_start</a:t>
            </a:r>
            <a:endParaRPr lang="en-US" altLang="zh-CN" sz="2000" dirty="0" smtClean="0"/>
          </a:p>
          <a:p>
            <a:r>
              <a:rPr lang="en-US" altLang="zh-CN" sz="2000" dirty="0" smtClean="0"/>
              <a:t>Data</a:t>
            </a:r>
            <a:r>
              <a:rPr lang="zh-CN" altLang="en-US" sz="2000" dirty="0" smtClean="0"/>
              <a:t>目录扫描完成：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boot_progress_pms_data_scan_start</a:t>
            </a:r>
            <a:endParaRPr lang="en-US" altLang="zh-CN" sz="2000" dirty="0" smtClean="0"/>
          </a:p>
          <a:p>
            <a:r>
              <a:rPr lang="zh-CN" altLang="en-US" sz="2000" dirty="0" smtClean="0"/>
              <a:t>扫描结束：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boot_progress_pms_scan_end</a:t>
            </a:r>
            <a:endParaRPr lang="en-US" altLang="zh-CN" sz="2000" dirty="0" smtClean="0"/>
          </a:p>
          <a:p>
            <a:r>
              <a:rPr lang="en-US" altLang="zh-CN" sz="2000" dirty="0" smtClean="0"/>
              <a:t>PMS:boot_progress_pms_ready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-AMS Ready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SystemServer.startOtherService</a:t>
            </a:r>
            <a:r>
              <a:rPr lang="zh-CN" altLang="en-US" sz="2000" dirty="0" smtClean="0"/>
              <a:t>启动各种服务，进入</a:t>
            </a:r>
            <a:r>
              <a:rPr lang="en-US" altLang="zh-CN" sz="2000" dirty="0" smtClean="0"/>
              <a:t>PHASE_SYSTEM_SERVICES_READY(500)</a:t>
            </a:r>
            <a:r>
              <a:rPr lang="zh-CN" altLang="en-US" sz="2000" dirty="0" smtClean="0"/>
              <a:t>状态，调用各个服务的</a:t>
            </a:r>
            <a:r>
              <a:rPr lang="en-US" altLang="zh-CN" sz="2000" dirty="0" smtClean="0"/>
              <a:t>systemReady</a:t>
            </a:r>
            <a:r>
              <a:rPr lang="zh-CN" altLang="en-US" sz="2000" dirty="0" smtClean="0"/>
              <a:t>方法，通过各个服务系统已经就绪。最后调用了</a:t>
            </a:r>
            <a:r>
              <a:rPr lang="en-US" altLang="zh-CN" sz="2000" dirty="0" smtClean="0"/>
              <a:t>mActivityManagerService.systemReady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1 </a:t>
            </a:r>
            <a:r>
              <a:rPr lang="zh-CN" altLang="en-US" sz="2000" dirty="0" smtClean="0"/>
              <a:t>打印</a:t>
            </a:r>
            <a:r>
              <a:rPr lang="en-US" altLang="zh-CN" sz="2000" dirty="0" smtClean="0"/>
              <a:t>eventlog  boot_progress_ams_ready</a:t>
            </a:r>
            <a:endParaRPr lang="en-US" altLang="zh-CN" sz="2000" dirty="0" smtClean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goingCallback.run</a:t>
            </a:r>
            <a:r>
              <a:rPr lang="zh-CN" altLang="en-US" sz="2000" dirty="0" smtClean="0"/>
              <a:t>回调</a:t>
            </a:r>
            <a:r>
              <a:rPr lang="en-US" altLang="zh-CN" sz="2000" dirty="0" smtClean="0"/>
              <a:t>systemserver</a:t>
            </a:r>
            <a:r>
              <a:rPr lang="zh-CN" altLang="en-US" sz="2000" dirty="0" smtClean="0"/>
              <a:t>中，进入启动阶段</a:t>
            </a:r>
            <a:r>
              <a:rPr lang="en-US" altLang="zh-CN" sz="2000" dirty="0" smtClean="0"/>
              <a:t>PHASE_ACTIVITY_MANAGER_READY(550)</a:t>
            </a:r>
            <a:r>
              <a:rPr lang="zh-CN" altLang="en-US" sz="2000" dirty="0" smtClean="0"/>
              <a:t>完成剩余初始化工作（包括启动</a:t>
            </a:r>
            <a:r>
              <a:rPr lang="en-US" altLang="zh-CN" sz="2000" dirty="0" smtClean="0"/>
              <a:t>systemui</a:t>
            </a:r>
            <a:r>
              <a:rPr lang="zh-CN" altLang="en-US" sz="2000" dirty="0" smtClean="0"/>
              <a:t>）然后系统进入</a:t>
            </a:r>
            <a:r>
              <a:rPr lang="en-US" altLang="zh-CN" sz="2000" dirty="0" smtClean="0"/>
              <a:t>PHASE_THIRD_PARTY_APPS_CAN_START(600)</a:t>
            </a:r>
            <a:r>
              <a:rPr lang="zh-CN" altLang="en-US" sz="2000" dirty="0" smtClean="0"/>
              <a:t>阶段</a:t>
            </a:r>
            <a:endParaRPr lang="en-US" altLang="zh-CN" sz="2000" dirty="0" smtClean="0"/>
          </a:p>
          <a:p>
            <a:r>
              <a:rPr lang="en-US" altLang="zh-CN" sz="2000" dirty="0" smtClean="0"/>
              <a:t>3 </a:t>
            </a:r>
            <a:r>
              <a:rPr lang="zh-CN" altLang="en-US" sz="2000" dirty="0" smtClean="0"/>
              <a:t>启动</a:t>
            </a:r>
            <a:r>
              <a:rPr lang="en-US" altLang="zh-CN" sz="2000" dirty="0" smtClean="0"/>
              <a:t>persistent</a:t>
            </a:r>
            <a:r>
              <a:rPr lang="zh-CN" altLang="en-US" sz="2000" dirty="0" smtClean="0"/>
              <a:t>类型应用</a:t>
            </a:r>
            <a:r>
              <a:rPr lang="en-US" altLang="zh-CN" sz="2000" dirty="0" smtClean="0"/>
              <a:t>startPersistentApps</a:t>
            </a:r>
            <a:endParaRPr lang="en-US" altLang="zh-CN" sz="2000" dirty="0" smtClean="0"/>
          </a:p>
          <a:p>
            <a:r>
              <a:rPr lang="en-US" altLang="zh-CN" sz="2000" dirty="0" smtClean="0"/>
              <a:t>4 </a:t>
            </a:r>
            <a:r>
              <a:rPr lang="zh-CN" altLang="en-US" sz="2000" dirty="0" smtClean="0"/>
              <a:t>启动</a:t>
            </a:r>
            <a:r>
              <a:rPr lang="en-US" altLang="zh-CN" sz="2000" dirty="0" smtClean="0"/>
              <a:t>launcher(com.android.settings/.FallbackHomes)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和开机动画停止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 smtClean="0"/>
              <a:t>Android 7.0</a:t>
            </a:r>
            <a:r>
              <a:rPr lang="zh-CN" altLang="en-US" sz="2000" dirty="0" smtClean="0"/>
              <a:t>添加了</a:t>
            </a:r>
            <a:r>
              <a:rPr lang="en-US" altLang="zh-CN" sz="2000" dirty="0" smtClean="0"/>
              <a:t>DirectBoot</a:t>
            </a:r>
            <a:r>
              <a:rPr lang="zh-CN" altLang="en-US" sz="2000" dirty="0" smtClean="0"/>
              <a:t>特性，对用户数据进行了分别加密存储，在用户解锁前，只有部分应用可以启动，并且只能访问特定的数据区</a:t>
            </a:r>
            <a:endParaRPr lang="en-US" altLang="zh-CN" sz="2000" dirty="0" smtClean="0"/>
          </a:p>
          <a:p>
            <a:r>
              <a:rPr lang="en-US" altLang="zh-CN" sz="2000" dirty="0" smtClean="0"/>
              <a:t>Launcher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android:directBootAware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false,Settings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android:directBootAware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true,</a:t>
            </a:r>
            <a:r>
              <a:rPr lang="zh-CN" altLang="en-US" sz="2000" dirty="0" smtClean="0"/>
              <a:t>且</a:t>
            </a:r>
            <a:r>
              <a:rPr lang="en-US" altLang="zh-CN" sz="2000" dirty="0" smtClean="0"/>
              <a:t>fallbackhome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category</a:t>
            </a:r>
            <a:r>
              <a:rPr lang="zh-CN" altLang="en-US" sz="2000" dirty="0" smtClean="0"/>
              <a:t>中配置了</a:t>
            </a:r>
            <a:r>
              <a:rPr lang="en-US" altLang="zh-CN" sz="2000" dirty="0" smtClean="0"/>
              <a:t>home</a:t>
            </a:r>
            <a:r>
              <a:rPr lang="zh-CN" altLang="en-US" sz="2000" dirty="0" smtClean="0"/>
              <a:t>属性，所以只有</a:t>
            </a:r>
            <a:r>
              <a:rPr lang="en-US" altLang="zh-CN" sz="2000" dirty="0" smtClean="0"/>
              <a:t>fallbackhome</a:t>
            </a:r>
            <a:r>
              <a:rPr lang="zh-CN" altLang="en-US" sz="2000" dirty="0" smtClean="0"/>
              <a:t>（一个空的</a:t>
            </a:r>
            <a:r>
              <a:rPr lang="en-US" altLang="zh-CN" sz="2000" dirty="0" smtClean="0"/>
              <a:t>activity</a:t>
            </a:r>
            <a:r>
              <a:rPr lang="zh-CN" altLang="en-US" sz="2000" dirty="0" smtClean="0"/>
              <a:t>）可以在</a:t>
            </a:r>
            <a:r>
              <a:rPr lang="en-US" altLang="zh-CN" sz="2000" dirty="0" smtClean="0"/>
              <a:t>direct boot</a:t>
            </a:r>
            <a:r>
              <a:rPr lang="zh-CN" altLang="en-US" sz="2000" dirty="0" smtClean="0"/>
              <a:t>模式下启动</a:t>
            </a:r>
            <a:endParaRPr lang="en-US" altLang="zh-CN" sz="2000" dirty="0" smtClean="0"/>
          </a:p>
          <a:p>
            <a:r>
              <a:rPr lang="zh-CN" altLang="en-US" sz="2000" dirty="0" smtClean="0"/>
              <a:t>系</a:t>
            </a:r>
            <a:r>
              <a:rPr lang="zh-CN" altLang="en-US" sz="2000" dirty="0" smtClean="0"/>
              <a:t>统启动完成（收到广播</a:t>
            </a:r>
            <a:r>
              <a:rPr lang="en-US" altLang="zh-CN" sz="2000" dirty="0" smtClean="0"/>
              <a:t>ACTION_USER_UNLOCKED</a:t>
            </a:r>
            <a:r>
              <a:rPr lang="zh-CN" altLang="en-US" sz="2000" dirty="0" smtClean="0"/>
              <a:t>）后，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fallbackhome</a:t>
            </a:r>
            <a:r>
              <a:rPr lang="zh-CN" altLang="en-US" sz="2000" dirty="0" smtClean="0"/>
              <a:t>退出，会重新启动</a:t>
            </a:r>
            <a:r>
              <a:rPr lang="en-US" altLang="zh-CN" sz="2000" dirty="0" smtClean="0"/>
              <a:t>HomeActivity</a:t>
            </a:r>
            <a:r>
              <a:rPr lang="zh-CN" altLang="en-US" sz="2000" dirty="0" smtClean="0"/>
              <a:t>，才启动</a:t>
            </a:r>
            <a:r>
              <a:rPr lang="en-US" altLang="zh-CN" sz="2000" dirty="0" smtClean="0"/>
              <a:t>launcher</a:t>
            </a:r>
            <a:endParaRPr lang="en-US" altLang="zh-CN" sz="2000" dirty="0" smtClean="0"/>
          </a:p>
          <a:p>
            <a:r>
              <a:rPr lang="zh-CN" altLang="en-US" sz="2000" dirty="0" smtClean="0"/>
              <a:t>后</a:t>
            </a:r>
            <a:r>
              <a:rPr lang="zh-CN" altLang="en-US" sz="2000" dirty="0" smtClean="0"/>
              <a:t>续流程：</a:t>
            </a:r>
            <a:endParaRPr lang="en-US" altLang="zh-CN" sz="2000" dirty="0" smtClean="0"/>
          </a:p>
          <a:p>
            <a:r>
              <a:rPr lang="en-US" altLang="zh-CN" sz="2000" dirty="0" smtClean="0"/>
              <a:t>1 fallbackhome</a:t>
            </a:r>
            <a:r>
              <a:rPr lang="zh-CN" altLang="en-US" sz="2000" dirty="0" smtClean="0"/>
              <a:t>启动完成，主进程空闲后会调用</a:t>
            </a:r>
            <a:r>
              <a:rPr lang="en-US" altLang="zh-CN" sz="2000" dirty="0" smtClean="0"/>
              <a:t>AMS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activityIdle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enableScreenAfterBoot</a:t>
            </a:r>
            <a:r>
              <a:rPr lang="zh-CN" altLang="en-US" sz="2000" dirty="0" smtClean="0"/>
              <a:t>（打印</a:t>
            </a:r>
            <a:r>
              <a:rPr lang="en-US" altLang="zh-CN" sz="2000" dirty="0" smtClean="0"/>
              <a:t>eventlog:boot_progress_enable_screen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3 systemui</a:t>
            </a:r>
            <a:r>
              <a:rPr lang="zh-CN" altLang="en-US" sz="2000" dirty="0" smtClean="0"/>
              <a:t>和锁屏启动完成后，</a:t>
            </a:r>
            <a:r>
              <a:rPr lang="en-US" altLang="zh-CN" sz="2000" dirty="0" smtClean="0"/>
              <a:t>WMS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binder</a:t>
            </a:r>
            <a:r>
              <a:rPr lang="zh-CN" altLang="en-US" sz="2000" dirty="0" smtClean="0"/>
              <a:t>，调用</a:t>
            </a:r>
            <a:r>
              <a:rPr lang="en-US" altLang="zh-CN" sz="2000" dirty="0" smtClean="0"/>
              <a:t>surfaceflinger.transact(Ibinder.FIRST_CALL_TRANSACTION,//BOOT_FINISHED)</a:t>
            </a:r>
            <a:endParaRPr lang="en-US" altLang="zh-CN" sz="2000" dirty="0" smtClean="0"/>
          </a:p>
          <a:p>
            <a:r>
              <a:rPr lang="zh-CN" altLang="en-US" sz="2000" dirty="0" smtClean="0"/>
              <a:t>调</a:t>
            </a:r>
            <a:r>
              <a:rPr lang="zh-CN" altLang="en-US" sz="2000" dirty="0" smtClean="0"/>
              <a:t>用</a:t>
            </a:r>
            <a:r>
              <a:rPr lang="en-US" altLang="zh-CN" sz="2000" dirty="0" smtClean="0"/>
              <a:t>surfaceflinger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bootFinished()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service.bootanim.exit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Bootanimation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checkExit()</a:t>
            </a:r>
            <a:r>
              <a:rPr lang="zh-CN" altLang="en-US" sz="2000" dirty="0" smtClean="0"/>
              <a:t>中判断退出开机动画（打印</a:t>
            </a:r>
            <a:r>
              <a:rPr lang="en-US" altLang="zh-CN" sz="2000" dirty="0" smtClean="0"/>
              <a:t>eventlog:sf_stop_bootanim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4 wms(</a:t>
            </a:r>
            <a:r>
              <a:rPr lang="zh-CN" altLang="en-US" sz="2000" dirty="0" smtClean="0"/>
              <a:t>打印</a:t>
            </a:r>
            <a:r>
              <a:rPr lang="en-US" altLang="zh-CN" sz="2000" dirty="0" smtClean="0"/>
              <a:t>eventlog:wm_boot_animation_done)</a:t>
            </a:r>
            <a:r>
              <a:rPr lang="zh-CN" altLang="en-US" sz="2000" dirty="0" smtClean="0"/>
              <a:t>标志启动流程完成（开机动画结束，进入锁屏界面）</a:t>
            </a:r>
            <a:endParaRPr lang="en-US" altLang="zh-CN" sz="2000" dirty="0" smtClean="0"/>
          </a:p>
          <a:p>
            <a:r>
              <a:rPr lang="en-US" altLang="zh-CN" sz="2000" dirty="0" smtClean="0"/>
              <a:t>5 </a:t>
            </a:r>
            <a:r>
              <a:rPr lang="zh-CN" altLang="en-US" sz="2000" dirty="0" smtClean="0"/>
              <a:t>如果手机未设密码，系统发送</a:t>
            </a:r>
            <a:r>
              <a:rPr lang="en-US" altLang="zh-CN" sz="2000" dirty="0" smtClean="0"/>
              <a:t>ACTION_USER_UNLOCKED</a:t>
            </a:r>
            <a:r>
              <a:rPr lang="zh-CN" altLang="en-US" sz="2000" dirty="0" smtClean="0"/>
              <a:t>广播，</a:t>
            </a:r>
            <a:r>
              <a:rPr lang="en-US" altLang="zh-CN" sz="2000" dirty="0" smtClean="0"/>
              <a:t>fallbackhome finish</a:t>
            </a:r>
            <a:r>
              <a:rPr lang="zh-CN" altLang="en-US" sz="2000" dirty="0" smtClean="0"/>
              <a:t>后，启动</a:t>
            </a:r>
            <a:r>
              <a:rPr lang="en-US" altLang="zh-CN" sz="2000" dirty="0" smtClean="0"/>
              <a:t>launcher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各阶段</a:t>
            </a:r>
            <a:r>
              <a:rPr lang="zh-CN" altLang="en-US" dirty="0" smtClean="0"/>
              <a:t>时间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772920"/>
            <a:ext cx="92265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启动流程</a:t>
            </a:r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4" name="内容占位符 3" descr="启动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265" y="1273175"/>
            <a:ext cx="7480300" cy="48533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LOG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系统是独立于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内</a:t>
            </a:r>
            <a:r>
              <a:rPr lang="zh-CN" altLang="en-US" sz="2000" dirty="0" smtClean="0"/>
              <a:t>核的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系统的</a:t>
            </a:r>
            <a:endParaRPr lang="en-US" altLang="zh-CN" sz="2000" dirty="0" smtClean="0"/>
          </a:p>
          <a:p>
            <a:r>
              <a:rPr lang="en-US" altLang="zh-CN" sz="2000" dirty="0" smtClean="0"/>
              <a:t>Linux</a:t>
            </a:r>
            <a:r>
              <a:rPr lang="zh-CN" altLang="en-US" sz="2000" dirty="0" smtClean="0"/>
              <a:t>内核通过</a:t>
            </a:r>
            <a:r>
              <a:rPr lang="en-US" altLang="zh-CN" sz="2000" dirty="0" smtClean="0"/>
              <a:t>printk</a:t>
            </a:r>
            <a:r>
              <a:rPr lang="zh-CN" altLang="en-US" sz="2000" dirty="0" smtClean="0"/>
              <a:t>打印的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信息，这些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希尔到了</a:t>
            </a:r>
            <a:r>
              <a:rPr lang="en-US" altLang="zh-CN" sz="2000" dirty="0" smtClean="0"/>
              <a:t>/dev/kmsg</a:t>
            </a:r>
            <a:r>
              <a:rPr lang="zh-CN" altLang="en-US" sz="2000" dirty="0" smtClean="0"/>
              <a:t>文件中，在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终端可以通过</a:t>
            </a:r>
            <a:r>
              <a:rPr lang="en-US" altLang="zh-CN" sz="2000" dirty="0" smtClean="0"/>
              <a:t>dmesg</a:t>
            </a:r>
            <a:r>
              <a:rPr lang="zh-CN" altLang="en-US" sz="2000" dirty="0" smtClean="0"/>
              <a:t>命令查看这些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框架则是通过</a:t>
            </a:r>
            <a:r>
              <a:rPr lang="en-US" altLang="zh-CN" sz="2000" dirty="0" smtClean="0"/>
              <a:t>Logger</a:t>
            </a:r>
            <a:r>
              <a:rPr lang="zh-CN" altLang="en-US" sz="2000" dirty="0" smtClean="0"/>
              <a:t>驱动打印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信息，这些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并没有归并到</a:t>
            </a:r>
            <a:r>
              <a:rPr lang="en-US" altLang="zh-CN" sz="2000" dirty="0" smtClean="0"/>
              <a:t>kmesg</a:t>
            </a:r>
            <a:r>
              <a:rPr lang="zh-CN" altLang="en-US" sz="2000" dirty="0" smtClean="0"/>
              <a:t>文件中，而是单独存储，位于</a:t>
            </a:r>
            <a:r>
              <a:rPr lang="en-US" altLang="zh-CN" sz="2000" dirty="0" smtClean="0"/>
              <a:t>/dev/log</a:t>
            </a:r>
            <a:r>
              <a:rPr lang="zh-CN" altLang="en-US" sz="2000" dirty="0" smtClean="0"/>
              <a:t>目录下，在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终端可以通过</a:t>
            </a:r>
            <a:r>
              <a:rPr lang="en-US" altLang="zh-CN" sz="2000" dirty="0" smtClean="0"/>
              <a:t>logcat</a:t>
            </a:r>
            <a:r>
              <a:rPr lang="zh-CN" altLang="en-US" sz="2000" dirty="0" smtClean="0"/>
              <a:t>命令来查看</a:t>
            </a:r>
            <a:endParaRPr lang="en-US" altLang="zh-CN" sz="2000" dirty="0" smtClean="0"/>
          </a:p>
          <a:p>
            <a:r>
              <a:rPr lang="en-US" altLang="zh-CN" sz="2000" dirty="0" smtClean="0"/>
              <a:t>1 dmesg log</a:t>
            </a:r>
            <a:r>
              <a:rPr lang="zh-CN" altLang="en-US" sz="2000" dirty="0" smtClean="0"/>
              <a:t>抓取</a:t>
            </a:r>
            <a:endParaRPr lang="en-US" altLang="zh-CN" sz="2000" dirty="0" smtClean="0"/>
          </a:p>
          <a:p>
            <a:r>
              <a:rPr lang="zh-CN" altLang="en-US" sz="2000" dirty="0" smtClean="0"/>
              <a:t>通过</a:t>
            </a:r>
            <a:r>
              <a:rPr lang="en-US" altLang="zh-CN" sz="2000" dirty="0" smtClean="0"/>
              <a:t>dmesg</a:t>
            </a:r>
            <a:r>
              <a:rPr lang="zh-CN" altLang="en-US" sz="2000" dirty="0" smtClean="0"/>
              <a:t>命令抓取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内核的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信息（部分系统需要先执行</a:t>
            </a:r>
            <a:r>
              <a:rPr lang="en-US" altLang="zh-CN" sz="2000" dirty="0" smtClean="0"/>
              <a:t>adb root</a:t>
            </a:r>
            <a:r>
              <a:rPr lang="zh-CN" altLang="en-US" sz="2000" dirty="0" smtClean="0"/>
              <a:t>）  </a:t>
            </a:r>
            <a:r>
              <a:rPr lang="en-US" altLang="zh-CN" sz="2000" dirty="0" smtClean="0"/>
              <a:t>adb shell dmesg&gt;dmesg.txt</a:t>
            </a:r>
            <a:endParaRPr lang="en-US" altLang="zh-CN" sz="2000" dirty="0" smtClean="0"/>
          </a:p>
          <a:p>
            <a:r>
              <a:rPr lang="en-US" altLang="zh-CN" sz="2000" dirty="0" smtClean="0"/>
              <a:t>2 android</a:t>
            </a:r>
            <a:r>
              <a:rPr lang="zh-CN" altLang="en-US" sz="2000" dirty="0" smtClean="0"/>
              <a:t>系统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抓取</a:t>
            </a:r>
            <a:endParaRPr lang="en-US" altLang="zh-CN" sz="2000" dirty="0" smtClean="0"/>
          </a:p>
          <a:p>
            <a:r>
              <a:rPr lang="en-US" altLang="zh-CN" sz="2000" dirty="0" smtClean="0"/>
              <a:t>Log</a:t>
            </a:r>
            <a:r>
              <a:rPr lang="zh-CN" altLang="en-US" sz="2000" dirty="0" smtClean="0"/>
              <a:t>分为了四类，不同的类别记录不同的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r>
              <a:rPr lang="en-US" altLang="zh-CN" sz="2000" dirty="0" smtClean="0"/>
              <a:t>Main-</a:t>
            </a:r>
            <a:r>
              <a:rPr lang="zh-CN" altLang="en-US" sz="2000" dirty="0" smtClean="0"/>
              <a:t>大部分应用级别的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r>
              <a:rPr lang="en-US" altLang="zh-CN" sz="2000" dirty="0" smtClean="0"/>
              <a:t>Events-</a:t>
            </a:r>
            <a:r>
              <a:rPr lang="zh-CN" altLang="en-US" sz="2000" dirty="0" smtClean="0"/>
              <a:t>系统事件相关的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r>
              <a:rPr lang="en-US" altLang="zh-CN" sz="2000" dirty="0" smtClean="0"/>
              <a:t>Radio-</a:t>
            </a:r>
            <a:r>
              <a:rPr lang="zh-CN" altLang="en-US" sz="2000" dirty="0" smtClean="0"/>
              <a:t>无线、电话相关的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r>
              <a:rPr lang="en-US" altLang="zh-CN" sz="2000" dirty="0" smtClean="0"/>
              <a:t>System-</a:t>
            </a:r>
            <a:r>
              <a:rPr lang="zh-CN" altLang="en-US" sz="2000" dirty="0" smtClean="0"/>
              <a:t>低级别的系统调试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稳定性问题定界</a:t>
            </a:r>
            <a:r>
              <a:rPr lang="zh-CN" altLang="en-US"/>
              <a:t>三板斧</a:t>
            </a:r>
            <a:endParaRPr lang="zh-CN" altLang="en-US"/>
          </a:p>
        </p:txBody>
      </p:sp>
      <p:pic>
        <p:nvPicPr>
          <p:cNvPr id="5" name="内容占位符 4" descr="稳定性问题定界v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1628775"/>
            <a:ext cx="6030595" cy="543433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2315" y="314071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2315" y="314071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启动相关</a:t>
            </a:r>
            <a:r>
              <a:rPr lang="en-US" altLang="zh-CN" dirty="0" smtClean="0"/>
              <a:t>img</a:t>
            </a:r>
            <a:r>
              <a:rPr lang="zh-CN" altLang="en-US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启动相关的</a:t>
            </a:r>
            <a:r>
              <a:rPr lang="en-US" altLang="zh-CN" dirty="0" smtClean="0"/>
              <a:t>img</a:t>
            </a:r>
            <a:r>
              <a:rPr lang="zh-CN" altLang="en-US" dirty="0" smtClean="0"/>
              <a:t>文件为：</a:t>
            </a:r>
            <a:r>
              <a:rPr lang="en-US" altLang="zh-CN" dirty="0" smtClean="0"/>
              <a:t>bootloader.img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boot,img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ramdisk.img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system.img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userdata.img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en-US" altLang="zh-CN" dirty="0" smtClean="0">
                <a:sym typeface="+mn-ea"/>
              </a:rPr>
              <a:t>bootloader</a:t>
            </a:r>
            <a:r>
              <a:rPr lang="en-US" altLang="zh-CN" dirty="0" smtClean="0"/>
              <a:t>.img:</a:t>
            </a:r>
            <a:r>
              <a:rPr lang="zh-CN" altLang="en-US" dirty="0" smtClean="0"/>
              <a:t>引导程序，主要作用是引导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r>
              <a:rPr lang="en-US" altLang="zh-CN" dirty="0" smtClean="0"/>
              <a:t>2 boot.img:linux</a:t>
            </a:r>
            <a:r>
              <a:rPr lang="zh-CN" altLang="en-US" dirty="0" smtClean="0"/>
              <a:t>内核，在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的情况下，包括</a:t>
            </a:r>
            <a:r>
              <a:rPr lang="en-US" altLang="zh-CN" dirty="0" smtClean="0"/>
              <a:t>limux</a:t>
            </a:r>
            <a:r>
              <a:rPr lang="zh-CN" altLang="en-US" dirty="0" smtClean="0"/>
              <a:t>内核镜像</a:t>
            </a:r>
            <a:r>
              <a:rPr lang="en-US" altLang="zh-CN" dirty="0" smtClean="0"/>
              <a:t>zimge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ramdisk.img.</a:t>
            </a:r>
            <a:endParaRPr lang="en-US" altLang="zh-CN" dirty="0" smtClean="0"/>
          </a:p>
          <a:p>
            <a:r>
              <a:rPr lang="en-US" altLang="zh-CN" dirty="0" smtClean="0"/>
              <a:t>3 ramdisk.img: </a:t>
            </a:r>
            <a:r>
              <a:rPr lang="zh-CN" altLang="en-US" dirty="0" smtClean="0"/>
              <a:t>一个分区镜像文件，他会在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启动的时候，以只读的方式被</a:t>
            </a:r>
            <a:r>
              <a:rPr lang="en-US" altLang="zh-CN" dirty="0" smtClean="0"/>
              <a:t>mount,</a:t>
            </a:r>
            <a:r>
              <a:rPr lang="zh-CN" altLang="en-US" dirty="0" smtClean="0"/>
              <a:t>这个文件包含了</a:t>
            </a:r>
            <a:r>
              <a:rPr lang="en-US" altLang="zh-CN" dirty="0" smtClean="0"/>
              <a:t>/init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init.rc</a:t>
            </a:r>
            <a:r>
              <a:rPr lang="zh-CN" altLang="en-US" dirty="0" smtClean="0"/>
              <a:t>等一些配置文件，这个</a:t>
            </a:r>
            <a:r>
              <a:rPr lang="en-US" altLang="zh-CN" dirty="0" smtClean="0"/>
              <a:t>ramdisk</a:t>
            </a:r>
            <a:r>
              <a:rPr lang="zh-CN" altLang="en-US" dirty="0" smtClean="0"/>
              <a:t>被用来调用</a:t>
            </a:r>
            <a:r>
              <a:rPr lang="en-US" altLang="zh-CN" dirty="0" smtClean="0"/>
              <a:t>init,</a:t>
            </a:r>
            <a:r>
              <a:rPr lang="zh-CN" altLang="en-US" dirty="0" smtClean="0"/>
              <a:t>以及把真正的</a:t>
            </a:r>
            <a:r>
              <a:rPr lang="en-US" altLang="zh-CN" dirty="0" smtClean="0"/>
              <a:t>root file system mount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r>
              <a:rPr lang="en-US" altLang="zh-CN" dirty="0" smtClean="0"/>
              <a:t>4 system.img: 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整个系统，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、配置文件和字体等，都会被挂接到</a:t>
            </a:r>
            <a:r>
              <a:rPr lang="en-US" altLang="zh-CN" dirty="0" smtClean="0"/>
              <a:t>/system</a:t>
            </a:r>
            <a:r>
              <a:rPr lang="zh-CN" altLang="en-US" dirty="0" smtClean="0"/>
              <a:t>目录上，包含了系统中所有的二进制文件</a:t>
            </a:r>
            <a:endParaRPr lang="en-US" altLang="zh-CN" dirty="0" smtClean="0"/>
          </a:p>
          <a:p>
            <a:r>
              <a:rPr lang="en-US" altLang="zh-CN" dirty="0" smtClean="0"/>
              <a:t>5 userdata.img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userdata.img</a:t>
            </a:r>
            <a:r>
              <a:rPr lang="zh-CN" altLang="en-US" dirty="0" smtClean="0"/>
              <a:t>将会被挂载到</a:t>
            </a:r>
            <a:r>
              <a:rPr lang="en-US" altLang="zh-CN" dirty="0" smtClean="0"/>
              <a:t>/data</a:t>
            </a:r>
            <a:r>
              <a:rPr lang="zh-CN" altLang="en-US" dirty="0" smtClean="0"/>
              <a:t>目录下，包含了所有应用相关的配置文件以及用户相关的数据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76672" y="188640"/>
            <a:ext cx="7128792" cy="11430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                                           Android</a:t>
            </a:r>
            <a:r>
              <a:rPr lang="zh-CN" altLang="en-US" sz="2400" dirty="0" smtClean="0"/>
              <a:t>启动流程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99792" y="1196752"/>
            <a:ext cx="3589953" cy="505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350" y="260137"/>
            <a:ext cx="4183643" cy="564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385945" y="332740"/>
            <a:ext cx="521271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1. 系统加电，执行bootloader。Bootloader负责初始化软件运行的最小硬件环境，最后加载内核到内存</a:t>
            </a:r>
            <a:endParaRPr lang="zh-CN" altLang="en-US" sz="1200"/>
          </a:p>
          <a:p>
            <a:r>
              <a:rPr lang="zh-CN" altLang="en-US" sz="1200"/>
              <a:t>2. 内核加载到内存后，进入内核引导阶段，在内核引导的最后，调用start_kernel进入内核启动阶段。start_kernel最终启动用户空间的init程序</a:t>
            </a:r>
            <a:endParaRPr lang="zh-CN" altLang="en-US" sz="1200"/>
          </a:p>
          <a:p>
            <a:r>
              <a:rPr lang="zh-CN" altLang="en-US" sz="1200"/>
              <a:t>3. init负责解析init.rc配置文件，开启系统守护进程。2个最重要的守护进程是zygote进程和serverManager进程。zygote是android启动的第一个Dalvik虚拟机，ServiceManager服务是Binder通信的基础</a:t>
            </a:r>
            <a:endParaRPr lang="zh-CN" altLang="en-US" sz="1200"/>
          </a:p>
          <a:p>
            <a:r>
              <a:rPr lang="zh-CN" altLang="en-US" sz="1200"/>
              <a:t>4. zygote虚拟机启动子进程system_server，在system_server中启动了核心系统服务，并将系统服务添加到ServiceManager中，然后系统进入SystemReady状态</a:t>
            </a:r>
            <a:endParaRPr lang="zh-CN" altLang="en-US" sz="1200"/>
          </a:p>
          <a:p>
            <a:r>
              <a:rPr lang="zh-CN" altLang="en-US" sz="1200"/>
              <a:t>5. 在SystemReady状态，ActivityManagerService与zygote中的socket通信，通过zygote启动home应用，进入系统界面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283710" y="2824480"/>
            <a:ext cx="536638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从步骤3开始, init启动后，上层的实现</a:t>
            </a:r>
            <a:endParaRPr lang="zh-CN" altLang="en-US" sz="1200"/>
          </a:p>
          <a:p>
            <a:r>
              <a:rPr lang="zh-CN" altLang="en-US" sz="1200"/>
              <a:t>1. init启动的核心Daemon服务包括Android的第一个Dalvik虚拟机Zygote</a:t>
            </a:r>
            <a:endParaRPr lang="zh-CN" altLang="en-US" sz="1200"/>
          </a:p>
          <a:p>
            <a:r>
              <a:rPr lang="zh-CN" altLang="en-US" sz="1200"/>
              <a:t>2. zygote定义一个socket,用于接受ActivityManangerService启动应用的请求</a:t>
            </a:r>
            <a:endParaRPr lang="zh-CN" altLang="en-US" sz="1200"/>
          </a:p>
          <a:p>
            <a:r>
              <a:rPr lang="zh-CN" altLang="en-US" sz="1200"/>
              <a:t>3. zygote通过fork系统调用创建system_server进程</a:t>
            </a:r>
            <a:endParaRPr lang="zh-CN" altLang="en-US" sz="1200"/>
          </a:p>
          <a:p>
            <a:r>
              <a:rPr lang="zh-CN" altLang="en-US" sz="1200"/>
              <a:t>4. 在system_server进程中，将会启动系统核心服务以及其他服务</a:t>
            </a:r>
            <a:endParaRPr lang="zh-CN" altLang="en-US" sz="1200"/>
          </a:p>
          <a:p>
            <a:r>
              <a:rPr lang="zh-CN" altLang="en-US" sz="1200"/>
              <a:t>5. 系统服务启动后会注册到ServiceManager中，用于Binder通信</a:t>
            </a:r>
            <a:endParaRPr lang="zh-CN" altLang="en-US" sz="1200"/>
          </a:p>
          <a:p>
            <a:r>
              <a:rPr lang="zh-CN" altLang="en-US" sz="1200"/>
              <a:t>6. ActivityManagerService进入systemReady状态</a:t>
            </a:r>
            <a:endParaRPr lang="zh-CN" altLang="en-US" sz="1200"/>
          </a:p>
          <a:p>
            <a:r>
              <a:rPr lang="zh-CN" altLang="en-US" sz="1200"/>
              <a:t>7. 在systemReady状态,ActivityManangerService会与zygote的Socket通信，请求启动Home</a:t>
            </a:r>
            <a:endParaRPr lang="zh-CN" altLang="en-US" sz="1200"/>
          </a:p>
          <a:p>
            <a:r>
              <a:rPr lang="zh-CN" altLang="en-US" sz="1200"/>
              <a:t>8. zygote收到AMS的连接请求后，执行runSelectLoopMode处理请求</a:t>
            </a:r>
            <a:endParaRPr lang="zh-CN" altLang="en-US" sz="1200"/>
          </a:p>
          <a:p>
            <a:r>
              <a:rPr lang="zh-CN" altLang="en-US" sz="1200"/>
              <a:t>9. zygote处理请求会通过forkAndSpecialize启动新的应用进程，并最终启动Home</a:t>
            </a:r>
            <a:endParaRPr lang="zh-CN" altLang="en-US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/>
              <a:t>启动流程</a:t>
            </a:r>
            <a:r>
              <a:rPr lang="en-US" altLang="zh-CN" sz="3200" dirty="0" smtClean="0"/>
              <a:t>-BootRom&amp;BootLoder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BootROM:</a:t>
            </a:r>
            <a:r>
              <a:rPr lang="zh-CN" altLang="en-US" sz="2000" dirty="0" smtClean="0"/>
              <a:t>按下电源后，引导芯片代码从预定义的地方（固化在</a:t>
            </a:r>
            <a:r>
              <a:rPr lang="en-US" altLang="zh-CN" sz="2000" dirty="0" smtClean="0"/>
              <a:t>ROM</a:t>
            </a:r>
            <a:r>
              <a:rPr lang="zh-CN" altLang="en-US" sz="2000" dirty="0" smtClean="0"/>
              <a:t>）开始执行</a:t>
            </a:r>
            <a:endParaRPr lang="en-US" altLang="zh-CN" sz="2000" dirty="0" smtClean="0"/>
          </a:p>
          <a:p>
            <a:r>
              <a:rPr lang="zh-CN" altLang="en-US" sz="2000" dirty="0" smtClean="0"/>
              <a:t>加</a:t>
            </a:r>
            <a:r>
              <a:rPr lang="zh-CN" altLang="en-US" sz="2000" dirty="0" smtClean="0"/>
              <a:t>载引导程序到</a:t>
            </a:r>
            <a:r>
              <a:rPr lang="en-US" altLang="zh-CN" sz="2000" dirty="0" smtClean="0"/>
              <a:t>RAM,</a:t>
            </a:r>
            <a:r>
              <a:rPr lang="zh-CN" altLang="en-US" sz="2000" dirty="0" smtClean="0"/>
              <a:t>然后执行引导程序（</a:t>
            </a:r>
            <a:r>
              <a:rPr lang="en-US" altLang="zh-CN" sz="2000" dirty="0" smtClean="0"/>
              <a:t>BootLoder</a:t>
            </a:r>
            <a:r>
              <a:rPr lang="zh-CN" altLang="en-US" sz="2000" dirty="0" smtClean="0"/>
              <a:t>）（类似</a:t>
            </a:r>
            <a:r>
              <a:rPr lang="en-US" altLang="zh-CN" sz="2000" dirty="0" smtClean="0"/>
              <a:t>PC BIOS</a:t>
            </a:r>
            <a:r>
              <a:rPr lang="zh-CN" altLang="en-US" sz="2000" dirty="0" smtClean="0"/>
              <a:t>功能，这一步由芯片厂商负责设计和实现）</a:t>
            </a:r>
            <a:endParaRPr lang="en-US" altLang="zh-CN" sz="2000" dirty="0" smtClean="0"/>
          </a:p>
          <a:p>
            <a:r>
              <a:rPr lang="en-US" altLang="zh-CN" sz="2000" dirty="0" smtClean="0"/>
              <a:t>BootLoder</a:t>
            </a:r>
            <a:r>
              <a:rPr lang="zh-CN" altLang="en-US" sz="2000" dirty="0" smtClean="0"/>
              <a:t>引导程序：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BootLoder</a:t>
            </a:r>
            <a:r>
              <a:rPr lang="zh-CN" altLang="en-US" sz="2000" dirty="0" smtClean="0"/>
              <a:t>有很多，最常见的就是</a:t>
            </a:r>
            <a:r>
              <a:rPr lang="en-US" altLang="zh-CN" sz="2000" dirty="0" smtClean="0"/>
              <a:t>uboot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LK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little kernel</a:t>
            </a:r>
            <a:r>
              <a:rPr lang="zh-CN" altLang="en-US" sz="2000" dirty="0" smtClean="0"/>
              <a:t>小系统）他是操作系统运行之前运行的一段程序。主要是检查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，初始化软件运行所需要的最小硬件环境，操作系统映像文件拷贝到</a:t>
            </a:r>
            <a:r>
              <a:rPr lang="en-US" altLang="zh-CN" sz="2000" dirty="0" smtClean="0"/>
              <a:t>RAM</a:t>
            </a:r>
            <a:r>
              <a:rPr lang="zh-CN" altLang="en-US" sz="2000" dirty="0" smtClean="0"/>
              <a:t>中，然后跳转到内核的入口处去执行（这</a:t>
            </a:r>
            <a:r>
              <a:rPr lang="zh-CN" altLang="en-US" sz="2000" dirty="0" smtClean="0"/>
              <a:t>一步由芯片厂商负责设计和实现）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/>
              <a:t>启动流程</a:t>
            </a:r>
            <a:r>
              <a:rPr lang="en-US" altLang="zh-CN" sz="3200" dirty="0" smtClean="0"/>
              <a:t>-kernel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Android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，手机通过</a:t>
            </a:r>
            <a:r>
              <a:rPr lang="en-US" altLang="zh-CN" sz="2000" dirty="0" smtClean="0"/>
              <a:t>BootLoader</a:t>
            </a:r>
            <a:r>
              <a:rPr lang="zh-CN" altLang="en-US" sz="2000" dirty="0" smtClean="0"/>
              <a:t>加载</a:t>
            </a:r>
            <a:r>
              <a:rPr lang="en-US" altLang="zh-CN" sz="2000" dirty="0" smtClean="0"/>
              <a:t>boot.img,</a:t>
            </a:r>
            <a:r>
              <a:rPr lang="zh-CN" altLang="en-US" sz="2000" dirty="0" smtClean="0"/>
              <a:t>包含内核，基本文件系统</a:t>
            </a:r>
            <a:endParaRPr lang="en-US" altLang="zh-CN" sz="2000" dirty="0" smtClean="0"/>
          </a:p>
          <a:p>
            <a:r>
              <a:rPr lang="en-US" altLang="zh-CN" sz="2000" dirty="0" smtClean="0"/>
              <a:t>Kernel</a:t>
            </a:r>
            <a:r>
              <a:rPr lang="zh-CN" altLang="en-US" sz="2000" dirty="0" smtClean="0"/>
              <a:t>启动结束开始</a:t>
            </a:r>
            <a:r>
              <a:rPr lang="en-US" altLang="zh-CN" sz="2000" dirty="0" smtClean="0"/>
              <a:t>init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kernel init end,jump to execute /init</a:t>
            </a:r>
            <a:endParaRPr lang="en-US" altLang="zh-CN" sz="2000" dirty="0" smtClean="0"/>
          </a:p>
          <a:p>
            <a:r>
              <a:rPr lang="zh-CN" altLang="en-US" sz="2000" dirty="0" smtClean="0"/>
              <a:t>调</a:t>
            </a:r>
            <a:r>
              <a:rPr lang="zh-CN" altLang="en-US" sz="2000" dirty="0" smtClean="0"/>
              <a:t>用的是</a:t>
            </a:r>
            <a:r>
              <a:rPr lang="en-US" altLang="zh-CN" sz="2000" dirty="0" smtClean="0"/>
              <a:t>kernel/init/main.c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start_kernel()</a:t>
            </a:r>
            <a:r>
              <a:rPr lang="zh-CN" altLang="en-US" sz="2000" dirty="0" smtClean="0"/>
              <a:t>函数：</a:t>
            </a:r>
            <a:endParaRPr lang="en-US" altLang="zh-CN" sz="2000" dirty="0" smtClean="0"/>
          </a:p>
          <a:p>
            <a:r>
              <a:rPr lang="en-US" altLang="zh-CN" sz="2000" dirty="0" smtClean="0"/>
              <a:t>Setup_arch():</a:t>
            </a:r>
            <a:r>
              <a:rPr lang="zh-CN" altLang="en-US" sz="2000" dirty="0" smtClean="0"/>
              <a:t>主要做一些板级初始化，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初始化，</a:t>
            </a:r>
            <a:r>
              <a:rPr lang="en-US" altLang="zh-CN" sz="2000" dirty="0" smtClean="0"/>
              <a:t>tag</a:t>
            </a:r>
            <a:r>
              <a:rPr lang="zh-CN" altLang="en-US" sz="2000" dirty="0" smtClean="0"/>
              <a:t>参</a:t>
            </a:r>
            <a:r>
              <a:rPr lang="zh-CN" altLang="en-US" sz="2000" dirty="0" smtClean="0"/>
              <a:t>数解析 ，</a:t>
            </a:r>
            <a:r>
              <a:rPr lang="en-US" altLang="zh-CN" sz="2000" dirty="0" smtClean="0"/>
              <a:t>u-boot</a:t>
            </a:r>
            <a:r>
              <a:rPr lang="zh-CN" altLang="en-US" sz="2000" dirty="0" smtClean="0"/>
              <a:t>传递的</a:t>
            </a:r>
            <a:r>
              <a:rPr lang="en-US" altLang="zh-CN" sz="2000" dirty="0" smtClean="0"/>
              <a:t>cmdline</a:t>
            </a:r>
            <a:r>
              <a:rPr lang="zh-CN" altLang="en-US" sz="2000" dirty="0" smtClean="0"/>
              <a:t>解析，简历</a:t>
            </a:r>
            <a:r>
              <a:rPr lang="en-US" altLang="zh-CN" sz="2000" dirty="0" smtClean="0"/>
              <a:t>mmu</a:t>
            </a:r>
            <a:r>
              <a:rPr lang="zh-CN" altLang="en-US" sz="2000" dirty="0" smtClean="0"/>
              <a:t>工作页表，初始化内存布局，调用</a:t>
            </a:r>
            <a:r>
              <a:rPr lang="en-US" altLang="zh-CN" sz="2000" dirty="0" smtClean="0"/>
              <a:t>mmap_io</a:t>
            </a:r>
            <a:r>
              <a:rPr lang="zh-CN" altLang="en-US" sz="2000" dirty="0" smtClean="0"/>
              <a:t>建立</a:t>
            </a:r>
            <a:r>
              <a:rPr lang="en-US" altLang="zh-CN" sz="2000" dirty="0" smtClean="0"/>
              <a:t>GPIO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IRQ,UART,</a:t>
            </a:r>
            <a:r>
              <a:rPr lang="zh-CN" altLang="en-US" sz="2000" dirty="0" smtClean="0"/>
              <a:t>以及其他外设的静态映射表，对时钟，定时器，</a:t>
            </a:r>
            <a:r>
              <a:rPr lang="en-US" altLang="zh-CN" sz="2000" dirty="0" smtClean="0"/>
              <a:t>uart</a:t>
            </a:r>
            <a:r>
              <a:rPr lang="zh-CN" altLang="en-US" sz="2000" dirty="0" smtClean="0"/>
              <a:t>进行初始化</a:t>
            </a:r>
            <a:endParaRPr lang="en-US" altLang="zh-CN" sz="2000" dirty="0" smtClean="0"/>
          </a:p>
          <a:p>
            <a:r>
              <a:rPr lang="en-US" altLang="zh-CN" sz="2000" dirty="0" smtClean="0"/>
              <a:t>Sched_init():</a:t>
            </a:r>
            <a:r>
              <a:rPr lang="zh-CN" altLang="en-US" sz="2000" dirty="0" smtClean="0"/>
              <a:t>初始化每个处理器的可运行队列，设置系统初始化进程即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号进程</a:t>
            </a:r>
            <a:endParaRPr lang="en-US" altLang="zh-CN" sz="2000" dirty="0" smtClean="0"/>
          </a:p>
          <a:p>
            <a:r>
              <a:rPr lang="en-US" altLang="zh-CN" sz="2000" dirty="0" smtClean="0"/>
              <a:t>Softirq_init():</a:t>
            </a:r>
            <a:r>
              <a:rPr lang="zh-CN" altLang="en-US" sz="2000" dirty="0" smtClean="0"/>
              <a:t>内核的软中断机制初始化函数</a:t>
            </a:r>
            <a:endParaRPr lang="en-US" altLang="zh-CN" sz="2000" dirty="0" smtClean="0"/>
          </a:p>
          <a:p>
            <a:r>
              <a:rPr lang="en-US" altLang="zh-CN" sz="2000" dirty="0" smtClean="0"/>
              <a:t>console_init():</a:t>
            </a:r>
            <a:r>
              <a:rPr lang="zh-CN" altLang="en-US" sz="2000" dirty="0" smtClean="0"/>
              <a:t>初始化系统的控制台结构</a:t>
            </a:r>
            <a:endParaRPr lang="en-US" altLang="zh-CN" sz="2000" dirty="0" smtClean="0"/>
          </a:p>
          <a:p>
            <a:r>
              <a:rPr lang="en-US" altLang="zh-CN" sz="2000" dirty="0" smtClean="0"/>
              <a:t>Rest_init():</a:t>
            </a:r>
            <a:r>
              <a:rPr lang="zh-CN" altLang="en-US" sz="2000" dirty="0" smtClean="0"/>
              <a:t>调用</a:t>
            </a:r>
            <a:r>
              <a:rPr lang="en-US" altLang="zh-CN" sz="2000" dirty="0" smtClean="0"/>
              <a:t>kernel_thread()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号内核线程，调用</a:t>
            </a:r>
            <a:r>
              <a:rPr lang="en-US" altLang="zh-CN" sz="2000" dirty="0" smtClean="0"/>
              <a:t>schedule()</a:t>
            </a:r>
            <a:r>
              <a:rPr lang="zh-CN" altLang="en-US" sz="2000" dirty="0" smtClean="0"/>
              <a:t>函数切换到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号进程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启</a:t>
            </a:r>
            <a:r>
              <a:rPr lang="zh-CN" altLang="en-US" sz="2000" dirty="0" smtClean="0"/>
              <a:t>动</a:t>
            </a:r>
            <a:r>
              <a:rPr lang="en-US" altLang="zh-CN" sz="2000" dirty="0" smtClean="0"/>
              <a:t>init</a:t>
            </a:r>
            <a:r>
              <a:rPr lang="zh-CN" altLang="en-US" sz="2000" dirty="0" smtClean="0"/>
              <a:t>进程（</a:t>
            </a:r>
            <a:r>
              <a:rPr lang="en-US" altLang="zh-CN" sz="2000" dirty="0" smtClean="0"/>
              <a:t>pid1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他是所有用户进程的 鼻祖。将</a:t>
            </a:r>
            <a:r>
              <a:rPr lang="en-US" altLang="zh-CN" sz="2000" dirty="0" smtClean="0"/>
              <a:t>kernel</a:t>
            </a:r>
            <a:r>
              <a:rPr lang="zh-CN" altLang="en-US" sz="2000" dirty="0" smtClean="0"/>
              <a:t>启动过程中创建好的文件系统框架</a:t>
            </a:r>
            <a:r>
              <a:rPr lang="en-US" altLang="zh-CN" sz="2000" dirty="0" smtClean="0"/>
              <a:t>mount</a:t>
            </a:r>
            <a:r>
              <a:rPr lang="zh-CN" altLang="en-US" sz="2000" dirty="0" smtClean="0"/>
              <a:t>到相应目录，之后对</a:t>
            </a:r>
            <a:r>
              <a:rPr lang="en-US" altLang="zh-CN" sz="2000" dirty="0" smtClean="0"/>
              <a:t>init.rc</a:t>
            </a:r>
            <a:r>
              <a:rPr lang="zh-CN" altLang="en-US" sz="2000" dirty="0" smtClean="0"/>
              <a:t>文件进行解析，启动服务。执行命令和按其中的配置语句执行相应功能</a:t>
            </a:r>
            <a:endParaRPr lang="en-US" altLang="zh-CN" sz="2000" dirty="0" smtClean="0"/>
          </a:p>
          <a:p>
            <a:r>
              <a:rPr lang="en-US" altLang="zh-CN" sz="2000" dirty="0" smtClean="0"/>
              <a:t>Init</a:t>
            </a:r>
            <a:r>
              <a:rPr lang="zh-CN" altLang="en-US" sz="2000" dirty="0" smtClean="0"/>
              <a:t>进程会孵化出</a:t>
            </a:r>
            <a:r>
              <a:rPr lang="en-US" altLang="zh-CN" sz="2000" dirty="0" smtClean="0"/>
              <a:t>ueventd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logd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healthd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installd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adbd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lmk</a:t>
            </a:r>
            <a:r>
              <a:rPr lang="zh-CN" altLang="en-US" sz="2000" dirty="0" smtClean="0"/>
              <a:t>等用户守护进程</a:t>
            </a:r>
            <a:endParaRPr lang="en-US" altLang="zh-CN" sz="2000" dirty="0" smtClean="0"/>
          </a:p>
          <a:p>
            <a:r>
              <a:rPr lang="en-US" altLang="zh-CN" sz="2000" dirty="0" smtClean="0"/>
              <a:t>Init</a:t>
            </a:r>
            <a:r>
              <a:rPr lang="zh-CN" altLang="en-US" sz="2000" dirty="0" smtClean="0"/>
              <a:t>进程还启动</a:t>
            </a:r>
            <a:r>
              <a:rPr lang="en-US" altLang="zh-CN" sz="2000" dirty="0" smtClean="0"/>
              <a:t>servicemanager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surfaceflinger</a:t>
            </a:r>
            <a:r>
              <a:rPr lang="zh-CN" altLang="en-US" sz="2000" dirty="0" smtClean="0"/>
              <a:t>等。（注册服务添加服务，获取服务，所有的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使用前都必须先在</a:t>
            </a:r>
            <a:r>
              <a:rPr lang="en-US" altLang="zh-CN" sz="2000" dirty="0" smtClean="0"/>
              <a:t>servicemanager</a:t>
            </a:r>
            <a:r>
              <a:rPr lang="zh-CN" altLang="en-US" sz="2000" dirty="0" smtClean="0"/>
              <a:t>中进程注册）</a:t>
            </a:r>
            <a:endParaRPr lang="en-US" altLang="zh-CN" sz="2000" dirty="0" smtClean="0"/>
          </a:p>
          <a:p>
            <a:r>
              <a:rPr lang="en-US" altLang="zh-CN" sz="2000" dirty="0" smtClean="0"/>
              <a:t>Init</a:t>
            </a:r>
            <a:r>
              <a:rPr lang="zh-CN" altLang="en-US" sz="2000" dirty="0" smtClean="0"/>
              <a:t>进程孵化出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进程。（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进程是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系统的第一个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进程（即虚拟机进程），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是所有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进程的父进程）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启动流程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zygote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584176"/>
          </a:xfrm>
        </p:spPr>
        <p:txBody>
          <a:bodyPr/>
          <a:lstStyle/>
          <a:p>
            <a:r>
              <a:rPr lang="en-US" altLang="zh-CN" sz="2000" dirty="0" smtClean="0"/>
              <a:t>Init.rc</a:t>
            </a:r>
            <a:r>
              <a:rPr lang="zh-CN" altLang="en-US" sz="2000" dirty="0" smtClean="0"/>
              <a:t>中会根据</a:t>
            </a:r>
            <a:r>
              <a:rPr lang="en-US" altLang="zh-CN" sz="2000" dirty="0" smtClean="0"/>
              <a:t>ro.zygote</a:t>
            </a:r>
            <a:r>
              <a:rPr lang="zh-CN" altLang="en-US" sz="2000" dirty="0" smtClean="0"/>
              <a:t>参数启动不同的</a:t>
            </a:r>
            <a:r>
              <a:rPr lang="en-US" altLang="zh-CN" sz="2000" dirty="0" smtClean="0"/>
              <a:t>zygote</a:t>
            </a:r>
            <a:endParaRPr lang="en-US" altLang="zh-CN" sz="2000" dirty="0" smtClean="0"/>
          </a:p>
          <a:p>
            <a:r>
              <a:rPr lang="en-US" altLang="zh-CN" sz="2000" dirty="0" smtClean="0"/>
              <a:t>Adb shell getprop ro.zygote</a:t>
            </a:r>
            <a:r>
              <a:rPr lang="zh-CN" altLang="en-US" sz="2000" dirty="0" smtClean="0"/>
              <a:t>获取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2276872"/>
            <a:ext cx="5544616" cy="32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72200" y="2564904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--start-system-server:</a:t>
            </a:r>
            <a:r>
              <a:rPr lang="zh-CN" altLang="en-US" dirty="0" smtClean="0"/>
              <a:t>是否启动</a:t>
            </a:r>
            <a:r>
              <a:rPr lang="en-US" altLang="zh-CN" dirty="0" smtClean="0"/>
              <a:t>system-server</a:t>
            </a:r>
            <a:endParaRPr lang="en-US" altLang="zh-CN" dirty="0" smtClean="0"/>
          </a:p>
          <a:p>
            <a:r>
              <a:rPr lang="en-US" altLang="zh-CN" dirty="0" smtClean="0"/>
              <a:t>--enable-lazy-preload:</a:t>
            </a:r>
            <a:r>
              <a:rPr lang="zh-CN" altLang="en-US" dirty="0" smtClean="0"/>
              <a:t>是否预加载资源</a:t>
            </a:r>
            <a:endParaRPr lang="en-US" altLang="zh-CN" dirty="0" smtClean="0"/>
          </a:p>
          <a:p>
            <a:r>
              <a:rPr lang="en-US" altLang="zh-CN" dirty="0" smtClean="0"/>
              <a:t>--abi-list: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abi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smtClean="0"/>
              <a:t>--socket-name: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连接名称（默认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7484</Words>
  <Application>WPS 演示</Application>
  <PresentationFormat>全屏显示(4:3)</PresentationFormat>
  <Paragraphs>209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Package</vt:lpstr>
      <vt:lpstr>Android 系统架构介绍 android framework启动流程 android问题定界和debug技巧 </vt:lpstr>
      <vt:lpstr>Android系统架构图</vt:lpstr>
      <vt:lpstr>Android 启动相关img文件解析</vt:lpstr>
      <vt:lpstr>                                            Android启动流程</vt:lpstr>
      <vt:lpstr>PowerPoint 演示文稿</vt:lpstr>
      <vt:lpstr>Android启动流程-BootRom&amp;BootLoder</vt:lpstr>
      <vt:lpstr>Android启动流程-kernel</vt:lpstr>
      <vt:lpstr>Android启动流程-init</vt:lpstr>
      <vt:lpstr>Android 启动流程-启动zygote</vt:lpstr>
      <vt:lpstr>Android启动流程-启动zygote</vt:lpstr>
      <vt:lpstr>zygote</vt:lpstr>
      <vt:lpstr>Android启动流程-zygote进入java层</vt:lpstr>
      <vt:lpstr>zygote功能</vt:lpstr>
      <vt:lpstr>Android启动流程-开机动画</vt:lpstr>
      <vt:lpstr>Android启动流程-开机动画启动</vt:lpstr>
      <vt:lpstr>Android启动流程-preload</vt:lpstr>
      <vt:lpstr>Android启动流程-system_server</vt:lpstr>
      <vt:lpstr>Android启动流程-system_server</vt:lpstr>
      <vt:lpstr>Android启动流程-AMS</vt:lpstr>
      <vt:lpstr>Android启动流程-PMS</vt:lpstr>
      <vt:lpstr>Android启动流程-AMS Ready</vt:lpstr>
      <vt:lpstr>Android启动流程-启动home和开机动画停止</vt:lpstr>
      <vt:lpstr>Android启动流程-启动时间计算</vt:lpstr>
      <vt:lpstr>启动流程</vt:lpstr>
      <vt:lpstr>Android启动流程-LOG系统简介</vt:lpstr>
      <vt:lpstr>稳定性问题定界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framework介绍 android framework启动流程 android framework典型服务 android framework debug技巧</dc:title>
  <dc:creator/>
  <cp:lastModifiedBy>行子</cp:lastModifiedBy>
  <cp:revision>192</cp:revision>
  <dcterms:created xsi:type="dcterms:W3CDTF">2022-07-26T09:24:00Z</dcterms:created>
  <dcterms:modified xsi:type="dcterms:W3CDTF">2022-08-01T01:48:01Z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3715E91F55AE411386927B1529556338</vt:lpwstr>
  </property>
  <property fmtid="{D5CDD505-2E9C-101B-9397-08002B2CF9AE}" pid="3" name="KSOProductBuildVer">
    <vt:lpwstr>2052-11.1.0.11369</vt:lpwstr>
  </property>
</Properties>
</file>