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3.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7.jpg" ContentType="image/p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9.jpg" ContentType="image/p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80" r:id="rId3"/>
    <p:sldId id="261" r:id="rId4"/>
    <p:sldId id="263" r:id="rId5"/>
    <p:sldId id="264" r:id="rId6"/>
    <p:sldId id="283" r:id="rId7"/>
    <p:sldId id="277" r:id="rId8"/>
    <p:sldId id="265" r:id="rId9"/>
    <p:sldId id="266" r:id="rId10"/>
    <p:sldId id="278" r:id="rId11"/>
    <p:sldId id="285" r:id="rId12"/>
    <p:sldId id="267" r:id="rId13"/>
    <p:sldId id="268" r:id="rId14"/>
    <p:sldId id="281" r:id="rId15"/>
    <p:sldId id="274" r:id="rId16"/>
    <p:sldId id="284"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zhang" initials="h" lastIdx="1" clrIdx="0">
    <p:extLst>
      <p:ext uri="{19B8F6BF-5375-455C-9EA6-DF929625EA0E}">
        <p15:presenceInfo xmlns:p15="http://schemas.microsoft.com/office/powerpoint/2012/main" userId="S-1-5-21-547505293-4153615880-2530543956-57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63939" autoAdjust="0"/>
  </p:normalViewPr>
  <p:slideViewPr>
    <p:cSldViewPr snapToGrid="0">
      <p:cViewPr varScale="1">
        <p:scale>
          <a:sx n="44" d="100"/>
          <a:sy n="44" d="100"/>
        </p:scale>
        <p:origin x="148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30911-D70E-4E59-8DCC-90ED835E6ED8}"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AB973-7467-4EB4-9585-73861DFEF39E}" type="slidenum">
              <a:rPr lang="zh-CN" altLang="en-US" smtClean="0"/>
              <a:t>‹#›</a:t>
            </a:fld>
            <a:endParaRPr lang="zh-CN" altLang="en-US"/>
          </a:p>
        </p:txBody>
      </p:sp>
    </p:spTree>
    <p:extLst>
      <p:ext uri="{BB962C8B-B14F-4D97-AF65-F5344CB8AC3E}">
        <p14:creationId xmlns:p14="http://schemas.microsoft.com/office/powerpoint/2010/main" val="860724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主要从坐标系统科普、坐标转换流程及我们在挖机里面的实际应用讲解。</a:t>
            </a:r>
            <a:endParaRPr lang="zh-CN" altLang="en-US" dirty="0"/>
          </a:p>
        </p:txBody>
      </p:sp>
      <p:sp>
        <p:nvSpPr>
          <p:cNvPr id="4" name="灯片编号占位符 3"/>
          <p:cNvSpPr>
            <a:spLocks noGrp="1"/>
          </p:cNvSpPr>
          <p:nvPr>
            <p:ph type="sldNum" sz="quarter" idx="10"/>
          </p:nvPr>
        </p:nvSpPr>
        <p:spPr/>
        <p:txBody>
          <a:bodyPr/>
          <a:lstStyle/>
          <a:p>
            <a:fld id="{0FBAB973-7467-4EB4-9585-73861DFEF39E}" type="slidenum">
              <a:rPr lang="zh-CN" altLang="en-US" smtClean="0"/>
              <a:t>1</a:t>
            </a:fld>
            <a:endParaRPr lang="zh-CN" altLang="en-US"/>
          </a:p>
        </p:txBody>
      </p:sp>
    </p:spTree>
    <p:extLst>
      <p:ext uri="{BB962C8B-B14F-4D97-AF65-F5344CB8AC3E}">
        <p14:creationId xmlns:p14="http://schemas.microsoft.com/office/powerpoint/2010/main" val="247374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投影模型有很多，这里的参数只是常用的几种投影模型的参数</a:t>
            </a:r>
            <a:endParaRPr lang="en-US" altLang="zh-CN" dirty="0" smtClean="0"/>
          </a:p>
        </p:txBody>
      </p:sp>
      <p:sp>
        <p:nvSpPr>
          <p:cNvPr id="4" name="灯片编号占位符 3"/>
          <p:cNvSpPr>
            <a:spLocks noGrp="1"/>
          </p:cNvSpPr>
          <p:nvPr>
            <p:ph type="sldNum" sz="quarter" idx="10"/>
          </p:nvPr>
        </p:nvSpPr>
        <p:spPr/>
        <p:txBody>
          <a:bodyPr/>
          <a:lstStyle/>
          <a:p>
            <a:fld id="{0FBAB973-7467-4EB4-9585-73861DFEF39E}" type="slidenum">
              <a:rPr lang="zh-CN" altLang="en-US" smtClean="0"/>
              <a:t>10</a:t>
            </a:fld>
            <a:endParaRPr lang="zh-CN" altLang="en-US"/>
          </a:p>
        </p:txBody>
      </p:sp>
    </p:spTree>
    <p:extLst>
      <p:ext uri="{BB962C8B-B14F-4D97-AF65-F5344CB8AC3E}">
        <p14:creationId xmlns:p14="http://schemas.microsoft.com/office/powerpoint/2010/main" val="3362028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投影模型有很多，这里的参数只是常用的几种投影模型的参数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地图投影属于将球面的大地坐标转换平面的投影坐标，投影方式就是建立地球表面上某点和地图平面上点的关系。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地理坐标系就表示你选择进行投影的地球表面是什么样的。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我们挖机里面给出了几种椭球体，都有默认数据包括长半轴、反扁率等，能够确定一个基准面，一般情况不需要进行改动，南方位角是照着华测手簿做的，不知道这个参数的用意，目前在我们系统中没有实际作用。</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中央经线和平均纬度：</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投影的起算点，也就是投影坐标系上</a:t>
            </a:r>
            <a:r>
              <a:rPr lang="en-US" altLang="zh-CN" dirty="0" err="1" smtClean="0"/>
              <a:t>xy</a:t>
            </a:r>
            <a:r>
              <a:rPr lang="zh-CN" altLang="en-US" dirty="0" smtClean="0"/>
              <a:t>坐标轴的原点对应球面上哪个位置。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这个值一般取你所需要覆盖区域的中心点所处的经度和纬度，不需要绝对精确到小数位。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通常自定义坐标系的话，中央经线可以取所在地区经度整数，纬度取赤道</a:t>
            </a:r>
            <a:r>
              <a:rPr lang="en-US" altLang="zh-CN" dirty="0" smtClean="0"/>
              <a:t>0</a:t>
            </a:r>
            <a:r>
              <a:rPr lang="zh-CN" altLang="en-US" dirty="0" smtClean="0"/>
              <a:t>度就行。</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长度比</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投影上两点的距离除以这段椭球面上这两点的距离，默认都是</a:t>
            </a:r>
            <a:r>
              <a:rPr lang="en-US" altLang="zh-CN" dirty="0" smtClean="0"/>
              <a:t>1</a:t>
            </a:r>
            <a:r>
              <a:rPr lang="zh-CN" altLang="en-US" dirty="0" smtClean="0"/>
              <a:t>，部分投影模型会根据局部地形实际情况进行设置，但是这个值都是一个极其贴近</a:t>
            </a:r>
            <a:r>
              <a:rPr lang="en-US" altLang="zh-CN" dirty="0" smtClean="0"/>
              <a:t>1</a:t>
            </a:r>
            <a:r>
              <a:rPr lang="zh-CN" altLang="en-US" dirty="0" smtClean="0"/>
              <a:t>的值，比如某些投影出现</a:t>
            </a:r>
            <a:r>
              <a:rPr lang="en-US" altLang="zh-CN" dirty="0" smtClean="0"/>
              <a:t>0.9999</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投影面高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小范围区域因为测区平均高程面与大地水准面的差值和地球曲率半径相比微不足道，故忽略不计，默认为</a:t>
            </a:r>
            <a:r>
              <a:rPr lang="en-US" altLang="zh-CN" dirty="0" smtClean="0"/>
              <a:t>0</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只有当测区跨越范围较大，高程包含低海拔和高海拔，这个时候才需要设置平均投影面高。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东向加常数和北向加常数：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也称“东伪偏移”“北伪偏移”或者“假东”“假北”</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因为实际工作中，一个点的经纬度可能是经度小于中央经线，可能是纬度小于平均纬度，这样投影出来的坐标值会出现负数。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为了避免一个区域内的投影坐标出现横纵坐标出现负值，会将起算原点想西或者向南移动一定的偏移距离，这个距离就是东向加常数和北向加常数。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所以说只要确定自己的实际工作区域，设定好中央经线、平均纬度、东向加常数和北向加常数，转换出来的坐标是不可能出现负数的，出现负数那就说明要调整坐标系参数。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0FBAB973-7467-4EB4-9585-73861DFEF39E}" type="slidenum">
              <a:rPr lang="zh-CN" altLang="en-US" smtClean="0"/>
              <a:t>11</a:t>
            </a:fld>
            <a:endParaRPr lang="zh-CN" altLang="en-US"/>
          </a:p>
        </p:txBody>
      </p:sp>
    </p:spTree>
    <p:extLst>
      <p:ext uri="{BB962C8B-B14F-4D97-AF65-F5344CB8AC3E}">
        <p14:creationId xmlns:p14="http://schemas.microsoft.com/office/powerpoint/2010/main" val="2183265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我们挖机“坐标系管理”功能里面，椭球参数选择椭球名称“北京</a:t>
            </a:r>
            <a:r>
              <a:rPr lang="en-US" altLang="zh-CN" sz="1200" b="0" i="0" kern="1200" dirty="0" smtClean="0">
                <a:solidFill>
                  <a:schemeClr val="tx1"/>
                </a:solidFill>
                <a:effectLst/>
                <a:latin typeface="+mn-lt"/>
                <a:ea typeface="+mn-ea"/>
                <a:cs typeface="+mn-cs"/>
              </a:rPr>
              <a:t>54</a:t>
            </a:r>
            <a:r>
              <a:rPr lang="zh-CN" altLang="en-US" sz="1200" b="0" i="0" kern="1200" dirty="0" smtClean="0">
                <a:solidFill>
                  <a:schemeClr val="tx1"/>
                </a:solidFill>
                <a:effectLst/>
                <a:latin typeface="+mn-lt"/>
                <a:ea typeface="+mn-ea"/>
                <a:cs typeface="+mn-cs"/>
              </a:rPr>
              <a:t>”“西安</a:t>
            </a:r>
            <a:r>
              <a:rPr lang="en-US" altLang="zh-CN" sz="1200" b="0" i="0" kern="1200" dirty="0" smtClean="0">
                <a:solidFill>
                  <a:schemeClr val="tx1"/>
                </a:solidFill>
                <a:effectLst/>
                <a:latin typeface="+mn-lt"/>
                <a:ea typeface="+mn-ea"/>
                <a:cs typeface="+mn-cs"/>
              </a:rPr>
              <a:t>80</a:t>
            </a:r>
            <a:r>
              <a:rPr lang="zh-CN" altLang="en-US" sz="1200" b="0" i="0" kern="1200" dirty="0" smtClean="0">
                <a:solidFill>
                  <a:schemeClr val="tx1"/>
                </a:solidFill>
                <a:effectLst/>
                <a:latin typeface="+mn-lt"/>
                <a:ea typeface="+mn-ea"/>
                <a:cs typeface="+mn-cs"/>
              </a:rPr>
              <a:t>”“国家</a:t>
            </a:r>
            <a:r>
              <a:rPr lang="en-US" altLang="zh-CN" sz="1200" b="0" i="0" kern="1200" dirty="0" smtClean="0">
                <a:solidFill>
                  <a:schemeClr val="tx1"/>
                </a:solidFill>
                <a:effectLst/>
                <a:latin typeface="+mn-lt"/>
                <a:ea typeface="+mn-ea"/>
                <a:cs typeface="+mn-cs"/>
              </a:rPr>
              <a:t>2000</a:t>
            </a:r>
            <a:r>
              <a:rPr lang="zh-CN" altLang="en-US" sz="1200" b="0" i="0" kern="1200" dirty="0" smtClean="0">
                <a:solidFill>
                  <a:schemeClr val="tx1"/>
                </a:solidFill>
                <a:effectLst/>
                <a:latin typeface="+mn-lt"/>
                <a:ea typeface="+mn-ea"/>
                <a:cs typeface="+mn-cs"/>
              </a:rPr>
              <a:t>”实际上是个通俗的叫法，应该叫做“北京</a:t>
            </a:r>
            <a:r>
              <a:rPr lang="en-US" altLang="zh-CN" sz="1200" b="0" i="0" kern="1200" dirty="0" smtClean="0">
                <a:solidFill>
                  <a:schemeClr val="tx1"/>
                </a:solidFill>
                <a:effectLst/>
                <a:latin typeface="+mn-lt"/>
                <a:ea typeface="+mn-ea"/>
                <a:cs typeface="+mn-cs"/>
              </a:rPr>
              <a:t>54</a:t>
            </a:r>
            <a:r>
              <a:rPr lang="zh-CN" altLang="en-US" sz="1200" b="0" i="0" kern="1200" dirty="0" smtClean="0">
                <a:solidFill>
                  <a:schemeClr val="tx1"/>
                </a:solidFill>
                <a:effectLst/>
                <a:latin typeface="+mn-lt"/>
                <a:ea typeface="+mn-ea"/>
                <a:cs typeface="+mn-cs"/>
              </a:rPr>
              <a:t>源椭球”“西安</a:t>
            </a:r>
            <a:r>
              <a:rPr lang="en-US" altLang="zh-CN" sz="1200" b="0" i="0" kern="1200" dirty="0" smtClean="0">
                <a:solidFill>
                  <a:schemeClr val="tx1"/>
                </a:solidFill>
                <a:effectLst/>
                <a:latin typeface="+mn-lt"/>
                <a:ea typeface="+mn-ea"/>
                <a:cs typeface="+mn-cs"/>
              </a:rPr>
              <a:t>80</a:t>
            </a:r>
            <a:r>
              <a:rPr lang="zh-CN" altLang="en-US" sz="1200" b="0" i="0" kern="1200" dirty="0" smtClean="0">
                <a:solidFill>
                  <a:schemeClr val="tx1"/>
                </a:solidFill>
                <a:effectLst/>
                <a:latin typeface="+mn-lt"/>
                <a:ea typeface="+mn-ea"/>
                <a:cs typeface="+mn-cs"/>
              </a:rPr>
              <a:t>源椭球”“国家</a:t>
            </a:r>
            <a:r>
              <a:rPr lang="en-US" altLang="zh-CN" sz="1200" b="0" i="0" kern="1200" dirty="0" smtClean="0">
                <a:solidFill>
                  <a:schemeClr val="tx1"/>
                </a:solidFill>
                <a:effectLst/>
                <a:latin typeface="+mn-lt"/>
                <a:ea typeface="+mn-ea"/>
                <a:cs typeface="+mn-cs"/>
              </a:rPr>
              <a:t>2000</a:t>
            </a:r>
            <a:r>
              <a:rPr lang="zh-CN" altLang="en-US" sz="1200" b="0" i="0" kern="1200" dirty="0" smtClean="0">
                <a:solidFill>
                  <a:schemeClr val="tx1"/>
                </a:solidFill>
                <a:effectLst/>
                <a:latin typeface="+mn-lt"/>
                <a:ea typeface="+mn-ea"/>
                <a:cs typeface="+mn-cs"/>
              </a:rPr>
              <a:t>源椭球”，我们只用到了这几个地理坐标系的椭球体，用的默认的基准转换参数作为投影坐标系的大地基准面。</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高斯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克吕格投影的中央经线投影后保持长度不变，即比例系数为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UTM</a:t>
            </a:r>
            <a:r>
              <a:rPr lang="zh-CN" altLang="en-US" sz="1200" b="0" i="0" kern="1200" dirty="0" smtClean="0">
                <a:solidFill>
                  <a:schemeClr val="tx1"/>
                </a:solidFill>
                <a:effectLst/>
                <a:latin typeface="+mn-lt"/>
                <a:ea typeface="+mn-ea"/>
                <a:cs typeface="+mn-cs"/>
              </a:rPr>
              <a:t>投影是一种等角横轴割圆柱投影。椭圆柱割地球于南纬</a:t>
            </a:r>
            <a:r>
              <a:rPr lang="en-US" altLang="zh-CN" sz="1200" b="0" i="0" kern="1200" dirty="0" smtClean="0">
                <a:solidFill>
                  <a:schemeClr val="tx1"/>
                </a:solidFill>
                <a:effectLst/>
                <a:latin typeface="+mn-lt"/>
                <a:ea typeface="+mn-ea"/>
                <a:cs typeface="+mn-cs"/>
              </a:rPr>
              <a:t>80</a:t>
            </a:r>
            <a:r>
              <a:rPr lang="zh-CN" altLang="en-US" sz="1200" b="0" i="0" kern="1200" dirty="0" smtClean="0">
                <a:solidFill>
                  <a:schemeClr val="tx1"/>
                </a:solidFill>
                <a:effectLst/>
                <a:latin typeface="+mn-lt"/>
                <a:ea typeface="+mn-ea"/>
                <a:cs typeface="+mn-cs"/>
              </a:rPr>
              <a:t>度，北纬</a:t>
            </a:r>
            <a:r>
              <a:rPr lang="en-US" altLang="zh-CN" sz="1200" b="0" i="0" kern="1200" dirty="0" smtClean="0">
                <a:solidFill>
                  <a:schemeClr val="tx1"/>
                </a:solidFill>
                <a:effectLst/>
                <a:latin typeface="+mn-lt"/>
                <a:ea typeface="+mn-ea"/>
                <a:cs typeface="+mn-cs"/>
              </a:rPr>
              <a:t>84</a:t>
            </a:r>
            <a:r>
              <a:rPr lang="zh-CN" altLang="en-US" sz="1200" b="0" i="0" kern="1200" dirty="0" smtClean="0">
                <a:solidFill>
                  <a:schemeClr val="tx1"/>
                </a:solidFill>
                <a:effectLst/>
                <a:latin typeface="+mn-lt"/>
                <a:ea typeface="+mn-ea"/>
                <a:cs typeface="+mn-cs"/>
              </a:rPr>
              <a:t>度两条等高圈。投影后两条相割的经线上没有变形，而中央经线的长度比为</a:t>
            </a:r>
            <a:r>
              <a:rPr lang="en-US" altLang="zh-CN" sz="1200" b="0" i="0" kern="1200" dirty="0" smtClean="0">
                <a:solidFill>
                  <a:schemeClr val="tx1"/>
                </a:solidFill>
                <a:effectLst/>
                <a:latin typeface="+mn-lt"/>
                <a:ea typeface="+mn-ea"/>
                <a:cs typeface="+mn-cs"/>
              </a:rPr>
              <a:t>0.9996</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rPr>
              <a:t>Albers</a:t>
            </a:r>
            <a:r>
              <a:rPr lang="zh-CN" altLang="en-US" dirty="0" smtClean="0">
                <a:solidFill>
                  <a:schemeClr val="bg1"/>
                </a:solidFill>
              </a:rPr>
              <a:t>投影，基于它等积投影的特性，以前做过的农业遥感面积调查系统用</a:t>
            </a:r>
            <a:r>
              <a:rPr lang="en-US" altLang="zh-CN" dirty="0" smtClean="0">
                <a:solidFill>
                  <a:schemeClr val="bg1"/>
                </a:solidFill>
              </a:rPr>
              <a:t>Albers</a:t>
            </a:r>
            <a:r>
              <a:rPr lang="zh-CN" altLang="en-US" dirty="0" smtClean="0">
                <a:solidFill>
                  <a:schemeClr val="bg1"/>
                </a:solidFill>
              </a:rPr>
              <a:t>投影。</a:t>
            </a:r>
            <a:endParaRPr lang="en-US" altLang="zh-CN"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我国的全国地图及分省地图和小于</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比</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万的地图一般使用</a:t>
            </a:r>
            <a:r>
              <a:rPr lang="en-US" altLang="zh-CN" sz="1200" b="0" i="0" kern="1200" dirty="0" smtClean="0">
                <a:solidFill>
                  <a:schemeClr val="tx1"/>
                </a:solidFill>
                <a:effectLst/>
                <a:latin typeface="+mn-lt"/>
                <a:ea typeface="+mn-ea"/>
                <a:cs typeface="+mn-cs"/>
              </a:rPr>
              <a:t>lambert</a:t>
            </a:r>
            <a:r>
              <a:rPr lang="zh-CN" altLang="en-US" sz="1200" b="0" i="0" kern="1200" dirty="0" smtClean="0">
                <a:solidFill>
                  <a:schemeClr val="tx1"/>
                </a:solidFill>
                <a:effectLst/>
                <a:latin typeface="+mn-lt"/>
                <a:ea typeface="+mn-ea"/>
                <a:cs typeface="+mn-cs"/>
              </a:rPr>
              <a:t>投影</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日本之前的</a:t>
            </a:r>
            <a:r>
              <a:rPr lang="en-US" altLang="zh-CN" sz="1200" b="0" i="0" kern="1200" dirty="0" smtClean="0">
                <a:solidFill>
                  <a:schemeClr val="tx1"/>
                </a:solidFill>
                <a:effectLst/>
                <a:latin typeface="+mn-lt"/>
                <a:ea typeface="+mn-ea"/>
                <a:cs typeface="+mn-cs"/>
              </a:rPr>
              <a:t>JGD2000</a:t>
            </a:r>
            <a:r>
              <a:rPr lang="zh-CN" altLang="en-US" sz="1200" b="0" i="0" kern="1200" dirty="0" smtClean="0">
                <a:solidFill>
                  <a:schemeClr val="tx1"/>
                </a:solidFill>
                <a:effectLst/>
                <a:latin typeface="+mn-lt"/>
                <a:ea typeface="+mn-ea"/>
                <a:cs typeface="+mn-cs"/>
              </a:rPr>
              <a:t>实际上就是</a:t>
            </a:r>
            <a:r>
              <a:rPr lang="en-US" altLang="zh-CN" sz="1200" b="0" i="0" kern="1200" dirty="0" smtClean="0">
                <a:solidFill>
                  <a:schemeClr val="tx1"/>
                </a:solidFill>
                <a:effectLst/>
                <a:latin typeface="+mn-lt"/>
                <a:ea typeface="+mn-ea"/>
                <a:cs typeface="+mn-cs"/>
              </a:rPr>
              <a:t>GRS80</a:t>
            </a:r>
            <a:r>
              <a:rPr lang="zh-CN" altLang="en-US" sz="1200" b="0" i="0" kern="1200" dirty="0" smtClean="0">
                <a:solidFill>
                  <a:schemeClr val="tx1"/>
                </a:solidFill>
                <a:effectLst/>
                <a:latin typeface="+mn-lt"/>
                <a:ea typeface="+mn-ea"/>
                <a:cs typeface="+mn-cs"/>
              </a:rPr>
              <a:t>椭球的</a:t>
            </a:r>
            <a:endParaRPr lang="zh-CN" altLang="en-US" dirty="0"/>
          </a:p>
        </p:txBody>
      </p:sp>
      <p:sp>
        <p:nvSpPr>
          <p:cNvPr id="4" name="灯片编号占位符 3"/>
          <p:cNvSpPr>
            <a:spLocks noGrp="1"/>
          </p:cNvSpPr>
          <p:nvPr>
            <p:ph type="sldNum" sz="quarter" idx="10"/>
          </p:nvPr>
        </p:nvSpPr>
        <p:spPr/>
        <p:txBody>
          <a:bodyPr/>
          <a:lstStyle/>
          <a:p>
            <a:fld id="{0FBAB973-7467-4EB4-9585-73861DFEF39E}" type="slidenum">
              <a:rPr lang="zh-CN" altLang="en-US" smtClean="0"/>
              <a:t>12</a:t>
            </a:fld>
            <a:endParaRPr lang="zh-CN" altLang="en-US"/>
          </a:p>
        </p:txBody>
      </p:sp>
    </p:spTree>
    <p:extLst>
      <p:ext uri="{BB962C8B-B14F-4D97-AF65-F5344CB8AC3E}">
        <p14:creationId xmlns:p14="http://schemas.microsoft.com/office/powerpoint/2010/main" val="843574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EPSG</a:t>
            </a:r>
            <a:r>
              <a:rPr lang="zh-CN" altLang="en-US" dirty="0" smtClean="0"/>
              <a:t>收录了全球</a:t>
            </a:r>
            <a:r>
              <a:rPr lang="en-US" altLang="zh-CN" dirty="0" smtClean="0"/>
              <a:t>2</a:t>
            </a:r>
            <a:r>
              <a:rPr lang="zh-CN" altLang="en-US" dirty="0" smtClean="0"/>
              <a:t>万多个坐标系</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我们挖机</a:t>
            </a:r>
            <a:r>
              <a:rPr lang="en-US" altLang="zh-CN" dirty="0" smtClean="0"/>
              <a:t>App</a:t>
            </a:r>
            <a:r>
              <a:rPr lang="zh-CN" altLang="en-US" dirty="0" smtClean="0"/>
              <a:t>里面也有</a:t>
            </a:r>
            <a:r>
              <a:rPr lang="en-US" altLang="zh-CN" dirty="0" smtClean="0"/>
              <a:t>EPSG</a:t>
            </a:r>
            <a:r>
              <a:rPr lang="zh-CN" altLang="en-US" dirty="0" smtClean="0"/>
              <a:t>检索功能，但并不是所有的坐标系都能应用上去，目前我们挖机只支持</a:t>
            </a:r>
            <a:r>
              <a:rPr lang="en-US" altLang="zh-CN" dirty="0" smtClean="0"/>
              <a:t>4</a:t>
            </a:r>
            <a:r>
              <a:rPr lang="zh-CN" altLang="en-US" dirty="0" smtClean="0"/>
              <a:t>类椭球体、</a:t>
            </a:r>
            <a:r>
              <a:rPr lang="en-US" altLang="zh-CN" dirty="0" smtClean="0"/>
              <a:t>2</a:t>
            </a:r>
            <a:r>
              <a:rPr lang="zh-CN" altLang="en-US" dirty="0" smtClean="0"/>
              <a:t>类投影模型坐标系的</a:t>
            </a:r>
            <a:r>
              <a:rPr lang="en-US" altLang="zh-CN" dirty="0" smtClean="0"/>
              <a:t>EPSG</a:t>
            </a:r>
            <a:r>
              <a:rPr lang="zh-CN" altLang="en-US" dirty="0" smtClean="0"/>
              <a:t>编号，其他椭球体或者投影模型没有做适配。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目前这些坐标系已经能够满足全球地区通用，个别地区有非要使用特定的坐标系，就需要单独适配了。</a:t>
            </a:r>
            <a:endParaRPr lang="zh-CN" altLang="en-US" dirty="0"/>
          </a:p>
        </p:txBody>
      </p:sp>
      <p:sp>
        <p:nvSpPr>
          <p:cNvPr id="4" name="灯片编号占位符 3"/>
          <p:cNvSpPr>
            <a:spLocks noGrp="1"/>
          </p:cNvSpPr>
          <p:nvPr>
            <p:ph type="sldNum" sz="quarter" idx="10"/>
          </p:nvPr>
        </p:nvSpPr>
        <p:spPr/>
        <p:txBody>
          <a:bodyPr/>
          <a:lstStyle/>
          <a:p>
            <a:fld id="{0FBAB973-7467-4EB4-9585-73861DFEF39E}" type="slidenum">
              <a:rPr lang="zh-CN" altLang="en-US" smtClean="0"/>
              <a:t>13</a:t>
            </a:fld>
            <a:endParaRPr lang="zh-CN" altLang="en-US"/>
          </a:p>
        </p:txBody>
      </p:sp>
    </p:spTree>
    <p:extLst>
      <p:ext uri="{BB962C8B-B14F-4D97-AF65-F5344CB8AC3E}">
        <p14:creationId xmlns:p14="http://schemas.microsoft.com/office/powerpoint/2010/main" val="636748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3B68E5-EFBF-482F-9AC2-4332C0FB9631}" type="slidenum">
              <a:rPr lang="zh-CN" altLang="en-US" smtClean="0"/>
              <a:pPr/>
              <a:t>14</a:t>
            </a:fld>
            <a:endParaRPr lang="zh-CN" altLang="en-US"/>
          </a:p>
        </p:txBody>
      </p:sp>
    </p:spTree>
    <p:extLst>
      <p:ext uri="{BB962C8B-B14F-4D97-AF65-F5344CB8AC3E}">
        <p14:creationId xmlns:p14="http://schemas.microsoft.com/office/powerpoint/2010/main" val="1919351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地理坐标和与平面坐标的转换是不严密的，所以需要做投影转换，通常将空间直角坐标转换为大地坐标，然后在大地坐标和平面直角坐标之间采用投影正算和投影反算公式进行计算。</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为什么要做基准转换？</a:t>
            </a:r>
          </a:p>
          <a:p>
            <a:r>
              <a:rPr lang="zh-CN" altLang="zh-CN" sz="1200" kern="1200" dirty="0" smtClean="0">
                <a:solidFill>
                  <a:schemeClr val="tx1"/>
                </a:solidFill>
                <a:effectLst/>
                <a:latin typeface="+mn-lt"/>
                <a:ea typeface="+mn-ea"/>
                <a:cs typeface="+mn-cs"/>
              </a:rPr>
              <a:t>同一参考椭球下，大地坐标与空间直角坐标之间的转换是严密的（</a:t>
            </a:r>
            <a:r>
              <a:rPr lang="zh-CN" altLang="en-US" sz="1200" kern="1200" dirty="0" smtClean="0">
                <a:solidFill>
                  <a:schemeClr val="tx1"/>
                </a:solidFill>
                <a:effectLst/>
                <a:latin typeface="+mn-lt"/>
                <a:ea typeface="+mn-ea"/>
                <a:cs typeface="+mn-cs"/>
              </a:rPr>
              <a:t>有唯一的</a:t>
            </a:r>
            <a:r>
              <a:rPr lang="zh-CN" altLang="zh-CN" sz="1200" kern="1200" dirty="0" smtClean="0">
                <a:solidFill>
                  <a:schemeClr val="tx1"/>
                </a:solidFill>
                <a:effectLst/>
                <a:latin typeface="+mn-lt"/>
                <a:ea typeface="+mn-ea"/>
                <a:cs typeface="+mn-cs"/>
              </a:rPr>
              <a:t>数学关系对应），而不同参考椭球之间的坐标转换永远都是非严密的</a:t>
            </a:r>
            <a:r>
              <a:rPr lang="zh-CN" altLang="en-US" sz="120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没有一套完全不变的参数在地球上各个位置适用，</a:t>
            </a:r>
            <a:r>
              <a:rPr lang="zh-CN" altLang="en-US" sz="1200" kern="1200" dirty="0" smtClean="0">
                <a:solidFill>
                  <a:schemeClr val="tx1"/>
                </a:solidFill>
                <a:effectLst/>
                <a:latin typeface="+mn-lt"/>
                <a:ea typeface="+mn-ea"/>
                <a:cs typeface="+mn-cs"/>
              </a:rPr>
              <a:t>也就是这一套参数在某个地区适用，离远了的另一个地区就误差大不适用了。</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不同参考椭球面上的大地坐标系转换为空间直角坐标系后，坐标轴之间既不重合又不平行，因此需要在两个不同空间直角坐标系之间进行转换，也就是基准转换，三参</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七参地心变换是一种基准转换的算法。</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BAB973-7467-4EB4-9585-73861DFEF39E}" type="slidenum">
              <a:rPr lang="zh-CN" altLang="en-US" smtClean="0"/>
              <a:t>15</a:t>
            </a:fld>
            <a:endParaRPr lang="zh-CN" altLang="en-US"/>
          </a:p>
        </p:txBody>
      </p:sp>
    </p:spTree>
    <p:extLst>
      <p:ext uri="{BB962C8B-B14F-4D97-AF65-F5344CB8AC3E}">
        <p14:creationId xmlns:p14="http://schemas.microsoft.com/office/powerpoint/2010/main" val="447009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chemeClr val="bg1"/>
                </a:solidFill>
              </a:rPr>
              <a:t>不同大地基准面的两个空间直角坐标系之间进行基准转换，如果没有现成的七参数，则至少需要提供三对控制点供基准转换。</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四参数理想的控制范围一般都在</a:t>
            </a:r>
            <a:r>
              <a:rPr lang="en-US" altLang="zh-CN" sz="1200" kern="1200" dirty="0" smtClean="0">
                <a:solidFill>
                  <a:schemeClr val="tx1"/>
                </a:solidFill>
                <a:effectLst/>
                <a:latin typeface="+mn-lt"/>
                <a:ea typeface="+mn-ea"/>
                <a:cs typeface="+mn-cs"/>
              </a:rPr>
              <a:t>5-7km</a:t>
            </a:r>
            <a:r>
              <a:rPr lang="zh-CN" altLang="en-US" sz="1200" kern="1200" dirty="0" smtClean="0">
                <a:solidFill>
                  <a:schemeClr val="tx1"/>
                </a:solidFill>
                <a:effectLst/>
                <a:latin typeface="+mn-lt"/>
                <a:ea typeface="+mn-ea"/>
                <a:cs typeface="+mn-cs"/>
              </a:rPr>
              <a:t>范围内，应用于某些项目部工地；</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七参数一般覆盖范围超过</a:t>
            </a:r>
            <a:r>
              <a:rPr lang="en-US" altLang="zh-CN" sz="1200" kern="1200" dirty="0" smtClean="0">
                <a:solidFill>
                  <a:schemeClr val="tx1"/>
                </a:solidFill>
                <a:effectLst/>
                <a:latin typeface="+mn-lt"/>
                <a:ea typeface="+mn-ea"/>
                <a:cs typeface="+mn-cs"/>
              </a:rPr>
              <a:t>15km</a:t>
            </a:r>
            <a:r>
              <a:rPr lang="zh-CN" altLang="en-US" sz="1200" kern="1200" dirty="0" smtClean="0">
                <a:solidFill>
                  <a:schemeClr val="tx1"/>
                </a:solidFill>
                <a:effectLst/>
                <a:latin typeface="+mn-lt"/>
                <a:ea typeface="+mn-ea"/>
                <a:cs typeface="+mn-cs"/>
              </a:rPr>
              <a:t>，应用于某个地级市或者行政区。</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挖机里面我们通过解析改正后的</a:t>
            </a:r>
            <a:r>
              <a:rPr lang="en-US" altLang="zh-CN" sz="1200" kern="1200" dirty="0" smtClean="0">
                <a:solidFill>
                  <a:schemeClr val="tx1"/>
                </a:solidFill>
                <a:effectLst/>
                <a:latin typeface="+mn-lt"/>
                <a:ea typeface="+mn-ea"/>
                <a:cs typeface="+mn-cs"/>
              </a:rPr>
              <a:t>GPGGA</a:t>
            </a:r>
            <a:r>
              <a:rPr lang="zh-CN" altLang="en-US" sz="1200" kern="1200" dirty="0" smtClean="0">
                <a:solidFill>
                  <a:schemeClr val="tx1"/>
                </a:solidFill>
                <a:effectLst/>
                <a:latin typeface="+mn-lt"/>
                <a:ea typeface="+mn-ea"/>
                <a:cs typeface="+mn-cs"/>
              </a:rPr>
              <a:t>数据拿到的是大地高和正高，而很多工程项目中使用的是正常高。</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通过控制点转换功能，我们只用到了控制点转换里面的第一对控制点的固定差值进行高程改正，得到正常高。</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BAB973-7467-4EB4-9585-73861DFEF39E}" type="slidenum">
              <a:rPr lang="zh-CN" altLang="en-US" smtClean="0"/>
              <a:t>16</a:t>
            </a:fld>
            <a:endParaRPr lang="zh-CN" altLang="en-US"/>
          </a:p>
        </p:txBody>
      </p:sp>
    </p:spTree>
    <p:extLst>
      <p:ext uri="{BB962C8B-B14F-4D97-AF65-F5344CB8AC3E}">
        <p14:creationId xmlns:p14="http://schemas.microsoft.com/office/powerpoint/2010/main" val="3174896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在挖机</a:t>
            </a:r>
            <a:r>
              <a:rPr lang="en-US" altLang="zh-CN" dirty="0" smtClean="0"/>
              <a:t>App</a:t>
            </a:r>
            <a:r>
              <a:rPr lang="zh-CN" altLang="en-US" dirty="0" smtClean="0"/>
              <a:t>中有“专业坐标系统”和“控制点管理”两个功能。从图来看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专业坐标系统</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用于将</a:t>
            </a:r>
            <a:r>
              <a:rPr lang="en-US" altLang="zh-CN" dirty="0" smtClean="0"/>
              <a:t>GNSS</a:t>
            </a:r>
            <a:r>
              <a:rPr lang="zh-CN" altLang="en-US" dirty="0" smtClean="0"/>
              <a:t>天线位置</a:t>
            </a:r>
            <a:r>
              <a:rPr lang="en-US" altLang="zh-CN" dirty="0" smtClean="0"/>
              <a:t>WGS84</a:t>
            </a:r>
            <a:r>
              <a:rPr lang="zh-CN" altLang="en-US" dirty="0" smtClean="0"/>
              <a:t>大地坐标经纬度转换为某一个标准的平面投影坐标；</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控制点管理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将平面投影坐标转换为某个局部地区的当地坐标。</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这样能实现</a:t>
            </a:r>
            <a:r>
              <a:rPr lang="en-US" altLang="zh-CN" dirty="0" smtClean="0"/>
              <a:t>GNSS</a:t>
            </a:r>
            <a:r>
              <a:rPr lang="zh-CN" altLang="en-US" dirty="0" smtClean="0"/>
              <a:t>定位坐标跟工程设计图坐标之间的关联。</a:t>
            </a:r>
            <a:endParaRPr lang="en-US" altLang="zh-CN" dirty="0" smtClean="0"/>
          </a:p>
        </p:txBody>
      </p:sp>
      <p:sp>
        <p:nvSpPr>
          <p:cNvPr id="4" name="灯片编号占位符 3"/>
          <p:cNvSpPr>
            <a:spLocks noGrp="1"/>
          </p:cNvSpPr>
          <p:nvPr>
            <p:ph type="sldNum" sz="quarter" idx="10"/>
          </p:nvPr>
        </p:nvSpPr>
        <p:spPr/>
        <p:txBody>
          <a:bodyPr/>
          <a:lstStyle/>
          <a:p>
            <a:fld id="{0FBAB973-7467-4EB4-9585-73861DFEF39E}" type="slidenum">
              <a:rPr lang="zh-CN" altLang="en-US" smtClean="0"/>
              <a:t>17</a:t>
            </a:fld>
            <a:endParaRPr lang="zh-CN" altLang="en-US"/>
          </a:p>
        </p:txBody>
      </p:sp>
    </p:spTree>
    <p:extLst>
      <p:ext uri="{BB962C8B-B14F-4D97-AF65-F5344CB8AC3E}">
        <p14:creationId xmlns:p14="http://schemas.microsoft.com/office/powerpoint/2010/main" val="318308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3B68E5-EFBF-482F-9AC2-4332C0FB9631}" type="slidenum">
              <a:rPr lang="zh-CN" altLang="en-US" smtClean="0"/>
              <a:pPr/>
              <a:t>2</a:t>
            </a:fld>
            <a:endParaRPr lang="zh-CN" altLang="en-US"/>
          </a:p>
        </p:txBody>
      </p:sp>
    </p:spTree>
    <p:extLst>
      <p:ext uri="{BB962C8B-B14F-4D97-AF65-F5344CB8AC3E}">
        <p14:creationId xmlns:p14="http://schemas.microsoft.com/office/powerpoint/2010/main" val="2113067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BAB973-7467-4EB4-9585-73861DFEF39E}" type="slidenum">
              <a:rPr lang="zh-CN" altLang="en-US" smtClean="0"/>
              <a:t>3</a:t>
            </a:fld>
            <a:endParaRPr lang="zh-CN" altLang="en-US"/>
          </a:p>
        </p:txBody>
      </p:sp>
    </p:spTree>
    <p:extLst>
      <p:ext uri="{BB962C8B-B14F-4D97-AF65-F5344CB8AC3E}">
        <p14:creationId xmlns:p14="http://schemas.microsoft.com/office/powerpoint/2010/main" val="2968235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地球的总椭球和参考椭球</a:t>
            </a:r>
            <a:endParaRPr lang="en-US" altLang="zh-CN"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地球表面是一个凸凹不平的表面，而对于地球测量而言，地表是一个无法用数学公式表达的曲面，这样的曲面不能作为测量和制图的基准面。假想一个扁率极小的椭圆，绕地球体短轴旋转所形成的规则椭球体称之为地球椭球体。</a:t>
            </a:r>
            <a:endParaRPr lang="en-US" altLang="zh-CN"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总椭球：在满足“椭球球心与地球质心重合”和“椭球长短轴与地球东西南北向双平行”的条件下，找到一个全球范围内与大地水准面最密合的地球椭球，称为总椭球。</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参考椭球：在局部区域，经过局部定位和定向，找到一个与该地区大地水准面最密合的地球椭球，称为参考椭球。</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地心坐标系</a:t>
            </a:r>
            <a:endParaRPr lang="en-US" altLang="zh-CN"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从拟合全球曲面的角度出发，</a:t>
            </a:r>
            <a:r>
              <a:rPr lang="zh-CN" altLang="en-US" dirty="0" smtClean="0"/>
              <a:t>以总椭球的球心也就是地球质心为原点</a:t>
            </a:r>
            <a:r>
              <a:rPr lang="zh-CN" altLang="en-US" sz="1200" b="0" i="0" kern="1200" dirty="0" smtClean="0">
                <a:solidFill>
                  <a:schemeClr val="tx1"/>
                </a:solidFill>
                <a:effectLst/>
                <a:latin typeface="+mn-lt"/>
                <a:ea typeface="+mn-ea"/>
                <a:cs typeface="+mn-cs"/>
              </a:rPr>
              <a:t>建立的空间坐标系。通常分为地心空间直角坐标系、地心大地坐标系；</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WGS-84</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CGCS2000</a:t>
            </a:r>
            <a:r>
              <a:rPr lang="zh-CN" altLang="en-US" sz="1200" b="0" i="0" kern="1200" dirty="0" smtClean="0">
                <a:solidFill>
                  <a:schemeClr val="tx1"/>
                </a:solidFill>
                <a:effectLst/>
                <a:latin typeface="+mn-lt"/>
                <a:ea typeface="+mn-ea"/>
                <a:cs typeface="+mn-cs"/>
              </a:rPr>
              <a:t>，都是属于地心大地坐标系；</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地心坐标系是面向全球的，它尽量不仅整个地球表面，优点是适用范围大，缺点就是局部不够精确。</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参心坐标系</a:t>
            </a:r>
          </a:p>
          <a:p>
            <a:r>
              <a:rPr lang="zh-CN" altLang="en-US" sz="1200" b="0" i="0" kern="1200" dirty="0" smtClean="0">
                <a:solidFill>
                  <a:schemeClr val="tx1"/>
                </a:solidFill>
                <a:effectLst/>
                <a:latin typeface="+mn-lt"/>
                <a:ea typeface="+mn-ea"/>
                <a:cs typeface="+mn-cs"/>
              </a:rPr>
              <a:t>从拟合局部地区曲面的角度出发，</a:t>
            </a:r>
            <a:r>
              <a:rPr lang="zh-CN" altLang="en-US" dirty="0" smtClean="0"/>
              <a:t>以参考椭球的球心为原点</a:t>
            </a:r>
            <a:r>
              <a:rPr lang="zh-CN" altLang="en-US" sz="1200" b="0" i="0" kern="1200" dirty="0" smtClean="0">
                <a:solidFill>
                  <a:schemeClr val="tx1"/>
                </a:solidFill>
                <a:effectLst/>
                <a:latin typeface="+mn-lt"/>
                <a:ea typeface="+mn-ea"/>
                <a:cs typeface="+mn-cs"/>
              </a:rPr>
              <a:t>建立的空间坐标系。通常分为：参心空间直角坐标系、参心大地坐标系。</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北京</a:t>
            </a:r>
            <a:r>
              <a:rPr lang="en-US" altLang="zh-CN" sz="1200" b="0" i="0" kern="1200" dirty="0" smtClean="0">
                <a:solidFill>
                  <a:schemeClr val="tx1"/>
                </a:solidFill>
                <a:effectLst/>
                <a:latin typeface="+mn-lt"/>
                <a:ea typeface="+mn-ea"/>
                <a:cs typeface="+mn-cs"/>
              </a:rPr>
              <a:t>54</a:t>
            </a:r>
            <a:r>
              <a:rPr lang="zh-CN" altLang="en-US" sz="1200" b="0" i="0" kern="1200" dirty="0" smtClean="0">
                <a:solidFill>
                  <a:schemeClr val="tx1"/>
                </a:solidFill>
                <a:effectLst/>
                <a:latin typeface="+mn-lt"/>
                <a:ea typeface="+mn-ea"/>
                <a:cs typeface="+mn-cs"/>
              </a:rPr>
              <a:t>和西安</a:t>
            </a:r>
            <a:r>
              <a:rPr lang="en-US" altLang="zh-CN" sz="1200" b="0" i="0" kern="1200" dirty="0" smtClean="0">
                <a:solidFill>
                  <a:schemeClr val="tx1"/>
                </a:solidFill>
                <a:effectLst/>
                <a:latin typeface="+mn-lt"/>
                <a:ea typeface="+mn-ea"/>
                <a:cs typeface="+mn-cs"/>
              </a:rPr>
              <a:t>80</a:t>
            </a:r>
            <a:r>
              <a:rPr lang="zh-CN" altLang="en-US" sz="1200" b="0" i="0" kern="1200" dirty="0" smtClean="0">
                <a:solidFill>
                  <a:schemeClr val="tx1"/>
                </a:solidFill>
                <a:effectLst/>
                <a:latin typeface="+mn-lt"/>
                <a:ea typeface="+mn-ea"/>
                <a:cs typeface="+mn-cs"/>
              </a:rPr>
              <a:t>均为参心大地坐标系。</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与地心坐标系相反，参心坐标系是面向局部地区的，在局部地区尽量逼近地球曲面，它的局部精确度高，但是适用范围小。</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比如西安</a:t>
            </a:r>
            <a:r>
              <a:rPr lang="en-US" altLang="zh-CN" sz="1200" b="0" i="0" kern="1200" dirty="0" smtClean="0">
                <a:solidFill>
                  <a:schemeClr val="tx1"/>
                </a:solidFill>
                <a:effectLst/>
                <a:latin typeface="+mn-lt"/>
                <a:ea typeface="+mn-ea"/>
                <a:cs typeface="+mn-cs"/>
              </a:rPr>
              <a:t>80</a:t>
            </a:r>
            <a:r>
              <a:rPr lang="zh-CN" altLang="en-US" sz="1200" b="0" i="0" kern="1200" dirty="0" smtClean="0">
                <a:solidFill>
                  <a:schemeClr val="tx1"/>
                </a:solidFill>
                <a:effectLst/>
                <a:latin typeface="+mn-lt"/>
                <a:ea typeface="+mn-ea"/>
                <a:cs typeface="+mn-cs"/>
              </a:rPr>
              <a:t>就取西安附近的大地原点作为逼近点，在这个点的椭球模型和大地水准面重合，误差为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，离大地原点越远误差越大。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所以这个大地原点尽量放在全中国的中间，使误差尽量分布均匀。</a:t>
            </a:r>
            <a:endParaRPr lang="zh-CN" altLang="en-US" dirty="0"/>
          </a:p>
        </p:txBody>
      </p:sp>
      <p:sp>
        <p:nvSpPr>
          <p:cNvPr id="4" name="灯片编号占位符 3"/>
          <p:cNvSpPr>
            <a:spLocks noGrp="1"/>
          </p:cNvSpPr>
          <p:nvPr>
            <p:ph type="sldNum" sz="quarter" idx="10"/>
          </p:nvPr>
        </p:nvSpPr>
        <p:spPr/>
        <p:txBody>
          <a:bodyPr/>
          <a:lstStyle/>
          <a:p>
            <a:fld id="{0FBAB973-7467-4EB4-9585-73861DFEF39E}" type="slidenum">
              <a:rPr lang="zh-CN" altLang="en-US" smtClean="0"/>
              <a:t>4</a:t>
            </a:fld>
            <a:endParaRPr lang="zh-CN" altLang="en-US"/>
          </a:p>
        </p:txBody>
      </p:sp>
    </p:spTree>
    <p:extLst>
      <p:ext uri="{BB962C8B-B14F-4D97-AF65-F5344CB8AC3E}">
        <p14:creationId xmlns:p14="http://schemas.microsoft.com/office/powerpoint/2010/main" val="3966755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原点</a:t>
            </a:r>
            <a:r>
              <a:rPr lang="en-US" altLang="zh-CN" sz="1200" b="0" i="0" kern="1200" dirty="0" smtClean="0">
                <a:solidFill>
                  <a:schemeClr val="tx1"/>
                </a:solidFill>
                <a:effectLst/>
                <a:latin typeface="+mn-lt"/>
                <a:ea typeface="+mn-ea"/>
                <a:cs typeface="+mn-cs"/>
              </a:rPr>
              <a:t>O</a:t>
            </a:r>
            <a:r>
              <a:rPr lang="zh-CN" altLang="en-US" sz="1200" b="0" i="0" kern="1200" dirty="0" smtClean="0">
                <a:solidFill>
                  <a:schemeClr val="tx1"/>
                </a:solidFill>
                <a:effectLst/>
                <a:latin typeface="+mn-lt"/>
                <a:ea typeface="+mn-ea"/>
                <a:cs typeface="+mn-cs"/>
              </a:rPr>
              <a:t>设在地球质心，用相互垂直的</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Z</a:t>
            </a:r>
            <a:r>
              <a:rPr lang="zh-CN" altLang="en-US" sz="1200" b="0" i="0" kern="1200" dirty="0" smtClean="0">
                <a:solidFill>
                  <a:schemeClr val="tx1"/>
                </a:solidFill>
                <a:effectLst/>
                <a:latin typeface="+mn-lt"/>
                <a:ea typeface="+mn-ea"/>
                <a:cs typeface="+mn-cs"/>
              </a:rPr>
              <a:t>三个轴来表示，</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轴与本初子午面与赤道面的交线重合，向东为正。</a:t>
            </a:r>
            <a:r>
              <a:rPr lang="en-US" altLang="zh-CN" sz="1200" b="0" i="0" kern="1200" dirty="0" smtClean="0">
                <a:solidFill>
                  <a:schemeClr val="tx1"/>
                </a:solidFill>
                <a:effectLst/>
                <a:latin typeface="+mn-lt"/>
                <a:ea typeface="+mn-ea"/>
                <a:cs typeface="+mn-cs"/>
              </a:rPr>
              <a:t>Z</a:t>
            </a:r>
            <a:r>
              <a:rPr lang="zh-CN" altLang="en-US" sz="1200" b="0" i="0" kern="1200" dirty="0" smtClean="0">
                <a:solidFill>
                  <a:schemeClr val="tx1"/>
                </a:solidFill>
                <a:effectLst/>
                <a:latin typeface="+mn-lt"/>
                <a:ea typeface="+mn-ea"/>
                <a:cs typeface="+mn-cs"/>
              </a:rPr>
              <a:t>轴与地球旋转轴重合，向北为正。</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轴与</a:t>
            </a:r>
            <a:r>
              <a:rPr lang="en-US" altLang="zh-CN" sz="1200" b="0" i="0" kern="1200" dirty="0" smtClean="0">
                <a:solidFill>
                  <a:schemeClr val="tx1"/>
                </a:solidFill>
                <a:effectLst/>
                <a:latin typeface="+mn-lt"/>
                <a:ea typeface="+mn-ea"/>
                <a:cs typeface="+mn-cs"/>
              </a:rPr>
              <a:t>XZ</a:t>
            </a:r>
            <a:r>
              <a:rPr lang="zh-CN" altLang="en-US" sz="1200" b="0" i="0" kern="1200" dirty="0" smtClean="0">
                <a:solidFill>
                  <a:schemeClr val="tx1"/>
                </a:solidFill>
                <a:effectLst/>
                <a:latin typeface="+mn-lt"/>
                <a:ea typeface="+mn-ea"/>
                <a:cs typeface="+mn-cs"/>
              </a:rPr>
              <a:t>平面垂直构成右手系。</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空间直角坐标系的元素</a:t>
            </a:r>
            <a:r>
              <a:rPr lang="en-US" altLang="zh-CN" sz="1200" b="0" i="0" kern="1200" dirty="0" smtClean="0">
                <a:solidFill>
                  <a:schemeClr val="tx1"/>
                </a:solidFill>
                <a:effectLst/>
                <a:latin typeface="+mn-lt"/>
                <a:ea typeface="+mn-ea"/>
                <a:cs typeface="+mn-cs"/>
              </a:rPr>
              <a:t>XYZ</a:t>
            </a:r>
            <a:r>
              <a:rPr lang="zh-CN" altLang="en-US" sz="1200" b="0" i="0" kern="1200" dirty="0" smtClean="0">
                <a:solidFill>
                  <a:schemeClr val="tx1"/>
                </a:solidFill>
                <a:effectLst/>
                <a:latin typeface="+mn-lt"/>
                <a:ea typeface="+mn-ea"/>
                <a:cs typeface="+mn-cs"/>
              </a:rPr>
              <a:t>的值是距离，单位依据世界各国有</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、英尺都有，空间直角坐标系主要运用在坐标计算的过程中，在实际工程和测绘中应用中比较少见；</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大地坐标系的元素</a:t>
            </a:r>
            <a:r>
              <a:rPr lang="en-US" altLang="zh-CN" sz="1200" b="0" i="0" kern="1200" dirty="0" smtClean="0">
                <a:solidFill>
                  <a:schemeClr val="tx1"/>
                </a:solidFill>
                <a:effectLst/>
                <a:latin typeface="+mn-lt"/>
                <a:ea typeface="+mn-ea"/>
                <a:cs typeface="+mn-cs"/>
              </a:rPr>
              <a:t>BL</a:t>
            </a:r>
            <a:r>
              <a:rPr lang="zh-CN" altLang="en-US" sz="1200" b="0" i="0" kern="1200" dirty="0" smtClean="0">
                <a:solidFill>
                  <a:schemeClr val="tx1"/>
                </a:solidFill>
                <a:effectLst/>
                <a:latin typeface="+mn-lt"/>
                <a:ea typeface="+mn-ea"/>
                <a:cs typeface="+mn-cs"/>
              </a:rPr>
              <a:t>的值是角度值，单位可以是度、弧度，</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是大地高，我们平常所说的经纬度坐标或者球面坐标，实际上就是指的地理坐标系下的大地坐标系。</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BAB973-7467-4EB4-9585-73861DFEF39E}" type="slidenum">
              <a:rPr lang="zh-CN" altLang="en-US" smtClean="0"/>
              <a:t>5</a:t>
            </a:fld>
            <a:endParaRPr lang="zh-CN" altLang="en-US"/>
          </a:p>
        </p:txBody>
      </p:sp>
    </p:spTree>
    <p:extLst>
      <p:ext uri="{BB962C8B-B14F-4D97-AF65-F5344CB8AC3E}">
        <p14:creationId xmlns:p14="http://schemas.microsoft.com/office/powerpoint/2010/main" val="251354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大地水准面：平均海水面重合并延伸到大陆内部的水准面，因地球表面起伏不平和地球内部密度不均匀，故大地水准面是一个略有起伏的不规则曲面。</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大地高：距离参考椭球面的垂直高度，</a:t>
            </a:r>
            <a:r>
              <a:rPr lang="en-US" altLang="zh-CN" sz="1200" b="0" i="0" kern="1200" dirty="0" smtClean="0">
                <a:solidFill>
                  <a:schemeClr val="tx1"/>
                </a:solidFill>
                <a:effectLst/>
                <a:latin typeface="+mn-lt"/>
                <a:ea typeface="+mn-ea"/>
                <a:cs typeface="+mn-cs"/>
              </a:rPr>
              <a:t>GPS</a:t>
            </a:r>
            <a:r>
              <a:rPr lang="zh-CN" altLang="en-US" sz="1200" b="0" i="0" kern="1200" dirty="0" smtClean="0">
                <a:solidFill>
                  <a:schemeClr val="tx1"/>
                </a:solidFill>
                <a:effectLst/>
                <a:latin typeface="+mn-lt"/>
                <a:ea typeface="+mn-ea"/>
                <a:cs typeface="+mn-cs"/>
              </a:rPr>
              <a:t>里面读出的原始高度。</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正高：又称为绝对高程或者海拔，简称高程，以大地水准面为基准面的高程系统，地球上某点的正高就是该点到通过该点的铅垂线与大地水准面的交点之间的距离。正高是个理论值，实际测量中，正高没办法用仪器直接测量出来，都是通过其他参数计算出来的。</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正常高：于是人们为了方便计算起见，引入了一个跟大地水准面极为类似的面，这就是似大地水准面。似大地水准面为基准面的高程就是正常高。正常高可以通过大地高进行高程拟合后计算得到，正高可以通过正常高计算得出。</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GPS</a:t>
            </a:r>
            <a:r>
              <a:rPr lang="zh-CN" altLang="en-US" sz="1200" b="0" i="0" kern="1200" dirty="0" smtClean="0">
                <a:solidFill>
                  <a:schemeClr val="tx1"/>
                </a:solidFill>
                <a:effectLst/>
                <a:latin typeface="+mn-lt"/>
                <a:ea typeface="+mn-ea"/>
                <a:cs typeface="+mn-cs"/>
              </a:rPr>
              <a:t>测的高程是大地高，在挖机里面，</a:t>
            </a:r>
            <a:r>
              <a:rPr lang="en-US" altLang="zh-CN" sz="1200" b="0" i="0" kern="1200" dirty="0" smtClean="0">
                <a:solidFill>
                  <a:schemeClr val="tx1"/>
                </a:solidFill>
                <a:effectLst/>
                <a:latin typeface="+mn-lt"/>
                <a:ea typeface="+mn-ea"/>
                <a:cs typeface="+mn-cs"/>
              </a:rPr>
              <a:t>GPS</a:t>
            </a:r>
            <a:r>
              <a:rPr lang="zh-CN" altLang="en-US" sz="1200" b="0" i="0" kern="1200" dirty="0" smtClean="0">
                <a:solidFill>
                  <a:schemeClr val="tx1"/>
                </a:solidFill>
                <a:effectLst/>
                <a:latin typeface="+mn-lt"/>
                <a:ea typeface="+mn-ea"/>
                <a:cs typeface="+mn-cs"/>
              </a:rPr>
              <a:t>原始数据经过</a:t>
            </a:r>
            <a:r>
              <a:rPr lang="en-US" altLang="zh-CN" sz="1200" b="0" i="0" kern="1200" dirty="0" smtClean="0">
                <a:solidFill>
                  <a:schemeClr val="tx1"/>
                </a:solidFill>
                <a:effectLst/>
                <a:latin typeface="+mn-lt"/>
                <a:ea typeface="+mn-ea"/>
                <a:cs typeface="+mn-cs"/>
              </a:rPr>
              <a:t>RTK</a:t>
            </a:r>
            <a:r>
              <a:rPr lang="zh-CN" altLang="en-US" sz="1200" b="0" i="0" kern="1200" dirty="0" smtClean="0">
                <a:solidFill>
                  <a:schemeClr val="tx1"/>
                </a:solidFill>
                <a:effectLst/>
                <a:latin typeface="+mn-lt"/>
                <a:ea typeface="+mn-ea"/>
                <a:cs typeface="+mn-cs"/>
              </a:rPr>
              <a:t>板卡改正和解算之后输出正高（海拔高度）和基准面相对大地水准面的高度差 ，这样一来大地高、正高都能够得到。</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BAB973-7467-4EB4-9585-73861DFEF39E}" type="slidenum">
              <a:rPr lang="zh-CN" altLang="en-US" smtClean="0"/>
              <a:t>6</a:t>
            </a:fld>
            <a:endParaRPr lang="zh-CN" altLang="en-US"/>
          </a:p>
        </p:txBody>
      </p:sp>
    </p:spTree>
    <p:extLst>
      <p:ext uri="{BB962C8B-B14F-4D97-AF65-F5344CB8AC3E}">
        <p14:creationId xmlns:p14="http://schemas.microsoft.com/office/powerpoint/2010/main" val="3539254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椭球体与基准面之间的关系是一对多的关系，也就是基准面是在椭球体基础上建立的，根据局部地区贴近需要对椭球进行缩放，椭球的扁率不变，但是大地基准面变了。</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因此椭球体不能代表基准面，同样的椭球体能定义不同的基准面。</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为了使得地球椭球体通过平移、旋转、缩放与地球体更加贴合，大地基准面就需要</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参数，挖机里面</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参数都是默认的。</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我们用到最多的地理坐标系是</a:t>
            </a:r>
            <a:r>
              <a:rPr lang="en-US" altLang="zh-CN" sz="1200" b="0" i="0" kern="1200" dirty="0" smtClean="0">
                <a:solidFill>
                  <a:schemeClr val="tx1"/>
                </a:solidFill>
                <a:effectLst/>
                <a:latin typeface="+mn-lt"/>
                <a:ea typeface="+mn-ea"/>
                <a:cs typeface="+mn-cs"/>
              </a:rPr>
              <a:t>WGS84</a:t>
            </a:r>
            <a:r>
              <a:rPr lang="zh-CN" altLang="en-US" sz="1200" b="0" i="0" kern="1200" dirty="0" smtClean="0">
                <a:solidFill>
                  <a:schemeClr val="tx1"/>
                </a:solidFill>
                <a:effectLst/>
                <a:latin typeface="+mn-lt"/>
                <a:ea typeface="+mn-ea"/>
                <a:cs typeface="+mn-cs"/>
              </a:rPr>
              <a:t>大地坐标系，这个是所有</a:t>
            </a:r>
            <a:r>
              <a:rPr lang="en-US" altLang="zh-CN" sz="1200" b="0" i="0" kern="1200" dirty="0" smtClean="0">
                <a:solidFill>
                  <a:schemeClr val="tx1"/>
                </a:solidFill>
                <a:effectLst/>
                <a:latin typeface="+mn-lt"/>
                <a:ea typeface="+mn-ea"/>
                <a:cs typeface="+mn-cs"/>
              </a:rPr>
              <a:t>GPS</a:t>
            </a:r>
            <a:r>
              <a:rPr lang="zh-CN" altLang="en-US" sz="1200" b="0" i="0" kern="1200" dirty="0" smtClean="0">
                <a:solidFill>
                  <a:schemeClr val="tx1"/>
                </a:solidFill>
                <a:effectLst/>
                <a:latin typeface="+mn-lt"/>
                <a:ea typeface="+mn-ea"/>
                <a:cs typeface="+mn-cs"/>
              </a:rPr>
              <a:t>模块获取到原始数据的坐标系。</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FBAB973-7467-4EB4-9585-73861DFEF39E}" type="slidenum">
              <a:rPr lang="zh-CN" altLang="en-US" smtClean="0"/>
              <a:t>7</a:t>
            </a:fld>
            <a:endParaRPr lang="zh-CN" altLang="en-US"/>
          </a:p>
        </p:txBody>
      </p:sp>
    </p:spTree>
    <p:extLst>
      <p:ext uri="{BB962C8B-B14F-4D97-AF65-F5344CB8AC3E}">
        <p14:creationId xmlns:p14="http://schemas.microsoft.com/office/powerpoint/2010/main" val="296843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FBAB973-7467-4EB4-9585-73861DFEF39E}" type="slidenum">
              <a:rPr lang="zh-CN" altLang="en-US" smtClean="0"/>
              <a:t>8</a:t>
            </a:fld>
            <a:endParaRPr lang="zh-CN" altLang="en-US"/>
          </a:p>
        </p:txBody>
      </p:sp>
    </p:spTree>
    <p:extLst>
      <p:ext uri="{BB962C8B-B14F-4D97-AF65-F5344CB8AC3E}">
        <p14:creationId xmlns:p14="http://schemas.microsoft.com/office/powerpoint/2010/main" val="2717224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方位投影最适合表示具有圆形轮廓的地区，例如制作两极地区图宜采用正方位投影，亚洲地区图多采用斜方位投影。</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圆锥投影适用于中纬度地带沿纬线方向伸展地区的地图，我国的地图多用此投影。</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圆柱投影中经线表现为平行直线，与低纬度地区经线近似平行一致，因此圆柱投影一般适于低纬度沿纬线伸展的地区，比如编制赤道附近地区的地图和世界地图。</a:t>
            </a:r>
            <a:endParaRPr lang="zh-CN" altLang="en-US" dirty="0"/>
          </a:p>
        </p:txBody>
      </p:sp>
      <p:sp>
        <p:nvSpPr>
          <p:cNvPr id="4" name="灯片编号占位符 3"/>
          <p:cNvSpPr>
            <a:spLocks noGrp="1"/>
          </p:cNvSpPr>
          <p:nvPr>
            <p:ph type="sldNum" sz="quarter" idx="10"/>
          </p:nvPr>
        </p:nvSpPr>
        <p:spPr/>
        <p:txBody>
          <a:bodyPr/>
          <a:lstStyle/>
          <a:p>
            <a:fld id="{0FBAB973-7467-4EB4-9585-73861DFEF39E}" type="slidenum">
              <a:rPr lang="zh-CN" altLang="en-US" smtClean="0"/>
              <a:t>9</a:t>
            </a:fld>
            <a:endParaRPr lang="zh-CN" altLang="en-US"/>
          </a:p>
        </p:txBody>
      </p:sp>
    </p:spTree>
    <p:extLst>
      <p:ext uri="{BB962C8B-B14F-4D97-AF65-F5344CB8AC3E}">
        <p14:creationId xmlns:p14="http://schemas.microsoft.com/office/powerpoint/2010/main" val="827249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456B4B9-8F0C-4ABB-9DDF-0936C7205DBA}"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BD4D6A-0E8B-4219-8FFC-667DFC418165}" type="slidenum">
              <a:rPr lang="zh-CN" altLang="en-US" smtClean="0"/>
              <a:t>‹#›</a:t>
            </a:fld>
            <a:endParaRPr lang="zh-CN" altLang="en-US"/>
          </a:p>
        </p:txBody>
      </p:sp>
    </p:spTree>
    <p:extLst>
      <p:ext uri="{BB962C8B-B14F-4D97-AF65-F5344CB8AC3E}">
        <p14:creationId xmlns:p14="http://schemas.microsoft.com/office/powerpoint/2010/main" val="2753642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456B4B9-8F0C-4ABB-9DDF-0936C7205DBA}"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BD4D6A-0E8B-4219-8FFC-667DFC418165}" type="slidenum">
              <a:rPr lang="zh-CN" altLang="en-US" smtClean="0"/>
              <a:t>‹#›</a:t>
            </a:fld>
            <a:endParaRPr lang="zh-CN" altLang="en-US"/>
          </a:p>
        </p:txBody>
      </p:sp>
    </p:spTree>
    <p:extLst>
      <p:ext uri="{BB962C8B-B14F-4D97-AF65-F5344CB8AC3E}">
        <p14:creationId xmlns:p14="http://schemas.microsoft.com/office/powerpoint/2010/main" val="1005535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456B4B9-8F0C-4ABB-9DDF-0936C7205DBA}"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BD4D6A-0E8B-4219-8FFC-667DFC418165}" type="slidenum">
              <a:rPr lang="zh-CN" altLang="en-US" smtClean="0"/>
              <a:t>‹#›</a:t>
            </a:fld>
            <a:endParaRPr lang="zh-CN" altLang="en-US"/>
          </a:p>
        </p:txBody>
      </p:sp>
    </p:spTree>
    <p:extLst>
      <p:ext uri="{BB962C8B-B14F-4D97-AF65-F5344CB8AC3E}">
        <p14:creationId xmlns:p14="http://schemas.microsoft.com/office/powerpoint/2010/main" val="2559267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
        <p:nvSpPr>
          <p:cNvPr id="7" name="等腰三角形 6"/>
          <p:cNvSpPr/>
          <p:nvPr userDrawn="1"/>
        </p:nvSpPr>
        <p:spPr>
          <a:xfrm>
            <a:off x="0" y="0"/>
            <a:ext cx="12192000" cy="6858000"/>
          </a:xfrm>
          <a:prstGeom prst="triangle">
            <a:avLst>
              <a:gd name="adj"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userDrawn="1"/>
        </p:nvSpPr>
        <p:spPr>
          <a:xfrm rot="20778963">
            <a:off x="-646974" y="1540499"/>
            <a:ext cx="13477001" cy="3777009"/>
          </a:xfrm>
          <a:prstGeom prst="parallelogram">
            <a:avLst/>
          </a:prstGeom>
          <a:solidFill>
            <a:schemeClr val="tx2">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等腰三角形 8"/>
          <p:cNvSpPr/>
          <p:nvPr userDrawn="1"/>
        </p:nvSpPr>
        <p:spPr>
          <a:xfrm rot="11945907">
            <a:off x="1083011" y="-1064600"/>
            <a:ext cx="4950776" cy="10172220"/>
          </a:xfrm>
          <a:prstGeom prst="triangle">
            <a:avLst>
              <a:gd name="adj" fmla="val 100000"/>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79505312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456B4B9-8F0C-4ABB-9DDF-0936C7205DBA}"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BD4D6A-0E8B-4219-8FFC-667DFC418165}" type="slidenum">
              <a:rPr lang="zh-CN" altLang="en-US" smtClean="0"/>
              <a:t>‹#›</a:t>
            </a:fld>
            <a:endParaRPr lang="zh-CN" altLang="en-US"/>
          </a:p>
        </p:txBody>
      </p:sp>
    </p:spTree>
    <p:extLst>
      <p:ext uri="{BB962C8B-B14F-4D97-AF65-F5344CB8AC3E}">
        <p14:creationId xmlns:p14="http://schemas.microsoft.com/office/powerpoint/2010/main" val="17385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456B4B9-8F0C-4ABB-9DDF-0936C7205DBA}"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BD4D6A-0E8B-4219-8FFC-667DFC418165}" type="slidenum">
              <a:rPr lang="zh-CN" altLang="en-US" smtClean="0"/>
              <a:t>‹#›</a:t>
            </a:fld>
            <a:endParaRPr lang="zh-CN" altLang="en-US"/>
          </a:p>
        </p:txBody>
      </p:sp>
    </p:spTree>
    <p:extLst>
      <p:ext uri="{BB962C8B-B14F-4D97-AF65-F5344CB8AC3E}">
        <p14:creationId xmlns:p14="http://schemas.microsoft.com/office/powerpoint/2010/main" val="326223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456B4B9-8F0C-4ABB-9DDF-0936C7205DBA}"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BD4D6A-0E8B-4219-8FFC-667DFC418165}" type="slidenum">
              <a:rPr lang="zh-CN" altLang="en-US" smtClean="0"/>
              <a:t>‹#›</a:t>
            </a:fld>
            <a:endParaRPr lang="zh-CN" altLang="en-US"/>
          </a:p>
        </p:txBody>
      </p:sp>
    </p:spTree>
    <p:extLst>
      <p:ext uri="{BB962C8B-B14F-4D97-AF65-F5344CB8AC3E}">
        <p14:creationId xmlns:p14="http://schemas.microsoft.com/office/powerpoint/2010/main" val="399644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456B4B9-8F0C-4ABB-9DDF-0936C7205DBA}" type="datetimeFigureOut">
              <a:rPr lang="zh-CN" altLang="en-US" smtClean="0"/>
              <a:t>2021/11/15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BD4D6A-0E8B-4219-8FFC-667DFC418165}" type="slidenum">
              <a:rPr lang="zh-CN" altLang="en-US" smtClean="0"/>
              <a:t>‹#›</a:t>
            </a:fld>
            <a:endParaRPr lang="zh-CN" altLang="en-US"/>
          </a:p>
        </p:txBody>
      </p:sp>
    </p:spTree>
    <p:extLst>
      <p:ext uri="{BB962C8B-B14F-4D97-AF65-F5344CB8AC3E}">
        <p14:creationId xmlns:p14="http://schemas.microsoft.com/office/powerpoint/2010/main" val="389450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456B4B9-8F0C-4ABB-9DDF-0936C7205DBA}" type="datetimeFigureOut">
              <a:rPr lang="zh-CN" altLang="en-US" smtClean="0"/>
              <a:t>2021/11/15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BD4D6A-0E8B-4219-8FFC-667DFC418165}" type="slidenum">
              <a:rPr lang="zh-CN" altLang="en-US" smtClean="0"/>
              <a:t>‹#›</a:t>
            </a:fld>
            <a:endParaRPr lang="zh-CN" altLang="en-US"/>
          </a:p>
        </p:txBody>
      </p:sp>
    </p:spTree>
    <p:extLst>
      <p:ext uri="{BB962C8B-B14F-4D97-AF65-F5344CB8AC3E}">
        <p14:creationId xmlns:p14="http://schemas.microsoft.com/office/powerpoint/2010/main" val="377585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6B4B9-8F0C-4ABB-9DDF-0936C7205DBA}" type="datetimeFigureOut">
              <a:rPr lang="zh-CN" altLang="en-US" smtClean="0"/>
              <a:t>2021/11/15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BD4D6A-0E8B-4219-8FFC-667DFC418165}" type="slidenum">
              <a:rPr lang="zh-CN" altLang="en-US" smtClean="0"/>
              <a:t>‹#›</a:t>
            </a:fld>
            <a:endParaRPr lang="zh-CN" altLang="en-US"/>
          </a:p>
        </p:txBody>
      </p:sp>
    </p:spTree>
    <p:extLst>
      <p:ext uri="{BB962C8B-B14F-4D97-AF65-F5344CB8AC3E}">
        <p14:creationId xmlns:p14="http://schemas.microsoft.com/office/powerpoint/2010/main" val="362752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456B4B9-8F0C-4ABB-9DDF-0936C7205DBA}"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BD4D6A-0E8B-4219-8FFC-667DFC418165}" type="slidenum">
              <a:rPr lang="zh-CN" altLang="en-US" smtClean="0"/>
              <a:t>‹#›</a:t>
            </a:fld>
            <a:endParaRPr lang="zh-CN" altLang="en-US"/>
          </a:p>
        </p:txBody>
      </p:sp>
    </p:spTree>
    <p:extLst>
      <p:ext uri="{BB962C8B-B14F-4D97-AF65-F5344CB8AC3E}">
        <p14:creationId xmlns:p14="http://schemas.microsoft.com/office/powerpoint/2010/main" val="303629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456B4B9-8F0C-4ABB-9DDF-0936C7205DBA}"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BD4D6A-0E8B-4219-8FFC-667DFC418165}" type="slidenum">
              <a:rPr lang="zh-CN" altLang="en-US" smtClean="0"/>
              <a:t>‹#›</a:t>
            </a:fld>
            <a:endParaRPr lang="zh-CN" altLang="en-US"/>
          </a:p>
        </p:txBody>
      </p:sp>
    </p:spTree>
    <p:extLst>
      <p:ext uri="{BB962C8B-B14F-4D97-AF65-F5344CB8AC3E}">
        <p14:creationId xmlns:p14="http://schemas.microsoft.com/office/powerpoint/2010/main" val="191062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6B4B9-8F0C-4ABB-9DDF-0936C7205DBA}" type="datetimeFigureOut">
              <a:rPr lang="zh-CN" altLang="en-US" smtClean="0"/>
              <a:t>2021/11/15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D4D6A-0E8B-4219-8FFC-667DFC418165}" type="slidenum">
              <a:rPr lang="zh-CN" altLang="en-US" smtClean="0"/>
              <a:t>‹#›</a:t>
            </a:fld>
            <a:endParaRPr lang="zh-CN" altLang="en-US"/>
          </a:p>
        </p:txBody>
      </p:sp>
    </p:spTree>
    <p:extLst>
      <p:ext uri="{BB962C8B-B14F-4D97-AF65-F5344CB8AC3E}">
        <p14:creationId xmlns:p14="http://schemas.microsoft.com/office/powerpoint/2010/main" val="20608859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2847DB5-7DCE-4677-BD61-94BA53DB510E}"/>
              </a:ext>
            </a:extLst>
          </p:cNvPr>
          <p:cNvSpPr txBox="1"/>
          <p:nvPr/>
        </p:nvSpPr>
        <p:spPr>
          <a:xfrm>
            <a:off x="2287265" y="1449608"/>
            <a:ext cx="7617470" cy="1000274"/>
          </a:xfrm>
          <a:prstGeom prst="rect">
            <a:avLst/>
          </a:prstGeom>
          <a:noFill/>
          <a:effectLst>
            <a:glow rad="228600">
              <a:schemeClr val="accent6">
                <a:satMod val="175000"/>
                <a:alpha val="40000"/>
              </a:schemeClr>
            </a:glow>
          </a:effectLst>
        </p:spPr>
        <p:txBody>
          <a:bodyPr wrap="none" lIns="0" tIns="0" rIns="0" bIns="0" rtlCol="0" anchor="ctr">
            <a:spAutoFit/>
          </a:bodyPr>
          <a:lstStyle>
            <a:defPPr>
              <a:defRPr lang="en-US"/>
            </a:defPPr>
            <a:lvl1pPr algn="ctr">
              <a:defRPr sz="3200" b="0">
                <a:gradFill flip="none" rotWithShape="1">
                  <a:gsLst>
                    <a:gs pos="40000">
                      <a:srgbClr val="E8EEF8"/>
                    </a:gs>
                    <a:gs pos="0">
                      <a:schemeClr val="bg1"/>
                    </a:gs>
                    <a:gs pos="98230">
                      <a:srgbClr val="F4F7FC"/>
                    </a:gs>
                    <a:gs pos="59000">
                      <a:srgbClr val="646397"/>
                    </a:gs>
                  </a:gsLst>
                  <a:lin ang="5400000" scaled="0"/>
                  <a:tileRect/>
                </a:gradFill>
                <a:effectLst/>
                <a:latin typeface="微软雅黑" panose="020B0503020204020204" pitchFamily="34" charset="-122"/>
                <a:ea typeface="微软雅黑" panose="020B0503020204020204" pitchFamily="34" charset="-122"/>
              </a:defRPr>
            </a:lvl1pPr>
          </a:lstStyle>
          <a:p>
            <a:pPr algn="l">
              <a:lnSpc>
                <a:spcPts val="7800"/>
              </a:lnSpc>
              <a:defRPr/>
            </a:pPr>
            <a:r>
              <a:rPr lang="zh-CN" altLang="en-US" sz="5400" b="1" kern="1400" dirty="0">
                <a:gradFill flip="none" rotWithShape="1">
                  <a:gsLst>
                    <a:gs pos="77000">
                      <a:srgbClr val="71728F"/>
                    </a:gs>
                    <a:gs pos="52000">
                      <a:srgbClr val="E8EEF8"/>
                    </a:gs>
                    <a:gs pos="0">
                      <a:prstClr val="white"/>
                    </a:gs>
                    <a:gs pos="100000">
                      <a:srgbClr val="464569"/>
                    </a:gs>
                  </a:gsLst>
                  <a:lin ang="5400000" scaled="1"/>
                  <a:tileRect/>
                </a:gradFill>
              </a:rPr>
              <a:t>工程</a:t>
            </a:r>
            <a:r>
              <a:rPr lang="zh-CN" altLang="en-US" sz="5400" b="1" kern="1400" dirty="0" smtClean="0">
                <a:gradFill flip="none" rotWithShape="1">
                  <a:gsLst>
                    <a:gs pos="77000">
                      <a:srgbClr val="71728F"/>
                    </a:gs>
                    <a:gs pos="52000">
                      <a:srgbClr val="E8EEF8"/>
                    </a:gs>
                    <a:gs pos="0">
                      <a:prstClr val="white"/>
                    </a:gs>
                    <a:gs pos="100000">
                      <a:srgbClr val="464569"/>
                    </a:gs>
                  </a:gsLst>
                  <a:lin ang="5400000" scaled="1"/>
                  <a:tileRect/>
                </a:gradFill>
              </a:rPr>
              <a:t>机械项目组</a:t>
            </a:r>
            <a:r>
              <a:rPr lang="zh-CN" altLang="en-US" sz="5400" b="1" kern="1400" dirty="0">
                <a:gradFill flip="none" rotWithShape="1">
                  <a:gsLst>
                    <a:gs pos="77000">
                      <a:srgbClr val="71728F"/>
                    </a:gs>
                    <a:gs pos="52000">
                      <a:srgbClr val="E8EEF8"/>
                    </a:gs>
                    <a:gs pos="0">
                      <a:prstClr val="white"/>
                    </a:gs>
                    <a:gs pos="100000">
                      <a:srgbClr val="464569"/>
                    </a:gs>
                  </a:gsLst>
                  <a:lin ang="5400000" scaled="1"/>
                  <a:tileRect/>
                </a:gradFill>
              </a:rPr>
              <a:t>技术</a:t>
            </a:r>
            <a:r>
              <a:rPr lang="zh-CN" altLang="en-US" sz="5400" b="1" kern="1400" dirty="0" smtClean="0">
                <a:gradFill flip="none" rotWithShape="1">
                  <a:gsLst>
                    <a:gs pos="77000">
                      <a:srgbClr val="71728F"/>
                    </a:gs>
                    <a:gs pos="52000">
                      <a:srgbClr val="E8EEF8"/>
                    </a:gs>
                    <a:gs pos="0">
                      <a:prstClr val="white"/>
                    </a:gs>
                    <a:gs pos="100000">
                      <a:srgbClr val="464569"/>
                    </a:gs>
                  </a:gsLst>
                  <a:lin ang="5400000" scaled="1"/>
                  <a:tileRect/>
                </a:gradFill>
              </a:rPr>
              <a:t>分享</a:t>
            </a:r>
            <a:endParaRPr lang="en-US" altLang="zh-CN" sz="5400" b="1" kern="1400" dirty="0">
              <a:gradFill flip="none" rotWithShape="1">
                <a:gsLst>
                  <a:gs pos="77000">
                    <a:srgbClr val="71728F"/>
                  </a:gs>
                  <a:gs pos="52000">
                    <a:srgbClr val="E8EEF8"/>
                  </a:gs>
                  <a:gs pos="0">
                    <a:prstClr val="white"/>
                  </a:gs>
                  <a:gs pos="100000">
                    <a:srgbClr val="464569"/>
                  </a:gs>
                </a:gsLst>
                <a:lin ang="5400000" scaled="1"/>
                <a:tileRect/>
              </a:gradFill>
            </a:endParaRPr>
          </a:p>
        </p:txBody>
      </p:sp>
      <p:pic>
        <p:nvPicPr>
          <p:cNvPr id="7" name="图片 6">
            <a:extLst>
              <a:ext uri="{FF2B5EF4-FFF2-40B4-BE49-F238E27FC236}">
                <a16:creationId xmlns:a16="http://schemas.microsoft.com/office/drawing/2014/main" id="{A2CF764D-2BF6-48D4-A844-E9B65D2FDE6F}"/>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38557" y="5083237"/>
            <a:ext cx="8717008" cy="1761104"/>
          </a:xfrm>
          <a:prstGeom prst="rect">
            <a:avLst/>
          </a:prstGeom>
          <a:effectLst>
            <a:glow rad="88900">
              <a:schemeClr val="accent1">
                <a:satMod val="175000"/>
                <a:alpha val="26000"/>
              </a:schemeClr>
            </a:glow>
            <a:softEdge rad="0"/>
          </a:effectLst>
        </p:spPr>
      </p:pic>
      <p:cxnSp>
        <p:nvCxnSpPr>
          <p:cNvPr id="8" name="直接连接符 7">
            <a:extLst>
              <a:ext uri="{FF2B5EF4-FFF2-40B4-BE49-F238E27FC236}">
                <a16:creationId xmlns:a16="http://schemas.microsoft.com/office/drawing/2014/main" id="{CDF7F054-A547-4021-8EC1-00E7411875D9}"/>
              </a:ext>
            </a:extLst>
          </p:cNvPr>
          <p:cNvCxnSpPr/>
          <p:nvPr/>
        </p:nvCxnSpPr>
        <p:spPr>
          <a:xfrm flipV="1">
            <a:off x="2680782" y="3805048"/>
            <a:ext cx="6830437" cy="12484"/>
          </a:xfrm>
          <a:prstGeom prst="line">
            <a:avLst/>
          </a:prstGeom>
          <a:noFill/>
          <a:ln w="12700" cap="flat">
            <a:gradFill>
              <a:gsLst>
                <a:gs pos="0">
                  <a:srgbClr val="9974B4">
                    <a:alpha val="30000"/>
                  </a:srgbClr>
                </a:gs>
                <a:gs pos="36000">
                  <a:srgbClr val="9974B4"/>
                </a:gs>
                <a:gs pos="61000">
                  <a:schemeClr val="accent5">
                    <a:lumMod val="60000"/>
                    <a:lumOff val="40000"/>
                  </a:schemeClr>
                </a:gs>
                <a:gs pos="100000">
                  <a:srgbClr val="9974B4">
                    <a:alpha val="30000"/>
                  </a:srgbClr>
                </a:gs>
              </a:gsLst>
              <a:lin ang="0" scaled="0"/>
            </a:gradFill>
            <a:prstDash val="solid"/>
            <a:miter lim="800000"/>
            <a:headEnd type="oval" w="med" len="med"/>
            <a:tailEnd type="oval" w="med" len="med"/>
          </a:ln>
          <a:effectLst/>
          <a:extLst>
            <a:ext uri="{909E8E84-426E-40DD-AFC4-6F175D3DCCD1}">
              <a14:hiddenFill xmlns:a14="http://schemas.microsoft.com/office/drawing/2010/main">
                <a:solidFill>
                  <a:srgbClr val="FFFFFF"/>
                </a:solidFill>
              </a14:hiddenFill>
            </a:ext>
          </a:extLst>
        </p:spPr>
      </p:cxnSp>
      <p:cxnSp>
        <p:nvCxnSpPr>
          <p:cNvPr id="10" name="直接连接符 9">
            <a:extLst>
              <a:ext uri="{FF2B5EF4-FFF2-40B4-BE49-F238E27FC236}">
                <a16:creationId xmlns:a16="http://schemas.microsoft.com/office/drawing/2014/main" id="{C18268AF-CC1A-4639-8390-69CF7BAF9E4B}"/>
              </a:ext>
            </a:extLst>
          </p:cNvPr>
          <p:cNvCxnSpPr/>
          <p:nvPr/>
        </p:nvCxnSpPr>
        <p:spPr>
          <a:xfrm>
            <a:off x="2779788" y="2693819"/>
            <a:ext cx="0" cy="376238"/>
          </a:xfrm>
          <a:prstGeom prst="line">
            <a:avLst/>
          </a:prstGeom>
          <a:ln>
            <a:solidFill>
              <a:schemeClr val="accent5">
                <a:lumMod val="60000"/>
                <a:lumOff val="40000"/>
                <a:alpha val="40000"/>
              </a:schemeClr>
            </a:solidFill>
            <a:headEnd type="none"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4FBA97F-91F3-453A-BD29-1E8B044EE64F}"/>
              </a:ext>
            </a:extLst>
          </p:cNvPr>
          <p:cNvCxnSpPr/>
          <p:nvPr/>
        </p:nvCxnSpPr>
        <p:spPr>
          <a:xfrm flipH="1">
            <a:off x="2396408" y="2627144"/>
            <a:ext cx="383381" cy="0"/>
          </a:xfrm>
          <a:prstGeom prst="line">
            <a:avLst/>
          </a:prstGeom>
          <a:ln>
            <a:solidFill>
              <a:schemeClr val="accent5">
                <a:lumMod val="60000"/>
                <a:lumOff val="40000"/>
                <a:alpha val="40000"/>
              </a:schemeClr>
            </a:solidFill>
            <a:headEnd type="none" w="med" len="med"/>
            <a:tailEnd type="diamond" w="med" len="med"/>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2847DB5-7DCE-4677-BD61-94BA53DB510E}"/>
              </a:ext>
            </a:extLst>
          </p:cNvPr>
          <p:cNvSpPr txBox="1"/>
          <p:nvPr/>
        </p:nvSpPr>
        <p:spPr>
          <a:xfrm>
            <a:off x="2588098" y="2759860"/>
            <a:ext cx="7186537" cy="1000274"/>
          </a:xfrm>
          <a:prstGeom prst="rect">
            <a:avLst/>
          </a:prstGeom>
          <a:noFill/>
          <a:effectLst>
            <a:glow rad="228600">
              <a:schemeClr val="accent6">
                <a:satMod val="175000"/>
                <a:alpha val="40000"/>
              </a:schemeClr>
            </a:glow>
          </a:effectLst>
        </p:spPr>
        <p:txBody>
          <a:bodyPr wrap="square" lIns="0" tIns="0" rIns="0" bIns="0" rtlCol="0" anchor="ctr">
            <a:spAutoFit/>
          </a:bodyPr>
          <a:lstStyle>
            <a:defPPr>
              <a:defRPr lang="en-US"/>
            </a:defPPr>
            <a:lvl1pPr algn="ctr">
              <a:defRPr sz="3200" b="0">
                <a:gradFill flip="none" rotWithShape="1">
                  <a:gsLst>
                    <a:gs pos="40000">
                      <a:srgbClr val="E8EEF8"/>
                    </a:gs>
                    <a:gs pos="0">
                      <a:schemeClr val="bg1"/>
                    </a:gs>
                    <a:gs pos="98230">
                      <a:srgbClr val="F4F7FC"/>
                    </a:gs>
                    <a:gs pos="59000">
                      <a:srgbClr val="646397"/>
                    </a:gs>
                  </a:gsLst>
                  <a:lin ang="5400000" scaled="0"/>
                  <a:tileRect/>
                </a:gradFill>
                <a:effectLst/>
                <a:latin typeface="微软雅黑" panose="020B0503020204020204" pitchFamily="34" charset="-122"/>
                <a:ea typeface="微软雅黑" panose="020B0503020204020204" pitchFamily="34" charset="-122"/>
              </a:defRPr>
            </a:lvl1pPr>
          </a:lstStyle>
          <a:p>
            <a:pPr>
              <a:lnSpc>
                <a:spcPts val="7800"/>
              </a:lnSpc>
              <a:defRPr/>
            </a:pPr>
            <a:r>
              <a:rPr lang="en-US" altLang="zh-CN" sz="4000" b="1" kern="1400" dirty="0">
                <a:gradFill flip="none" rotWithShape="1">
                  <a:gsLst>
                    <a:gs pos="77000">
                      <a:srgbClr val="71728F"/>
                    </a:gs>
                    <a:gs pos="52000">
                      <a:srgbClr val="E8EEF8"/>
                    </a:gs>
                    <a:gs pos="0">
                      <a:prstClr val="white"/>
                    </a:gs>
                    <a:gs pos="100000">
                      <a:srgbClr val="464569"/>
                    </a:gs>
                  </a:gsLst>
                  <a:lin ang="5400000" scaled="1"/>
                  <a:tileRect/>
                </a:gradFill>
              </a:rPr>
              <a:t>GIS</a:t>
            </a:r>
            <a:r>
              <a:rPr lang="zh-CN" altLang="en-US" sz="4000" b="1" kern="1400" dirty="0">
                <a:gradFill flip="none" rotWithShape="1">
                  <a:gsLst>
                    <a:gs pos="77000">
                      <a:srgbClr val="71728F"/>
                    </a:gs>
                    <a:gs pos="52000">
                      <a:srgbClr val="E8EEF8"/>
                    </a:gs>
                    <a:gs pos="0">
                      <a:prstClr val="white"/>
                    </a:gs>
                    <a:gs pos="100000">
                      <a:srgbClr val="464569"/>
                    </a:gs>
                  </a:gsLst>
                  <a:lin ang="5400000" scaled="1"/>
                  <a:tileRect/>
                </a:gradFill>
              </a:rPr>
              <a:t>坐标</a:t>
            </a:r>
            <a:r>
              <a:rPr lang="zh-CN" altLang="en-US" sz="4000" b="1" kern="1400" dirty="0" smtClean="0">
                <a:gradFill flip="none" rotWithShape="1">
                  <a:gsLst>
                    <a:gs pos="77000">
                      <a:srgbClr val="71728F"/>
                    </a:gs>
                    <a:gs pos="52000">
                      <a:srgbClr val="E8EEF8"/>
                    </a:gs>
                    <a:gs pos="0">
                      <a:prstClr val="white"/>
                    </a:gs>
                    <a:gs pos="100000">
                      <a:srgbClr val="464569"/>
                    </a:gs>
                  </a:gsLst>
                  <a:lin ang="5400000" scaled="1"/>
                  <a:tileRect/>
                </a:gradFill>
              </a:rPr>
              <a:t>系统、坐标转换及</a:t>
            </a:r>
            <a:r>
              <a:rPr lang="zh-CN" altLang="en-US" sz="4000" b="1" kern="1400" dirty="0">
                <a:gradFill flip="none" rotWithShape="1">
                  <a:gsLst>
                    <a:gs pos="77000">
                      <a:srgbClr val="71728F"/>
                    </a:gs>
                    <a:gs pos="52000">
                      <a:srgbClr val="E8EEF8"/>
                    </a:gs>
                    <a:gs pos="0">
                      <a:prstClr val="white"/>
                    </a:gs>
                    <a:gs pos="100000">
                      <a:srgbClr val="464569"/>
                    </a:gs>
                  </a:gsLst>
                  <a:lin ang="5400000" scaled="1"/>
                  <a:tileRect/>
                </a:gradFill>
              </a:rPr>
              <a:t>应用</a:t>
            </a:r>
            <a:endParaRPr lang="en-US" altLang="zh-CN" sz="4000" b="1" kern="1400" dirty="0">
              <a:gradFill flip="none" rotWithShape="1">
                <a:gsLst>
                  <a:gs pos="77000">
                    <a:srgbClr val="71728F"/>
                  </a:gs>
                  <a:gs pos="52000">
                    <a:srgbClr val="E8EEF8"/>
                  </a:gs>
                  <a:gs pos="0">
                    <a:prstClr val="white"/>
                  </a:gs>
                  <a:gs pos="100000">
                    <a:srgbClr val="464569"/>
                  </a:gs>
                </a:gsLst>
                <a:lin ang="5400000" scaled="1"/>
                <a:tileRect/>
              </a:gradFill>
            </a:endParaRPr>
          </a:p>
        </p:txBody>
      </p:sp>
    </p:spTree>
    <p:extLst>
      <p:ext uri="{BB962C8B-B14F-4D97-AF65-F5344CB8AC3E}">
        <p14:creationId xmlns:p14="http://schemas.microsoft.com/office/powerpoint/2010/main" val="282590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 presetClass="entr" presetSubtype="4" decel="7000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500" fill="hold"/>
                                        <p:tgtEl>
                                          <p:spTgt spid="7"/>
                                        </p:tgtEl>
                                        <p:attrNameLst>
                                          <p:attrName>ppt_x</p:attrName>
                                        </p:attrNameLst>
                                      </p:cBhvr>
                                      <p:tavLst>
                                        <p:tav tm="0">
                                          <p:val>
                                            <p:strVal val="#ppt_x"/>
                                          </p:val>
                                        </p:tav>
                                        <p:tav tm="100000">
                                          <p:val>
                                            <p:strVal val="#ppt_x"/>
                                          </p:val>
                                        </p:tav>
                                      </p:tavLst>
                                    </p:anim>
                                    <p:anim calcmode="lin" valueType="num">
                                      <p:cBhvr additive="base">
                                        <p:cTn id="14" dur="1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3" presetClass="entr" presetSubtype="32" fill="hold" grpId="0" nodeType="afterEffect">
                                  <p:stCondLst>
                                    <p:cond delay="300"/>
                                  </p:stCondLst>
                                  <p:childTnLst>
                                    <p:set>
                                      <p:cBhvr>
                                        <p:cTn id="17" dur="1" fill="hold">
                                          <p:stCondLst>
                                            <p:cond delay="0"/>
                                          </p:stCondLst>
                                        </p:cTn>
                                        <p:tgtEl>
                                          <p:spTgt spid="6"/>
                                        </p:tgtEl>
                                        <p:attrNameLst>
                                          <p:attrName>style.visibility</p:attrName>
                                        </p:attrNameLst>
                                      </p:cBhvr>
                                      <p:to>
                                        <p:strVal val="visible"/>
                                      </p:to>
                                    </p:set>
                                    <p:anim calcmode="lin" valueType="num">
                                      <p:cBhvr>
                                        <p:cTn id="18" dur="200" fill="hold"/>
                                        <p:tgtEl>
                                          <p:spTgt spid="6"/>
                                        </p:tgtEl>
                                        <p:attrNameLst>
                                          <p:attrName>ppt_w</p:attrName>
                                        </p:attrNameLst>
                                      </p:cBhvr>
                                      <p:tavLst>
                                        <p:tav tm="0">
                                          <p:val>
                                            <p:strVal val="4*#ppt_w"/>
                                          </p:val>
                                        </p:tav>
                                        <p:tav tm="100000">
                                          <p:val>
                                            <p:strVal val="#ppt_w"/>
                                          </p:val>
                                        </p:tav>
                                      </p:tavLst>
                                    </p:anim>
                                    <p:anim calcmode="lin" valueType="num">
                                      <p:cBhvr>
                                        <p:cTn id="19" dur="200" fill="hold"/>
                                        <p:tgtEl>
                                          <p:spTgt spid="6"/>
                                        </p:tgtEl>
                                        <p:attrNameLst>
                                          <p:attrName>ppt_h</p:attrName>
                                        </p:attrNameLst>
                                      </p:cBhvr>
                                      <p:tavLst>
                                        <p:tav tm="0">
                                          <p:val>
                                            <p:strVal val="4*#ppt_h"/>
                                          </p:val>
                                        </p:tav>
                                        <p:tav tm="100000">
                                          <p:val>
                                            <p:strVal val="#ppt_h"/>
                                          </p:val>
                                        </p:tav>
                                      </p:tavLst>
                                    </p:anim>
                                  </p:childTnLst>
                                </p:cTn>
                              </p:par>
                            </p:childTnLst>
                          </p:cTn>
                        </p:par>
                        <p:par>
                          <p:cTn id="20" fill="hold">
                            <p:stCondLst>
                              <p:cond delay="2000"/>
                            </p:stCondLst>
                            <p:childTnLst>
                              <p:par>
                                <p:cTn id="21" presetID="6" presetClass="emph" presetSubtype="0" autoRev="1" fill="hold" grpId="1" nodeType="afterEffect">
                                  <p:stCondLst>
                                    <p:cond delay="0"/>
                                  </p:stCondLst>
                                  <p:childTnLst>
                                    <p:animScale>
                                      <p:cBhvr>
                                        <p:cTn id="22" dur="100" fill="hold"/>
                                        <p:tgtEl>
                                          <p:spTgt spid="6"/>
                                        </p:tgtEl>
                                      </p:cBhvr>
                                      <p:by x="120000" y="120000"/>
                                    </p:animScale>
                                  </p:childTnLst>
                                </p:cTn>
                              </p:par>
                            </p:childTnLst>
                          </p:cTn>
                        </p:par>
                        <p:par>
                          <p:cTn id="23" fill="hold">
                            <p:stCondLst>
                              <p:cond delay="2200"/>
                            </p:stCondLst>
                            <p:childTnLst>
                              <p:par>
                                <p:cTn id="24" presetID="16" presetClass="entr" presetSubtype="37"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outVertical)">
                                      <p:cBhvr>
                                        <p:cTn id="26" dur="500"/>
                                        <p:tgtEl>
                                          <p:spTgt spid="8"/>
                                        </p:tgtEl>
                                      </p:cBhvr>
                                    </p:animEffect>
                                  </p:childTnLst>
                                </p:cTn>
                              </p:par>
                            </p:childTnLst>
                          </p:cTn>
                        </p:par>
                        <p:par>
                          <p:cTn id="27" fill="hold">
                            <p:stCondLst>
                              <p:cond delay="2700"/>
                            </p:stCondLst>
                            <p:childTnLst>
                              <p:par>
                                <p:cTn id="28" presetID="23" presetClass="entr" presetSubtype="32" fill="hold" grpId="0" nodeType="afterEffect">
                                  <p:stCondLst>
                                    <p:cond delay="300"/>
                                  </p:stCondLst>
                                  <p:childTnLst>
                                    <p:set>
                                      <p:cBhvr>
                                        <p:cTn id="29" dur="1" fill="hold">
                                          <p:stCondLst>
                                            <p:cond delay="0"/>
                                          </p:stCondLst>
                                        </p:cTn>
                                        <p:tgtEl>
                                          <p:spTgt spid="15"/>
                                        </p:tgtEl>
                                        <p:attrNameLst>
                                          <p:attrName>style.visibility</p:attrName>
                                        </p:attrNameLst>
                                      </p:cBhvr>
                                      <p:to>
                                        <p:strVal val="visible"/>
                                      </p:to>
                                    </p:set>
                                    <p:anim calcmode="lin" valueType="num">
                                      <p:cBhvr>
                                        <p:cTn id="30" dur="200" fill="hold"/>
                                        <p:tgtEl>
                                          <p:spTgt spid="15"/>
                                        </p:tgtEl>
                                        <p:attrNameLst>
                                          <p:attrName>ppt_w</p:attrName>
                                        </p:attrNameLst>
                                      </p:cBhvr>
                                      <p:tavLst>
                                        <p:tav tm="0">
                                          <p:val>
                                            <p:strVal val="4*#ppt_w"/>
                                          </p:val>
                                        </p:tav>
                                        <p:tav tm="100000">
                                          <p:val>
                                            <p:strVal val="#ppt_w"/>
                                          </p:val>
                                        </p:tav>
                                      </p:tavLst>
                                    </p:anim>
                                    <p:anim calcmode="lin" valueType="num">
                                      <p:cBhvr>
                                        <p:cTn id="31" dur="200" fill="hold"/>
                                        <p:tgtEl>
                                          <p:spTgt spid="15"/>
                                        </p:tgtEl>
                                        <p:attrNameLst>
                                          <p:attrName>ppt_h</p:attrName>
                                        </p:attrNameLst>
                                      </p:cBhvr>
                                      <p:tavLst>
                                        <p:tav tm="0">
                                          <p:val>
                                            <p:strVal val="4*#ppt_h"/>
                                          </p:val>
                                        </p:tav>
                                        <p:tav tm="100000">
                                          <p:val>
                                            <p:strVal val="#ppt_h"/>
                                          </p:val>
                                        </p:tav>
                                      </p:tavLst>
                                    </p:anim>
                                  </p:childTnLst>
                                </p:cTn>
                              </p:par>
                            </p:childTnLst>
                          </p:cTn>
                        </p:par>
                        <p:par>
                          <p:cTn id="32" fill="hold">
                            <p:stCondLst>
                              <p:cond delay="3200"/>
                            </p:stCondLst>
                            <p:childTnLst>
                              <p:par>
                                <p:cTn id="33" presetID="6" presetClass="emph" presetSubtype="0" autoRev="1" fill="hold" grpId="1" nodeType="afterEffect">
                                  <p:stCondLst>
                                    <p:cond delay="0"/>
                                  </p:stCondLst>
                                  <p:childTnLst>
                                    <p:animScale>
                                      <p:cBhvr>
                                        <p:cTn id="34" dur="100" fill="hold"/>
                                        <p:tgtEl>
                                          <p:spTgt spid="1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5" grpId="0"/>
      <p:bldP spid="15" grpId="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08263"/>
          </a:xfrm>
        </p:spPr>
        <p:txBody>
          <a:bodyPr anchor="b"/>
          <a:lstStyle/>
          <a:p>
            <a:r>
              <a:rPr lang="en-US" altLang="zh-CN" dirty="0" smtClean="0">
                <a:solidFill>
                  <a:schemeClr val="bg1"/>
                </a:solidFill>
              </a:rPr>
              <a:t>1.1 </a:t>
            </a:r>
            <a:r>
              <a:rPr lang="zh-CN" altLang="en-US" dirty="0" smtClean="0">
                <a:solidFill>
                  <a:schemeClr val="bg1"/>
                </a:solidFill>
              </a:rPr>
              <a:t>坐标系统定义</a:t>
            </a:r>
            <a:endParaRPr lang="zh-CN" altLang="en-US" dirty="0">
              <a:solidFill>
                <a:schemeClr val="bg1"/>
              </a:solidFill>
            </a:endParaRPr>
          </a:p>
        </p:txBody>
      </p:sp>
      <p:sp>
        <p:nvSpPr>
          <p:cNvPr id="9" name="文本框 8"/>
          <p:cNvSpPr txBox="1"/>
          <p:nvPr/>
        </p:nvSpPr>
        <p:spPr>
          <a:xfrm>
            <a:off x="7470621" y="6026306"/>
            <a:ext cx="2942107" cy="338554"/>
          </a:xfrm>
          <a:prstGeom prst="rect">
            <a:avLst/>
          </a:prstGeom>
          <a:noFill/>
        </p:spPr>
        <p:txBody>
          <a:bodyPr wrap="square" rtlCol="0">
            <a:spAutoFit/>
          </a:bodyPr>
          <a:lstStyle/>
          <a:p>
            <a:pPr indent="468000"/>
            <a:r>
              <a:rPr lang="zh-CN" altLang="en-US" sz="1600" dirty="0" smtClean="0">
                <a:solidFill>
                  <a:schemeClr val="bg1"/>
                </a:solidFill>
              </a:rPr>
              <a:t>图</a:t>
            </a:r>
            <a:r>
              <a:rPr lang="en-US" altLang="zh-CN" sz="1600" dirty="0" smtClean="0">
                <a:solidFill>
                  <a:schemeClr val="bg1"/>
                </a:solidFill>
              </a:rPr>
              <a:t>-7 </a:t>
            </a:r>
            <a:r>
              <a:rPr lang="zh-CN" altLang="en-US" sz="1600" dirty="0">
                <a:solidFill>
                  <a:schemeClr val="bg1"/>
                </a:solidFill>
              </a:rPr>
              <a:t>投影</a:t>
            </a:r>
            <a:r>
              <a:rPr lang="zh-CN" altLang="en-US" sz="1600" dirty="0" smtClean="0">
                <a:solidFill>
                  <a:schemeClr val="bg1"/>
                </a:solidFill>
              </a:rPr>
              <a:t>坐标系参数</a:t>
            </a:r>
            <a:endParaRPr lang="en-US" altLang="zh-CN" sz="1600" dirty="0" smtClean="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2345" y="1186603"/>
            <a:ext cx="5878661" cy="4730640"/>
          </a:xfrm>
          <a:prstGeom prst="rect">
            <a:avLst/>
          </a:prstGeom>
        </p:spPr>
      </p:pic>
      <p:sp>
        <p:nvSpPr>
          <p:cNvPr id="5" name="文本框 4"/>
          <p:cNvSpPr txBox="1"/>
          <p:nvPr/>
        </p:nvSpPr>
        <p:spPr>
          <a:xfrm>
            <a:off x="693471" y="1576348"/>
            <a:ext cx="5179184" cy="4662815"/>
          </a:xfrm>
          <a:prstGeom prst="rect">
            <a:avLst/>
          </a:prstGeom>
          <a:noFill/>
        </p:spPr>
        <p:txBody>
          <a:bodyPr wrap="square" rtlCol="0">
            <a:spAutoFit/>
          </a:bodyPr>
          <a:lstStyle/>
          <a:p>
            <a:pPr indent="468000">
              <a:lnSpc>
                <a:spcPct val="150000"/>
              </a:lnSpc>
            </a:pPr>
            <a:r>
              <a:rPr lang="zh-CN" altLang="en-US" dirty="0" smtClean="0">
                <a:solidFill>
                  <a:schemeClr val="bg1"/>
                </a:solidFill>
              </a:rPr>
              <a:t>地图投影就是建立</a:t>
            </a:r>
            <a:r>
              <a:rPr lang="zh-CN" altLang="en-US" dirty="0">
                <a:solidFill>
                  <a:schemeClr val="bg1"/>
                </a:solidFill>
              </a:rPr>
              <a:t>地球表面上某点和地图平面上点的</a:t>
            </a:r>
            <a:r>
              <a:rPr lang="zh-CN" altLang="en-US" dirty="0" smtClean="0">
                <a:solidFill>
                  <a:schemeClr val="bg1"/>
                </a:solidFill>
              </a:rPr>
              <a:t>关系，投影坐标系一定是基于某个确定的地理坐标系、以一种确定的方式进行一种投影的，因此地理坐标系和投影模型这两个参数必不可少。</a:t>
            </a:r>
            <a:endParaRPr lang="en-US" altLang="zh-CN" dirty="0" smtClean="0">
              <a:solidFill>
                <a:schemeClr val="bg1"/>
              </a:solidFill>
            </a:endParaRPr>
          </a:p>
          <a:p>
            <a:pPr indent="468000">
              <a:lnSpc>
                <a:spcPct val="150000"/>
              </a:lnSpc>
            </a:pPr>
            <a:r>
              <a:rPr lang="zh-CN" altLang="en-US" dirty="0" smtClean="0">
                <a:solidFill>
                  <a:schemeClr val="bg1"/>
                </a:solidFill>
              </a:rPr>
              <a:t>在</a:t>
            </a:r>
            <a:r>
              <a:rPr lang="en-US" altLang="zh-CN" dirty="0" smtClean="0">
                <a:solidFill>
                  <a:schemeClr val="bg1"/>
                </a:solidFill>
              </a:rPr>
              <a:t>GIS</a:t>
            </a:r>
            <a:r>
              <a:rPr lang="zh-CN" altLang="en-US" dirty="0" smtClean="0">
                <a:solidFill>
                  <a:schemeClr val="bg1"/>
                </a:solidFill>
              </a:rPr>
              <a:t>中投影坐标系的命名通常由地理坐标系椭球名称和投影模型名称共同组成，比如“</a:t>
            </a:r>
            <a:r>
              <a:rPr lang="en-US" altLang="zh-CN" dirty="0">
                <a:solidFill>
                  <a:schemeClr val="bg1"/>
                </a:solidFill>
              </a:rPr>
              <a:t>WGS_1984_UTM_Zone_49N</a:t>
            </a:r>
            <a:r>
              <a:rPr lang="zh-CN" altLang="en-US" dirty="0" smtClean="0">
                <a:solidFill>
                  <a:schemeClr val="bg1"/>
                </a:solidFill>
              </a:rPr>
              <a:t>”“</a:t>
            </a:r>
            <a:r>
              <a:rPr lang="en-US" altLang="zh-CN" dirty="0">
                <a:solidFill>
                  <a:schemeClr val="bg1"/>
                </a:solidFill>
              </a:rPr>
              <a:t>Xian_1980_3_Degree_GK_CM_120E</a:t>
            </a:r>
            <a:r>
              <a:rPr lang="zh-CN" altLang="en-US" dirty="0" smtClean="0">
                <a:solidFill>
                  <a:schemeClr val="bg1"/>
                </a:solidFill>
              </a:rPr>
              <a:t>”等</a:t>
            </a:r>
            <a:endParaRPr lang="en-US" altLang="zh-CN" dirty="0" smtClean="0">
              <a:solidFill>
                <a:schemeClr val="bg1"/>
              </a:solidFill>
            </a:endParaRPr>
          </a:p>
          <a:p>
            <a:pPr indent="468000">
              <a:lnSpc>
                <a:spcPct val="150000"/>
              </a:lnSpc>
            </a:pPr>
            <a:r>
              <a:rPr lang="zh-CN" altLang="en-US" dirty="0" smtClean="0">
                <a:solidFill>
                  <a:schemeClr val="bg1"/>
                </a:solidFill>
              </a:rPr>
              <a:t>各地区</a:t>
            </a:r>
            <a:r>
              <a:rPr lang="zh-CN" altLang="en-US" dirty="0">
                <a:solidFill>
                  <a:schemeClr val="bg1"/>
                </a:solidFill>
              </a:rPr>
              <a:t>使用的投影模型种类不一，参数也有很多类型</a:t>
            </a:r>
            <a:r>
              <a:rPr lang="zh-CN" altLang="en-US" dirty="0" smtClean="0">
                <a:solidFill>
                  <a:schemeClr val="bg1"/>
                </a:solidFill>
              </a:rPr>
              <a:t>。</a:t>
            </a:r>
            <a:endParaRPr lang="en-US" altLang="zh-CN" dirty="0">
              <a:solidFill>
                <a:schemeClr val="bg1"/>
              </a:solidFill>
            </a:endParaRPr>
          </a:p>
        </p:txBody>
      </p:sp>
      <p:sp>
        <p:nvSpPr>
          <p:cNvPr id="6" name="文本框 5"/>
          <p:cNvSpPr txBox="1"/>
          <p:nvPr/>
        </p:nvSpPr>
        <p:spPr>
          <a:xfrm>
            <a:off x="693471" y="1011473"/>
            <a:ext cx="10420478" cy="461665"/>
          </a:xfrm>
          <a:prstGeom prst="rect">
            <a:avLst/>
          </a:prstGeom>
          <a:noFill/>
        </p:spPr>
        <p:txBody>
          <a:bodyPr wrap="square" rtlCol="0">
            <a:spAutoFit/>
          </a:bodyPr>
          <a:lstStyle/>
          <a:p>
            <a:r>
              <a:rPr lang="zh-CN" altLang="en-US" sz="2400" b="1" dirty="0">
                <a:solidFill>
                  <a:schemeClr val="bg1"/>
                </a:solidFill>
              </a:rPr>
              <a:t>投影</a:t>
            </a:r>
            <a:r>
              <a:rPr lang="zh-CN" altLang="en-US" sz="2400" b="1" dirty="0" smtClean="0">
                <a:solidFill>
                  <a:schemeClr val="bg1"/>
                </a:solidFill>
              </a:rPr>
              <a:t>坐标系参数组成</a:t>
            </a:r>
            <a:endParaRPr lang="zh-CN" altLang="en-US" sz="2400" b="1" dirty="0">
              <a:solidFill>
                <a:schemeClr val="bg1"/>
              </a:solidFill>
            </a:endParaRPr>
          </a:p>
        </p:txBody>
      </p:sp>
    </p:spTree>
    <p:extLst>
      <p:ext uri="{BB962C8B-B14F-4D97-AF65-F5344CB8AC3E}">
        <p14:creationId xmlns:p14="http://schemas.microsoft.com/office/powerpoint/2010/main" val="525423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08263"/>
          </a:xfrm>
        </p:spPr>
        <p:txBody>
          <a:bodyPr anchor="b"/>
          <a:lstStyle/>
          <a:p>
            <a:r>
              <a:rPr lang="en-US" altLang="zh-CN" dirty="0" smtClean="0">
                <a:solidFill>
                  <a:schemeClr val="bg1"/>
                </a:solidFill>
              </a:rPr>
              <a:t>1.1 </a:t>
            </a:r>
            <a:r>
              <a:rPr lang="zh-CN" altLang="en-US" dirty="0" smtClean="0">
                <a:solidFill>
                  <a:schemeClr val="bg1"/>
                </a:solidFill>
              </a:rPr>
              <a:t>坐标系统定义</a:t>
            </a:r>
            <a:endParaRPr lang="zh-CN" altLang="en-US" dirty="0">
              <a:solidFill>
                <a:schemeClr val="bg1"/>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1016" y="386285"/>
            <a:ext cx="6336000" cy="3960000"/>
          </a:xfrm>
          <a:prstGeom prst="rect">
            <a:avLst/>
          </a:prstGeom>
          <a:effectLst>
            <a:outerShdw blurRad="63500" sx="102000" sy="102000" algn="ctr" rotWithShape="0">
              <a:prstClr val="black">
                <a:alpha val="40000"/>
              </a:prstClr>
            </a:outerShdw>
          </a:effectLst>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8945" y="2598760"/>
            <a:ext cx="6336000" cy="3960000"/>
          </a:xfrm>
          <a:prstGeom prst="rect">
            <a:avLst/>
          </a:prstGeom>
          <a:effectLst>
            <a:outerShdw blurRad="63500" sx="102000" sy="102000" algn="ctr" rotWithShape="0">
              <a:prstClr val="black">
                <a:alpha val="40000"/>
              </a:prstClr>
            </a:outerShdw>
          </a:effectLst>
        </p:spPr>
      </p:pic>
      <p:sp>
        <p:nvSpPr>
          <p:cNvPr id="10" name="文本框 9"/>
          <p:cNvSpPr txBox="1"/>
          <p:nvPr/>
        </p:nvSpPr>
        <p:spPr>
          <a:xfrm>
            <a:off x="693471" y="1576348"/>
            <a:ext cx="3523404" cy="2126864"/>
          </a:xfrm>
          <a:prstGeom prst="rect">
            <a:avLst/>
          </a:prstGeom>
          <a:noFill/>
        </p:spPr>
        <p:txBody>
          <a:bodyPr wrap="square" rtlCol="0">
            <a:spAutoFit/>
          </a:bodyPr>
          <a:lstStyle/>
          <a:p>
            <a:pPr indent="468000">
              <a:lnSpc>
                <a:spcPct val="150000"/>
              </a:lnSpc>
            </a:pPr>
            <a:r>
              <a:rPr lang="zh-CN" altLang="en-US" dirty="0" smtClean="0">
                <a:solidFill>
                  <a:schemeClr val="bg1"/>
                </a:solidFill>
              </a:rPr>
              <a:t>椭球参数包括：长半轴、扁率倒数、南方位角，这些参数可以确定出一个地心大地坐标系的基准面。</a:t>
            </a:r>
            <a:endParaRPr lang="en-US" altLang="zh-CN" dirty="0" smtClean="0">
              <a:solidFill>
                <a:schemeClr val="bg1"/>
              </a:solidFill>
            </a:endParaRPr>
          </a:p>
          <a:p>
            <a:pPr indent="468000">
              <a:lnSpc>
                <a:spcPct val="150000"/>
              </a:lnSpc>
            </a:pPr>
            <a:endParaRPr lang="en-US" altLang="zh-CN" dirty="0">
              <a:solidFill>
                <a:schemeClr val="bg1"/>
              </a:solidFill>
            </a:endParaRPr>
          </a:p>
        </p:txBody>
      </p:sp>
      <p:sp>
        <p:nvSpPr>
          <p:cNvPr id="11" name="文本框 10"/>
          <p:cNvSpPr txBox="1"/>
          <p:nvPr/>
        </p:nvSpPr>
        <p:spPr>
          <a:xfrm>
            <a:off x="693471" y="1011473"/>
            <a:ext cx="6649819" cy="460789"/>
          </a:xfrm>
          <a:prstGeom prst="rect">
            <a:avLst/>
          </a:prstGeom>
          <a:noFill/>
        </p:spPr>
        <p:txBody>
          <a:bodyPr wrap="square" rtlCol="0">
            <a:spAutoFit/>
          </a:bodyPr>
          <a:lstStyle/>
          <a:p>
            <a:r>
              <a:rPr lang="zh-CN" altLang="en-US" sz="2400" b="1" dirty="0" smtClean="0">
                <a:solidFill>
                  <a:schemeClr val="bg1"/>
                </a:solidFill>
              </a:rPr>
              <a:t>挖机</a:t>
            </a:r>
            <a:r>
              <a:rPr lang="en-US" altLang="zh-CN" sz="2400" b="1" dirty="0" smtClean="0">
                <a:solidFill>
                  <a:schemeClr val="bg1"/>
                </a:solidFill>
              </a:rPr>
              <a:t>App</a:t>
            </a:r>
            <a:r>
              <a:rPr lang="zh-CN" altLang="en-US" sz="2400" b="1" dirty="0" smtClean="0">
                <a:solidFill>
                  <a:schemeClr val="bg1"/>
                </a:solidFill>
              </a:rPr>
              <a:t>投影坐标系参数</a:t>
            </a:r>
            <a:endParaRPr lang="zh-CN" altLang="en-US" sz="2400" b="1" dirty="0">
              <a:solidFill>
                <a:schemeClr val="bg1"/>
              </a:solidFill>
            </a:endParaRPr>
          </a:p>
        </p:txBody>
      </p:sp>
    </p:spTree>
    <p:extLst>
      <p:ext uri="{BB962C8B-B14F-4D97-AF65-F5344CB8AC3E}">
        <p14:creationId xmlns:p14="http://schemas.microsoft.com/office/powerpoint/2010/main" val="2308920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08263"/>
          </a:xfrm>
        </p:spPr>
        <p:txBody>
          <a:bodyPr anchor="b"/>
          <a:lstStyle/>
          <a:p>
            <a:r>
              <a:rPr lang="en-US" altLang="zh-CN" b="1" dirty="0" smtClean="0">
                <a:solidFill>
                  <a:schemeClr val="bg1"/>
                </a:solidFill>
              </a:rPr>
              <a:t>1.2</a:t>
            </a:r>
            <a:r>
              <a:rPr lang="zh-CN" altLang="en-US" b="1" dirty="0">
                <a:solidFill>
                  <a:schemeClr val="bg1"/>
                </a:solidFill>
              </a:rPr>
              <a:t> </a:t>
            </a:r>
            <a:r>
              <a:rPr lang="zh-CN" altLang="en-US" b="1" dirty="0" smtClean="0">
                <a:solidFill>
                  <a:schemeClr val="bg1"/>
                </a:solidFill>
              </a:rPr>
              <a:t>常用</a:t>
            </a:r>
            <a:r>
              <a:rPr lang="zh-CN" altLang="en-US" b="1" dirty="0">
                <a:solidFill>
                  <a:schemeClr val="bg1"/>
                </a:solidFill>
              </a:rPr>
              <a:t>椭球体和投影模型</a:t>
            </a:r>
          </a:p>
        </p:txBody>
      </p:sp>
      <p:sp>
        <p:nvSpPr>
          <p:cNvPr id="8" name="文本框 7"/>
          <p:cNvSpPr txBox="1"/>
          <p:nvPr/>
        </p:nvSpPr>
        <p:spPr>
          <a:xfrm>
            <a:off x="693471" y="1011473"/>
            <a:ext cx="10420478" cy="461665"/>
          </a:xfrm>
          <a:prstGeom prst="rect">
            <a:avLst/>
          </a:prstGeom>
          <a:noFill/>
        </p:spPr>
        <p:txBody>
          <a:bodyPr wrap="square" rtlCol="0">
            <a:spAutoFit/>
          </a:bodyPr>
          <a:lstStyle/>
          <a:p>
            <a:r>
              <a:rPr lang="zh-CN" altLang="en-US" sz="2400" b="1" dirty="0" smtClean="0">
                <a:solidFill>
                  <a:schemeClr val="bg1"/>
                </a:solidFill>
              </a:rPr>
              <a:t>常用椭球体</a:t>
            </a:r>
            <a:endParaRPr lang="zh-CN" altLang="en-US" sz="2400" b="1" dirty="0">
              <a:solidFill>
                <a:schemeClr val="bg1"/>
              </a:solidFill>
            </a:endParaRPr>
          </a:p>
        </p:txBody>
      </p:sp>
      <p:sp>
        <p:nvSpPr>
          <p:cNvPr id="10" name="文本框 9"/>
          <p:cNvSpPr txBox="1"/>
          <p:nvPr/>
        </p:nvSpPr>
        <p:spPr>
          <a:xfrm>
            <a:off x="693470" y="1576347"/>
            <a:ext cx="11004543" cy="1821121"/>
          </a:xfrm>
          <a:prstGeom prst="rect">
            <a:avLst/>
          </a:prstGeom>
          <a:noFill/>
        </p:spPr>
        <p:txBody>
          <a:bodyPr wrap="square" rtlCol="0">
            <a:spAutoFit/>
          </a:bodyPr>
          <a:lstStyle/>
          <a:p>
            <a:pPr indent="468000">
              <a:lnSpc>
                <a:spcPct val="150000"/>
              </a:lnSpc>
            </a:pPr>
            <a:r>
              <a:rPr lang="en-US" altLang="zh-CN" dirty="0" smtClean="0">
                <a:solidFill>
                  <a:schemeClr val="bg1"/>
                </a:solidFill>
              </a:rPr>
              <a:t>WGS84</a:t>
            </a:r>
            <a:r>
              <a:rPr lang="zh-CN" altLang="en-US" dirty="0">
                <a:solidFill>
                  <a:schemeClr val="bg1"/>
                </a:solidFill>
              </a:rPr>
              <a:t>：</a:t>
            </a:r>
            <a:r>
              <a:rPr lang="en-US" altLang="zh-CN" dirty="0" smtClean="0">
                <a:solidFill>
                  <a:schemeClr val="bg1"/>
                </a:solidFill>
              </a:rPr>
              <a:t>WGS84</a:t>
            </a:r>
            <a:r>
              <a:rPr lang="zh-CN" altLang="en-US" dirty="0" smtClean="0">
                <a:solidFill>
                  <a:schemeClr val="bg1"/>
                </a:solidFill>
              </a:rPr>
              <a:t>坐标系椭球</a:t>
            </a:r>
            <a:endParaRPr lang="en-US" altLang="zh-CN" dirty="0">
              <a:solidFill>
                <a:schemeClr val="bg1"/>
              </a:solidFill>
            </a:endParaRPr>
          </a:p>
          <a:p>
            <a:pPr indent="468000">
              <a:lnSpc>
                <a:spcPct val="150000"/>
              </a:lnSpc>
            </a:pPr>
            <a:r>
              <a:rPr lang="en-US" altLang="zh-CN" dirty="0" smtClean="0">
                <a:solidFill>
                  <a:schemeClr val="bg1"/>
                </a:solidFill>
              </a:rPr>
              <a:t>KRASSOVSKY</a:t>
            </a:r>
            <a:r>
              <a:rPr lang="zh-CN" altLang="en-US" dirty="0">
                <a:solidFill>
                  <a:schemeClr val="bg1"/>
                </a:solidFill>
              </a:rPr>
              <a:t>：</a:t>
            </a:r>
            <a:r>
              <a:rPr lang="zh-CN" altLang="en-US" dirty="0" smtClean="0">
                <a:solidFill>
                  <a:schemeClr val="bg1"/>
                </a:solidFill>
              </a:rPr>
              <a:t>北京</a:t>
            </a:r>
            <a:r>
              <a:rPr lang="en-US" altLang="zh-CN" dirty="0" smtClean="0">
                <a:solidFill>
                  <a:schemeClr val="bg1"/>
                </a:solidFill>
              </a:rPr>
              <a:t>54</a:t>
            </a:r>
            <a:r>
              <a:rPr lang="zh-CN" altLang="en-US" dirty="0" smtClean="0">
                <a:solidFill>
                  <a:schemeClr val="bg1"/>
                </a:solidFill>
              </a:rPr>
              <a:t>坐标系源椭球</a:t>
            </a:r>
            <a:endParaRPr lang="en-US" altLang="zh-CN" dirty="0" smtClean="0">
              <a:solidFill>
                <a:schemeClr val="bg1"/>
              </a:solidFill>
            </a:endParaRPr>
          </a:p>
          <a:p>
            <a:pPr indent="468000">
              <a:lnSpc>
                <a:spcPct val="150000"/>
              </a:lnSpc>
            </a:pPr>
            <a:r>
              <a:rPr lang="en-US" altLang="zh-CN" dirty="0" smtClean="0">
                <a:solidFill>
                  <a:schemeClr val="bg1"/>
                </a:solidFill>
              </a:rPr>
              <a:t>IAG75</a:t>
            </a:r>
            <a:r>
              <a:rPr lang="zh-CN" altLang="en-US" dirty="0">
                <a:solidFill>
                  <a:schemeClr val="bg1"/>
                </a:solidFill>
              </a:rPr>
              <a:t>：</a:t>
            </a:r>
            <a:r>
              <a:rPr lang="zh-CN" altLang="en-US" dirty="0" smtClean="0">
                <a:solidFill>
                  <a:schemeClr val="bg1"/>
                </a:solidFill>
              </a:rPr>
              <a:t>西安</a:t>
            </a:r>
            <a:r>
              <a:rPr lang="en-US" altLang="zh-CN" dirty="0" smtClean="0">
                <a:solidFill>
                  <a:schemeClr val="bg1"/>
                </a:solidFill>
              </a:rPr>
              <a:t>80</a:t>
            </a:r>
            <a:r>
              <a:rPr lang="zh-CN" altLang="en-US" dirty="0" smtClean="0">
                <a:solidFill>
                  <a:schemeClr val="bg1"/>
                </a:solidFill>
              </a:rPr>
              <a:t>坐标系源椭球</a:t>
            </a:r>
            <a:endParaRPr lang="en-US" altLang="zh-CN" dirty="0" smtClean="0">
              <a:solidFill>
                <a:schemeClr val="bg1"/>
              </a:solidFill>
            </a:endParaRPr>
          </a:p>
          <a:p>
            <a:pPr indent="468000">
              <a:lnSpc>
                <a:spcPct val="150000"/>
              </a:lnSpc>
            </a:pPr>
            <a:r>
              <a:rPr lang="en-US" altLang="zh-CN" dirty="0" smtClean="0">
                <a:solidFill>
                  <a:schemeClr val="bg1"/>
                </a:solidFill>
              </a:rPr>
              <a:t>GRS80</a:t>
            </a:r>
            <a:r>
              <a:rPr lang="zh-CN" altLang="en-US" dirty="0">
                <a:solidFill>
                  <a:schemeClr val="bg1"/>
                </a:solidFill>
              </a:rPr>
              <a:t>：</a:t>
            </a:r>
            <a:r>
              <a:rPr lang="zh-CN" altLang="en-US" dirty="0" smtClean="0">
                <a:solidFill>
                  <a:schemeClr val="bg1"/>
                </a:solidFill>
              </a:rPr>
              <a:t>国家</a:t>
            </a:r>
            <a:r>
              <a:rPr lang="en-US" altLang="zh-CN" dirty="0" smtClean="0">
                <a:solidFill>
                  <a:schemeClr val="bg1"/>
                </a:solidFill>
              </a:rPr>
              <a:t>2000</a:t>
            </a:r>
            <a:r>
              <a:rPr lang="zh-CN" altLang="en-US" dirty="0" smtClean="0">
                <a:solidFill>
                  <a:schemeClr val="bg1"/>
                </a:solidFill>
              </a:rPr>
              <a:t>坐标系源椭球</a:t>
            </a:r>
            <a:endParaRPr lang="en-US" altLang="zh-CN" dirty="0">
              <a:solidFill>
                <a:schemeClr val="bg1"/>
              </a:solidFill>
            </a:endParaRPr>
          </a:p>
        </p:txBody>
      </p:sp>
      <p:sp>
        <p:nvSpPr>
          <p:cNvPr id="11" name="文本框 10"/>
          <p:cNvSpPr txBox="1"/>
          <p:nvPr/>
        </p:nvSpPr>
        <p:spPr>
          <a:xfrm>
            <a:off x="693471" y="3330674"/>
            <a:ext cx="10420478" cy="461665"/>
          </a:xfrm>
          <a:prstGeom prst="rect">
            <a:avLst/>
          </a:prstGeom>
          <a:noFill/>
        </p:spPr>
        <p:txBody>
          <a:bodyPr wrap="square" rtlCol="0">
            <a:spAutoFit/>
          </a:bodyPr>
          <a:lstStyle/>
          <a:p>
            <a:r>
              <a:rPr lang="zh-CN" altLang="en-US" sz="2400" b="1" dirty="0" smtClean="0">
                <a:solidFill>
                  <a:schemeClr val="bg1"/>
                </a:solidFill>
              </a:rPr>
              <a:t>常用投影模型</a:t>
            </a:r>
            <a:endParaRPr lang="zh-CN" altLang="en-US" sz="2400" b="1" dirty="0">
              <a:solidFill>
                <a:schemeClr val="bg1"/>
              </a:solidFill>
            </a:endParaRPr>
          </a:p>
        </p:txBody>
      </p:sp>
      <p:sp>
        <p:nvSpPr>
          <p:cNvPr id="12" name="文本框 11"/>
          <p:cNvSpPr txBox="1"/>
          <p:nvPr/>
        </p:nvSpPr>
        <p:spPr>
          <a:xfrm>
            <a:off x="693470" y="3895549"/>
            <a:ext cx="10775943" cy="2585323"/>
          </a:xfrm>
          <a:prstGeom prst="rect">
            <a:avLst/>
          </a:prstGeom>
          <a:noFill/>
        </p:spPr>
        <p:txBody>
          <a:bodyPr wrap="square" rtlCol="0">
            <a:spAutoFit/>
          </a:bodyPr>
          <a:lstStyle/>
          <a:p>
            <a:pPr indent="468000">
              <a:lnSpc>
                <a:spcPct val="150000"/>
              </a:lnSpc>
            </a:pPr>
            <a:r>
              <a:rPr lang="zh-CN" altLang="en-US" dirty="0" smtClean="0">
                <a:solidFill>
                  <a:schemeClr val="bg1"/>
                </a:solidFill>
              </a:rPr>
              <a:t>高斯克吕格</a:t>
            </a:r>
            <a:r>
              <a:rPr lang="zh-CN" altLang="en-US" dirty="0">
                <a:solidFill>
                  <a:schemeClr val="bg1"/>
                </a:solidFill>
              </a:rPr>
              <a:t>投影：等角横切椭</a:t>
            </a:r>
            <a:r>
              <a:rPr lang="zh-CN" altLang="en-US" dirty="0" smtClean="0">
                <a:solidFill>
                  <a:schemeClr val="bg1"/>
                </a:solidFill>
              </a:rPr>
              <a:t>圆柱投影，长度</a:t>
            </a:r>
            <a:r>
              <a:rPr lang="zh-CN" altLang="en-US" dirty="0">
                <a:solidFill>
                  <a:schemeClr val="bg1"/>
                </a:solidFill>
              </a:rPr>
              <a:t>比为</a:t>
            </a:r>
            <a:r>
              <a:rPr lang="en-US" altLang="zh-CN" dirty="0" smtClean="0">
                <a:solidFill>
                  <a:schemeClr val="bg1"/>
                </a:solidFill>
              </a:rPr>
              <a:t>1</a:t>
            </a:r>
          </a:p>
          <a:p>
            <a:pPr indent="468000">
              <a:lnSpc>
                <a:spcPct val="150000"/>
              </a:lnSpc>
            </a:pPr>
            <a:r>
              <a:rPr lang="zh-CN" altLang="en-US" dirty="0">
                <a:solidFill>
                  <a:schemeClr val="bg1"/>
                </a:solidFill>
              </a:rPr>
              <a:t>横轴墨卡托投影</a:t>
            </a:r>
            <a:r>
              <a:rPr lang="zh-CN" altLang="en-US" dirty="0" smtClean="0">
                <a:solidFill>
                  <a:schemeClr val="bg1"/>
                </a:solidFill>
              </a:rPr>
              <a:t>：同高斯投影，一些国家没有高斯投影，用这个命名。</a:t>
            </a:r>
            <a:endParaRPr lang="en-US" altLang="zh-CN" dirty="0" smtClean="0">
              <a:solidFill>
                <a:schemeClr val="bg1"/>
              </a:solidFill>
            </a:endParaRPr>
          </a:p>
          <a:p>
            <a:pPr indent="468000">
              <a:lnSpc>
                <a:spcPct val="150000"/>
              </a:lnSpc>
            </a:pPr>
            <a:r>
              <a:rPr lang="zh-CN" altLang="en-US" dirty="0">
                <a:solidFill>
                  <a:schemeClr val="bg1"/>
                </a:solidFill>
              </a:rPr>
              <a:t>墨卡托投影：正轴等角圆柱投影</a:t>
            </a:r>
            <a:endParaRPr lang="en-US" altLang="zh-CN" dirty="0" smtClean="0">
              <a:solidFill>
                <a:schemeClr val="bg1"/>
              </a:solidFill>
            </a:endParaRPr>
          </a:p>
          <a:p>
            <a:pPr indent="468000">
              <a:lnSpc>
                <a:spcPct val="150000"/>
              </a:lnSpc>
            </a:pPr>
            <a:r>
              <a:rPr lang="en-US" altLang="zh-CN" dirty="0" smtClean="0">
                <a:solidFill>
                  <a:schemeClr val="bg1"/>
                </a:solidFill>
              </a:rPr>
              <a:t>UTM</a:t>
            </a:r>
            <a:r>
              <a:rPr lang="zh-CN" altLang="en-US" dirty="0" smtClean="0">
                <a:solidFill>
                  <a:schemeClr val="bg1"/>
                </a:solidFill>
              </a:rPr>
              <a:t>投影：也叫通用</a:t>
            </a:r>
            <a:r>
              <a:rPr lang="zh-CN" altLang="en-US" dirty="0">
                <a:solidFill>
                  <a:schemeClr val="bg1"/>
                </a:solidFill>
              </a:rPr>
              <a:t>横轴墨卡托投影，等角横轴割</a:t>
            </a:r>
            <a:r>
              <a:rPr lang="zh-CN" altLang="en-US" dirty="0" smtClean="0">
                <a:solidFill>
                  <a:schemeClr val="bg1"/>
                </a:solidFill>
              </a:rPr>
              <a:t>圆柱投影，长度比</a:t>
            </a:r>
            <a:r>
              <a:rPr lang="en-US" altLang="zh-CN" dirty="0" smtClean="0">
                <a:solidFill>
                  <a:schemeClr val="bg1"/>
                </a:solidFill>
              </a:rPr>
              <a:t>0.9996</a:t>
            </a:r>
          </a:p>
          <a:p>
            <a:pPr indent="468000">
              <a:lnSpc>
                <a:spcPct val="150000"/>
              </a:lnSpc>
            </a:pPr>
            <a:r>
              <a:rPr lang="en-US" altLang="zh-CN" dirty="0" smtClean="0">
                <a:solidFill>
                  <a:schemeClr val="bg1"/>
                </a:solidFill>
              </a:rPr>
              <a:t>Albers</a:t>
            </a:r>
            <a:r>
              <a:rPr lang="zh-CN" altLang="en-US" dirty="0">
                <a:solidFill>
                  <a:schemeClr val="bg1"/>
                </a:solidFill>
              </a:rPr>
              <a:t>投影：正轴等积割圆锥投影</a:t>
            </a:r>
            <a:endParaRPr lang="en-US" altLang="zh-CN" dirty="0" smtClean="0">
              <a:solidFill>
                <a:schemeClr val="bg1"/>
              </a:solidFill>
            </a:endParaRPr>
          </a:p>
          <a:p>
            <a:pPr indent="468000">
              <a:lnSpc>
                <a:spcPct val="150000"/>
              </a:lnSpc>
            </a:pPr>
            <a:r>
              <a:rPr lang="en-US" altLang="zh-CN" dirty="0" smtClean="0">
                <a:solidFill>
                  <a:schemeClr val="bg1"/>
                </a:solidFill>
              </a:rPr>
              <a:t>Lambert</a:t>
            </a:r>
            <a:r>
              <a:rPr lang="zh-CN" altLang="en-US" dirty="0">
                <a:solidFill>
                  <a:schemeClr val="bg1"/>
                </a:solidFill>
              </a:rPr>
              <a:t>投影：正</a:t>
            </a:r>
            <a:r>
              <a:rPr lang="zh-CN" altLang="en-US" dirty="0" smtClean="0">
                <a:solidFill>
                  <a:schemeClr val="bg1"/>
                </a:solidFill>
              </a:rPr>
              <a:t>形等角圆锥投影</a:t>
            </a:r>
            <a:endParaRPr lang="en-US" altLang="zh-CN" dirty="0" smtClean="0">
              <a:solidFill>
                <a:schemeClr val="bg1"/>
              </a:solidFill>
            </a:endParaRPr>
          </a:p>
        </p:txBody>
      </p:sp>
    </p:spTree>
    <p:extLst>
      <p:ext uri="{BB962C8B-B14F-4D97-AF65-F5344CB8AC3E}">
        <p14:creationId xmlns:p14="http://schemas.microsoft.com/office/powerpoint/2010/main" val="2934701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08263"/>
          </a:xfrm>
        </p:spPr>
        <p:txBody>
          <a:bodyPr anchor="b">
            <a:normAutofit/>
          </a:bodyPr>
          <a:lstStyle/>
          <a:p>
            <a:r>
              <a:rPr lang="en-US" altLang="zh-CN" b="1" dirty="0" smtClean="0">
                <a:solidFill>
                  <a:schemeClr val="bg1"/>
                </a:solidFill>
              </a:rPr>
              <a:t>1.3 EPSG</a:t>
            </a:r>
            <a:r>
              <a:rPr lang="zh-CN" altLang="en-US" b="1" dirty="0" smtClean="0">
                <a:solidFill>
                  <a:schemeClr val="bg1"/>
                </a:solidFill>
              </a:rPr>
              <a:t>数据集</a:t>
            </a:r>
            <a:endParaRPr lang="zh-CN" altLang="en-US" b="1" dirty="0">
              <a:solidFill>
                <a:schemeClr val="bg1"/>
              </a:solidFill>
            </a:endParaRPr>
          </a:p>
        </p:txBody>
      </p:sp>
      <p:sp>
        <p:nvSpPr>
          <p:cNvPr id="8" name="文本框 7"/>
          <p:cNvSpPr txBox="1"/>
          <p:nvPr/>
        </p:nvSpPr>
        <p:spPr>
          <a:xfrm>
            <a:off x="693471" y="1011473"/>
            <a:ext cx="10420478" cy="461665"/>
          </a:xfrm>
          <a:prstGeom prst="rect">
            <a:avLst/>
          </a:prstGeom>
          <a:noFill/>
        </p:spPr>
        <p:txBody>
          <a:bodyPr wrap="square" rtlCol="0">
            <a:spAutoFit/>
          </a:bodyPr>
          <a:lstStyle/>
          <a:p>
            <a:r>
              <a:rPr lang="en-US" altLang="zh-CN" sz="2400" b="1" dirty="0" smtClean="0">
                <a:solidFill>
                  <a:schemeClr val="bg1"/>
                </a:solidFill>
              </a:rPr>
              <a:t>EPSG</a:t>
            </a:r>
            <a:endParaRPr lang="zh-CN" altLang="en-US" sz="2400" b="1" dirty="0">
              <a:solidFill>
                <a:schemeClr val="bg1"/>
              </a:solidFill>
            </a:endParaRPr>
          </a:p>
        </p:txBody>
      </p:sp>
      <p:sp>
        <p:nvSpPr>
          <p:cNvPr id="10" name="文本框 9"/>
          <p:cNvSpPr txBox="1"/>
          <p:nvPr/>
        </p:nvSpPr>
        <p:spPr>
          <a:xfrm>
            <a:off x="693470" y="1576347"/>
            <a:ext cx="11004543" cy="5078313"/>
          </a:xfrm>
          <a:prstGeom prst="rect">
            <a:avLst/>
          </a:prstGeom>
          <a:noFill/>
        </p:spPr>
        <p:txBody>
          <a:bodyPr wrap="square" rtlCol="0">
            <a:spAutoFit/>
          </a:bodyPr>
          <a:lstStyle/>
          <a:p>
            <a:pPr indent="468000">
              <a:lnSpc>
                <a:spcPct val="150000"/>
              </a:lnSpc>
            </a:pPr>
            <a:r>
              <a:rPr lang="en-US" altLang="zh-CN" dirty="0">
                <a:solidFill>
                  <a:schemeClr val="bg1"/>
                </a:solidFill>
              </a:rPr>
              <a:t>EPSG </a:t>
            </a:r>
            <a:r>
              <a:rPr lang="zh-CN" altLang="en-US" dirty="0">
                <a:solidFill>
                  <a:schemeClr val="bg1"/>
                </a:solidFill>
              </a:rPr>
              <a:t>是</a:t>
            </a:r>
            <a:r>
              <a:rPr lang="en-US" altLang="zh-CN" dirty="0">
                <a:solidFill>
                  <a:schemeClr val="bg1"/>
                </a:solidFill>
              </a:rPr>
              <a:t>European Petroleum Survey </a:t>
            </a:r>
            <a:r>
              <a:rPr lang="en-US" altLang="zh-CN" dirty="0" smtClean="0">
                <a:solidFill>
                  <a:schemeClr val="bg1"/>
                </a:solidFill>
              </a:rPr>
              <a:t>Group</a:t>
            </a:r>
            <a:r>
              <a:rPr lang="zh-CN" altLang="en-US" dirty="0" smtClean="0">
                <a:solidFill>
                  <a:schemeClr val="bg1"/>
                </a:solidFill>
              </a:rPr>
              <a:t>（</a:t>
            </a:r>
            <a:r>
              <a:rPr lang="zh-CN" altLang="en-US" dirty="0">
                <a:solidFill>
                  <a:schemeClr val="bg1"/>
                </a:solidFill>
              </a:rPr>
              <a:t>欧洲石油调查小组</a:t>
            </a:r>
            <a:r>
              <a:rPr lang="zh-CN" altLang="en-US" dirty="0" smtClean="0">
                <a:solidFill>
                  <a:schemeClr val="bg1"/>
                </a:solidFill>
              </a:rPr>
              <a:t>）的</a:t>
            </a:r>
            <a:r>
              <a:rPr lang="zh-CN" altLang="en-US" dirty="0">
                <a:solidFill>
                  <a:schemeClr val="bg1"/>
                </a:solidFill>
              </a:rPr>
              <a:t>缩写</a:t>
            </a:r>
            <a:r>
              <a:rPr lang="zh-CN" altLang="en-US" dirty="0" smtClean="0">
                <a:solidFill>
                  <a:schemeClr val="bg1"/>
                </a:solidFill>
              </a:rPr>
              <a:t>，它对</a:t>
            </a:r>
            <a:r>
              <a:rPr lang="zh-CN" altLang="en-US" dirty="0">
                <a:solidFill>
                  <a:schemeClr val="bg1"/>
                </a:solidFill>
              </a:rPr>
              <a:t>世界的每一个地方都制定了</a:t>
            </a:r>
            <a:r>
              <a:rPr lang="zh-CN" altLang="en-US" dirty="0" smtClean="0">
                <a:solidFill>
                  <a:schemeClr val="bg1"/>
                </a:solidFill>
              </a:rPr>
              <a:t>地图，但是</a:t>
            </a:r>
            <a:r>
              <a:rPr lang="zh-CN" altLang="en-US" dirty="0">
                <a:solidFill>
                  <a:schemeClr val="bg1"/>
                </a:solidFill>
              </a:rPr>
              <a:t>由于座标系</a:t>
            </a:r>
            <a:r>
              <a:rPr lang="zh-CN" altLang="en-US" dirty="0" smtClean="0">
                <a:solidFill>
                  <a:schemeClr val="bg1"/>
                </a:solidFill>
              </a:rPr>
              <a:t>不同，所以</a:t>
            </a:r>
            <a:r>
              <a:rPr lang="zh-CN" altLang="en-US" dirty="0">
                <a:solidFill>
                  <a:schemeClr val="bg1"/>
                </a:solidFill>
              </a:rPr>
              <a:t>地图也各不相同。该组织发布了一个坐标参照系统的数据集，并维护坐标参照系统的数据集参数，以及坐标转换描述，数据集对全球收录到的坐标参照系统进行了编码</a:t>
            </a:r>
            <a:r>
              <a:rPr lang="zh-CN" altLang="en-US" dirty="0" smtClean="0">
                <a:solidFill>
                  <a:schemeClr val="bg1"/>
                </a:solidFill>
              </a:rPr>
              <a:t>。</a:t>
            </a:r>
            <a:endParaRPr lang="en-US" altLang="zh-CN" dirty="0" smtClean="0">
              <a:solidFill>
                <a:schemeClr val="bg1"/>
              </a:solidFill>
            </a:endParaRPr>
          </a:p>
          <a:p>
            <a:pPr indent="468000">
              <a:lnSpc>
                <a:spcPct val="150000"/>
              </a:lnSpc>
            </a:pPr>
            <a:r>
              <a:rPr lang="zh-CN" altLang="en-US" dirty="0" smtClean="0">
                <a:solidFill>
                  <a:schemeClr val="bg1"/>
                </a:solidFill>
              </a:rPr>
              <a:t>常用的</a:t>
            </a:r>
            <a:r>
              <a:rPr lang="en-US" altLang="zh-CN" dirty="0" smtClean="0">
                <a:solidFill>
                  <a:schemeClr val="bg1"/>
                </a:solidFill>
              </a:rPr>
              <a:t>EPSG</a:t>
            </a:r>
            <a:r>
              <a:rPr lang="zh-CN" altLang="en-US" dirty="0" smtClean="0">
                <a:solidFill>
                  <a:schemeClr val="bg1"/>
                </a:solidFill>
              </a:rPr>
              <a:t>代号</a:t>
            </a:r>
            <a:r>
              <a:rPr lang="zh-CN" altLang="en-US" dirty="0">
                <a:solidFill>
                  <a:schemeClr val="bg1"/>
                </a:solidFill>
              </a:rPr>
              <a:t>：</a:t>
            </a:r>
            <a:endParaRPr lang="en-US" altLang="zh-CN" dirty="0" smtClean="0">
              <a:solidFill>
                <a:schemeClr val="bg1"/>
              </a:solidFill>
            </a:endParaRPr>
          </a:p>
          <a:p>
            <a:pPr indent="468000">
              <a:lnSpc>
                <a:spcPct val="150000"/>
              </a:lnSpc>
            </a:pPr>
            <a:r>
              <a:rPr lang="en-US" altLang="zh-CN" dirty="0" smtClean="0">
                <a:solidFill>
                  <a:schemeClr val="bg1"/>
                </a:solidFill>
              </a:rPr>
              <a:t>4326</a:t>
            </a:r>
            <a:r>
              <a:rPr lang="zh-CN" altLang="en-US" dirty="0" smtClean="0">
                <a:solidFill>
                  <a:schemeClr val="bg1"/>
                </a:solidFill>
              </a:rPr>
              <a:t>：</a:t>
            </a:r>
            <a:r>
              <a:rPr lang="en-US" altLang="zh-CN" dirty="0" smtClean="0">
                <a:solidFill>
                  <a:schemeClr val="bg1"/>
                </a:solidFill>
              </a:rPr>
              <a:t>WGS84</a:t>
            </a:r>
            <a:r>
              <a:rPr lang="zh-CN" altLang="en-US" dirty="0" smtClean="0">
                <a:solidFill>
                  <a:schemeClr val="bg1"/>
                </a:solidFill>
              </a:rPr>
              <a:t>地理坐标系，美国主导的</a:t>
            </a:r>
            <a:r>
              <a:rPr lang="en-US" altLang="zh-CN" dirty="0" smtClean="0">
                <a:solidFill>
                  <a:schemeClr val="bg1"/>
                </a:solidFill>
              </a:rPr>
              <a:t>GPS</a:t>
            </a:r>
            <a:r>
              <a:rPr lang="zh-CN" altLang="en-US" dirty="0" smtClean="0">
                <a:solidFill>
                  <a:schemeClr val="bg1"/>
                </a:solidFill>
              </a:rPr>
              <a:t>系统使用它。</a:t>
            </a:r>
            <a:endParaRPr lang="en-US" altLang="zh-CN" dirty="0" smtClean="0">
              <a:solidFill>
                <a:schemeClr val="bg1"/>
              </a:solidFill>
            </a:endParaRPr>
          </a:p>
          <a:p>
            <a:pPr indent="468000">
              <a:lnSpc>
                <a:spcPct val="150000"/>
              </a:lnSpc>
            </a:pPr>
            <a:r>
              <a:rPr lang="en-US" altLang="zh-CN" dirty="0" smtClean="0">
                <a:solidFill>
                  <a:schemeClr val="bg1"/>
                </a:solidFill>
              </a:rPr>
              <a:t>3857</a:t>
            </a:r>
            <a:r>
              <a:rPr lang="zh-CN" altLang="en-US" dirty="0" smtClean="0">
                <a:solidFill>
                  <a:schemeClr val="bg1"/>
                </a:solidFill>
              </a:rPr>
              <a:t>：</a:t>
            </a:r>
            <a:r>
              <a:rPr lang="en-US" altLang="zh-CN" dirty="0" smtClean="0">
                <a:solidFill>
                  <a:schemeClr val="bg1"/>
                </a:solidFill>
              </a:rPr>
              <a:t>WGS84-Web</a:t>
            </a:r>
            <a:r>
              <a:rPr lang="zh-CN" altLang="en-US" dirty="0" smtClean="0">
                <a:solidFill>
                  <a:schemeClr val="bg1"/>
                </a:solidFill>
              </a:rPr>
              <a:t>墨卡托投影坐标系，</a:t>
            </a:r>
            <a:r>
              <a:rPr lang="en-US" altLang="zh-CN" dirty="0" smtClean="0">
                <a:solidFill>
                  <a:schemeClr val="bg1"/>
                </a:solidFill>
              </a:rPr>
              <a:t>Google</a:t>
            </a:r>
            <a:r>
              <a:rPr lang="zh-CN" altLang="en-US" dirty="0" smtClean="0">
                <a:solidFill>
                  <a:schemeClr val="bg1"/>
                </a:solidFill>
              </a:rPr>
              <a:t>、</a:t>
            </a:r>
            <a:r>
              <a:rPr lang="en-US" altLang="zh-CN" dirty="0" smtClean="0">
                <a:solidFill>
                  <a:schemeClr val="bg1"/>
                </a:solidFill>
              </a:rPr>
              <a:t>Bing</a:t>
            </a:r>
            <a:r>
              <a:rPr lang="zh-CN" altLang="en-US" dirty="0" smtClean="0">
                <a:solidFill>
                  <a:schemeClr val="bg1"/>
                </a:solidFill>
              </a:rPr>
              <a:t>、百度、高德等互联网地图最常用的投影方式。</a:t>
            </a:r>
            <a:endParaRPr lang="en-US" altLang="zh-CN" dirty="0" smtClean="0">
              <a:solidFill>
                <a:schemeClr val="bg1"/>
              </a:solidFill>
            </a:endParaRPr>
          </a:p>
          <a:p>
            <a:pPr indent="468000">
              <a:lnSpc>
                <a:spcPct val="150000"/>
              </a:lnSpc>
            </a:pPr>
            <a:r>
              <a:rPr lang="en-US" altLang="zh-CN" dirty="0">
                <a:solidFill>
                  <a:schemeClr val="bg1"/>
                </a:solidFill>
              </a:rPr>
              <a:t>4214</a:t>
            </a:r>
            <a:r>
              <a:rPr lang="zh-CN" altLang="en-US" dirty="0" smtClean="0">
                <a:solidFill>
                  <a:schemeClr val="bg1"/>
                </a:solidFill>
              </a:rPr>
              <a:t>：北京</a:t>
            </a:r>
            <a:r>
              <a:rPr lang="en-US" altLang="zh-CN" dirty="0" smtClean="0">
                <a:solidFill>
                  <a:schemeClr val="bg1"/>
                </a:solidFill>
              </a:rPr>
              <a:t>54</a:t>
            </a:r>
            <a:r>
              <a:rPr lang="zh-CN" altLang="en-US" dirty="0" smtClean="0">
                <a:solidFill>
                  <a:schemeClr val="bg1"/>
                </a:solidFill>
              </a:rPr>
              <a:t>地理坐标系。</a:t>
            </a:r>
            <a:endParaRPr lang="en-US" altLang="zh-CN" dirty="0" smtClean="0">
              <a:solidFill>
                <a:schemeClr val="bg1"/>
              </a:solidFill>
            </a:endParaRPr>
          </a:p>
          <a:p>
            <a:pPr indent="468000">
              <a:lnSpc>
                <a:spcPct val="150000"/>
              </a:lnSpc>
            </a:pPr>
            <a:r>
              <a:rPr lang="en-US" altLang="zh-CN" dirty="0" smtClean="0">
                <a:solidFill>
                  <a:schemeClr val="bg1"/>
                </a:solidFill>
              </a:rPr>
              <a:t>4490</a:t>
            </a:r>
            <a:r>
              <a:rPr lang="zh-CN" altLang="en-US" dirty="0" smtClean="0">
                <a:solidFill>
                  <a:schemeClr val="bg1"/>
                </a:solidFill>
              </a:rPr>
              <a:t>：国家</a:t>
            </a:r>
            <a:r>
              <a:rPr lang="en-US" altLang="zh-CN" dirty="0" smtClean="0">
                <a:solidFill>
                  <a:schemeClr val="bg1"/>
                </a:solidFill>
              </a:rPr>
              <a:t>2000</a:t>
            </a:r>
            <a:r>
              <a:rPr lang="zh-CN" altLang="en-US" dirty="0" smtClean="0">
                <a:solidFill>
                  <a:schemeClr val="bg1"/>
                </a:solidFill>
              </a:rPr>
              <a:t>（</a:t>
            </a:r>
            <a:r>
              <a:rPr lang="en-US" altLang="zh-CN" dirty="0" smtClean="0">
                <a:solidFill>
                  <a:schemeClr val="bg1"/>
                </a:solidFill>
              </a:rPr>
              <a:t>CGCS2000</a:t>
            </a:r>
            <a:r>
              <a:rPr lang="zh-CN" altLang="en-US" dirty="0" smtClean="0">
                <a:solidFill>
                  <a:schemeClr val="bg1"/>
                </a:solidFill>
              </a:rPr>
              <a:t>）地理坐标系。</a:t>
            </a:r>
            <a:endParaRPr lang="en-US" altLang="zh-CN" dirty="0" smtClean="0">
              <a:solidFill>
                <a:schemeClr val="bg1"/>
              </a:solidFill>
            </a:endParaRPr>
          </a:p>
          <a:p>
            <a:pPr indent="468000">
              <a:lnSpc>
                <a:spcPct val="150000"/>
              </a:lnSpc>
            </a:pPr>
            <a:r>
              <a:rPr lang="en-US" altLang="zh-CN" dirty="0" smtClean="0">
                <a:solidFill>
                  <a:schemeClr val="bg1"/>
                </a:solidFill>
              </a:rPr>
              <a:t>4610</a:t>
            </a:r>
            <a:r>
              <a:rPr lang="zh-CN" altLang="en-US" dirty="0" smtClean="0">
                <a:solidFill>
                  <a:schemeClr val="bg1"/>
                </a:solidFill>
              </a:rPr>
              <a:t>：西安</a:t>
            </a:r>
            <a:r>
              <a:rPr lang="en-US" altLang="zh-CN" dirty="0" smtClean="0">
                <a:solidFill>
                  <a:schemeClr val="bg1"/>
                </a:solidFill>
              </a:rPr>
              <a:t>80</a:t>
            </a:r>
            <a:r>
              <a:rPr lang="zh-CN" altLang="en-US" dirty="0" smtClean="0">
                <a:solidFill>
                  <a:schemeClr val="bg1"/>
                </a:solidFill>
              </a:rPr>
              <a:t>地理坐标系。</a:t>
            </a:r>
            <a:endParaRPr lang="en-US" altLang="zh-CN" dirty="0" smtClean="0">
              <a:solidFill>
                <a:schemeClr val="bg1"/>
              </a:solidFill>
            </a:endParaRPr>
          </a:p>
          <a:p>
            <a:pPr indent="468000">
              <a:lnSpc>
                <a:spcPct val="150000"/>
              </a:lnSpc>
            </a:pPr>
            <a:r>
              <a:rPr lang="zh-CN" altLang="en-US" dirty="0" smtClean="0">
                <a:solidFill>
                  <a:schemeClr val="bg1"/>
                </a:solidFill>
              </a:rPr>
              <a:t>其他：</a:t>
            </a:r>
            <a:endParaRPr lang="en-US" altLang="zh-CN" dirty="0" smtClean="0">
              <a:solidFill>
                <a:schemeClr val="bg1"/>
              </a:solidFill>
            </a:endParaRPr>
          </a:p>
          <a:p>
            <a:pPr indent="468000">
              <a:lnSpc>
                <a:spcPct val="150000"/>
              </a:lnSpc>
            </a:pPr>
            <a:r>
              <a:rPr lang="en-US" altLang="zh-CN" dirty="0" smtClean="0">
                <a:solidFill>
                  <a:schemeClr val="bg1"/>
                </a:solidFill>
              </a:rPr>
              <a:t>32635</a:t>
            </a:r>
            <a:r>
              <a:rPr lang="zh-CN" altLang="en-US" dirty="0" smtClean="0">
                <a:solidFill>
                  <a:schemeClr val="bg1"/>
                </a:solidFill>
              </a:rPr>
              <a:t>：保加利亚坐标系</a:t>
            </a:r>
            <a:endParaRPr lang="en-US" altLang="zh-CN" dirty="0" smtClean="0">
              <a:solidFill>
                <a:schemeClr val="bg1"/>
              </a:solidFill>
            </a:endParaRPr>
          </a:p>
          <a:p>
            <a:pPr indent="468000">
              <a:lnSpc>
                <a:spcPct val="150000"/>
              </a:lnSpc>
            </a:pPr>
            <a:r>
              <a:rPr lang="en-US" altLang="zh-CN" dirty="0" smtClean="0">
                <a:solidFill>
                  <a:schemeClr val="bg1"/>
                </a:solidFill>
              </a:rPr>
              <a:t>2105</a:t>
            </a:r>
            <a:r>
              <a:rPr lang="zh-CN" altLang="en-US" dirty="0" smtClean="0">
                <a:solidFill>
                  <a:schemeClr val="bg1"/>
                </a:solidFill>
              </a:rPr>
              <a:t>：新西兰坐标系（南半球）</a:t>
            </a:r>
            <a:endParaRPr lang="en-US" altLang="zh-CN" dirty="0">
              <a:solidFill>
                <a:schemeClr val="bg1"/>
              </a:solidFill>
            </a:endParaRPr>
          </a:p>
        </p:txBody>
      </p:sp>
    </p:spTree>
    <p:extLst>
      <p:ext uri="{BB962C8B-B14F-4D97-AF65-F5344CB8AC3E}">
        <p14:creationId xmlns:p14="http://schemas.microsoft.com/office/powerpoint/2010/main" val="580401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38481" y="856915"/>
            <a:ext cx="6829520" cy="5144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grpSp>
        <p:nvGrpSpPr>
          <p:cNvPr id="9" name="组合 8"/>
          <p:cNvGrpSpPr/>
          <p:nvPr/>
        </p:nvGrpSpPr>
        <p:grpSpPr>
          <a:xfrm>
            <a:off x="3431380" y="1280433"/>
            <a:ext cx="959714" cy="1111031"/>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3403620" y="1354632"/>
            <a:ext cx="1126003" cy="923458"/>
          </a:xfrm>
          <a:prstGeom prst="rect">
            <a:avLst/>
          </a:prstGeom>
          <a:noFill/>
        </p:spPr>
        <p:txBody>
          <a:bodyPr wrap="square" rtlCol="0">
            <a:spAutoFit/>
          </a:bodyPr>
          <a:lstStyle/>
          <a:p>
            <a:r>
              <a:rPr lang="en-US" altLang="zh-CN" sz="5401" b="1" dirty="0" smtClean="0"/>
              <a:t>02</a:t>
            </a:r>
            <a:endParaRPr lang="zh-CN" altLang="en-US" sz="5401" b="1" dirty="0"/>
          </a:p>
        </p:txBody>
      </p:sp>
      <p:sp>
        <p:nvSpPr>
          <p:cNvPr id="27" name="空心弧 26"/>
          <p:cNvSpPr/>
          <p:nvPr/>
        </p:nvSpPr>
        <p:spPr>
          <a:xfrm>
            <a:off x="4883485" y="2624916"/>
            <a:ext cx="1025819" cy="1025952"/>
          </a:xfrm>
          <a:prstGeom prst="blockArc">
            <a:avLst>
              <a:gd name="adj1" fmla="val 14117055"/>
              <a:gd name="adj2" fmla="val 21368723"/>
              <a:gd name="adj3" fmla="val 6967"/>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8" name="空心弧 27"/>
          <p:cNvSpPr/>
          <p:nvPr/>
        </p:nvSpPr>
        <p:spPr>
          <a:xfrm>
            <a:off x="4696087" y="2432733"/>
            <a:ext cx="1408478" cy="1408661"/>
          </a:xfrm>
          <a:prstGeom prst="blockArc">
            <a:avLst>
              <a:gd name="adj1" fmla="val 12956988"/>
              <a:gd name="adj2" fmla="val 21380772"/>
              <a:gd name="adj3" fmla="val 4605"/>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空心弧 28"/>
          <p:cNvSpPr/>
          <p:nvPr/>
        </p:nvSpPr>
        <p:spPr>
          <a:xfrm>
            <a:off x="4513845" y="2254996"/>
            <a:ext cx="1765534" cy="1765764"/>
          </a:xfrm>
          <a:prstGeom prst="blockArc">
            <a:avLst>
              <a:gd name="adj1" fmla="val 16662247"/>
              <a:gd name="adj2" fmla="val 21383345"/>
              <a:gd name="adj3" fmla="val 4067"/>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30" name="空心弧 29"/>
          <p:cNvSpPr/>
          <p:nvPr/>
        </p:nvSpPr>
        <p:spPr>
          <a:xfrm>
            <a:off x="4351967" y="2099032"/>
            <a:ext cx="2092211" cy="2092483"/>
          </a:xfrm>
          <a:prstGeom prst="blockArc">
            <a:avLst>
              <a:gd name="adj1" fmla="val 12662507"/>
              <a:gd name="adj2" fmla="val 21386541"/>
              <a:gd name="adj3" fmla="val 338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nvGrpSpPr>
          <p:cNvPr id="7" name="组合 6">
            <a:extLst>
              <a:ext uri="{FF2B5EF4-FFF2-40B4-BE49-F238E27FC236}">
                <a16:creationId xmlns:a16="http://schemas.microsoft.com/office/drawing/2014/main" id="{E6E3B0A3-980E-314A-B003-39D6295FCD83}"/>
              </a:ext>
            </a:extLst>
          </p:cNvPr>
          <p:cNvGrpSpPr/>
          <p:nvPr/>
        </p:nvGrpSpPr>
        <p:grpSpPr>
          <a:xfrm>
            <a:off x="6957664" y="2432733"/>
            <a:ext cx="2999369" cy="479310"/>
            <a:chOff x="6957663" y="2391428"/>
            <a:chExt cx="2999369" cy="479310"/>
          </a:xfrm>
        </p:grpSpPr>
        <p:cxnSp>
          <p:nvCxnSpPr>
            <p:cNvPr id="32" name="直接连接符 31"/>
            <p:cNvCxnSpPr/>
            <p:nvPr/>
          </p:nvCxnSpPr>
          <p:spPr>
            <a:xfrm flipV="1">
              <a:off x="7015515" y="2863541"/>
              <a:ext cx="2304831" cy="7197"/>
            </a:xfrm>
            <a:prstGeom prst="line">
              <a:avLst/>
            </a:prstGeom>
            <a:ln w="1270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957663" y="2391428"/>
              <a:ext cx="2999369" cy="472057"/>
            </a:xfrm>
            <a:prstGeom prst="rect">
              <a:avLst/>
            </a:prstGeom>
          </p:spPr>
          <p:txBody>
            <a:bodyPr wrap="square" lIns="51434" tIns="25720" rIns="51434" bIns="25720">
              <a:spAutoFit/>
            </a:bodyPr>
            <a:lstStyle/>
            <a:p>
              <a:pPr defTabSz="514329">
                <a:lnSpc>
                  <a:spcPct val="130000"/>
                </a:lnSpc>
              </a:pPr>
              <a:r>
                <a:rPr lang="en-US" altLang="zh-CN" sz="2100" dirty="0">
                  <a:latin typeface="微软雅黑" panose="020B0503020204020204" pitchFamily="34" charset="-122"/>
                  <a:ea typeface="微软雅黑" panose="020B0503020204020204" pitchFamily="34" charset="-122"/>
                </a:rPr>
                <a:t>1</a:t>
              </a:r>
              <a:r>
                <a:rPr lang="zh-CN" altLang="en-US" sz="2100" dirty="0">
                  <a:latin typeface="微软雅黑" panose="020B0503020204020204" pitchFamily="34" charset="-122"/>
                  <a:ea typeface="微软雅黑" panose="020B0503020204020204" pitchFamily="34" charset="-122"/>
                </a:rPr>
                <a:t> </a:t>
              </a:r>
              <a:r>
                <a:rPr lang="zh-CN" altLang="en-US" sz="2100" dirty="0" smtClean="0">
                  <a:latin typeface="微软雅黑" panose="020B0503020204020204" pitchFamily="34" charset="-122"/>
                  <a:ea typeface="微软雅黑" panose="020B0503020204020204" pitchFamily="34" charset="-122"/>
                </a:rPr>
                <a:t>坐标转换过程</a:t>
              </a:r>
              <a:endParaRPr lang="zh-CN" altLang="en-US" sz="2100" dirty="0">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4351966" y="2022083"/>
            <a:ext cx="2168086" cy="2168368"/>
            <a:chOff x="3843331" y="3089933"/>
            <a:chExt cx="2890781" cy="2890781"/>
          </a:xfrm>
        </p:grpSpPr>
        <p:sp>
          <p:nvSpPr>
            <p:cNvPr id="16" name="饼形 15"/>
            <p:cNvSpPr/>
            <p:nvPr/>
          </p:nvSpPr>
          <p:spPr>
            <a:xfrm>
              <a:off x="3843331" y="3089933"/>
              <a:ext cx="2890781" cy="2890781"/>
            </a:xfrm>
            <a:prstGeom prst="pie">
              <a:avLst>
                <a:gd name="adj1" fmla="val 0"/>
                <a:gd name="adj2" fmla="val 10797634"/>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lstStyle/>
            <a:p>
              <a:pPr algn="ctr" defTabSz="685756"/>
              <a:endParaRPr lang="zh-CN" altLang="en-US" sz="1350">
                <a:solidFill>
                  <a:prstClr val="black"/>
                </a:solidFill>
                <a:latin typeface="Arial"/>
                <a:ea typeface="微软雅黑"/>
              </a:endParaRPr>
            </a:p>
          </p:txBody>
        </p:sp>
        <p:sp>
          <p:nvSpPr>
            <p:cNvPr id="17" name="矩形 16"/>
            <p:cNvSpPr/>
            <p:nvPr/>
          </p:nvSpPr>
          <p:spPr>
            <a:xfrm>
              <a:off x="4280504" y="4684385"/>
              <a:ext cx="1899626" cy="743862"/>
            </a:xfrm>
            <a:prstGeom prst="rect">
              <a:avLst/>
            </a:prstGeom>
            <a:noFill/>
          </p:spPr>
          <p:txBody>
            <a:bodyPr wrap="square" lIns="68577" tIns="34288" rIns="68577" bIns="34288">
              <a:spAutoFit/>
            </a:bodyPr>
            <a:lstStyle/>
            <a:p>
              <a:pPr algn="ctr" defTabSz="685756">
                <a:lnSpc>
                  <a:spcPct val="150000"/>
                </a:lnSpc>
                <a:spcBef>
                  <a:spcPts val="450"/>
                </a:spcBef>
              </a:pPr>
              <a:r>
                <a:rPr lang="zh-CN" altLang="en-US" sz="2400" dirty="0" smtClean="0">
                  <a:solidFill>
                    <a:prstClr val="white"/>
                  </a:solidFill>
                  <a:latin typeface="微软雅黑" panose="020B0503020204020204" pitchFamily="34" charset="-122"/>
                  <a:ea typeface="微软雅黑" panose="020B0503020204020204" pitchFamily="34" charset="-122"/>
                </a:rPr>
                <a:t>坐标转换</a:t>
              </a:r>
              <a:endParaRPr lang="zh-CN" altLang="en-US" sz="2400" dirty="0">
                <a:solidFill>
                  <a:prstClr val="white"/>
                </a:solidFill>
                <a:latin typeface="微软雅黑" panose="020B0503020204020204" pitchFamily="34" charset="-122"/>
                <a:ea typeface="微软雅黑" panose="020B0503020204020204" pitchFamily="34" charset="-122"/>
              </a:endParaRPr>
            </a:p>
          </p:txBody>
        </p:sp>
      </p:grpSp>
      <p:grpSp>
        <p:nvGrpSpPr>
          <p:cNvPr id="8" name="组合 7">
            <a:extLst>
              <a:ext uri="{FF2B5EF4-FFF2-40B4-BE49-F238E27FC236}">
                <a16:creationId xmlns:a16="http://schemas.microsoft.com/office/drawing/2014/main" id="{7E4EC138-FC1A-C644-BB9C-E427621823A9}"/>
              </a:ext>
            </a:extLst>
          </p:cNvPr>
          <p:cNvGrpSpPr/>
          <p:nvPr/>
        </p:nvGrpSpPr>
        <p:grpSpPr>
          <a:xfrm>
            <a:off x="6957664" y="3289767"/>
            <a:ext cx="2557276" cy="491436"/>
            <a:chOff x="6930159" y="3273486"/>
            <a:chExt cx="2557276" cy="491436"/>
          </a:xfrm>
        </p:grpSpPr>
        <p:sp>
          <p:nvSpPr>
            <p:cNvPr id="22" name="矩形 21"/>
            <p:cNvSpPr/>
            <p:nvPr/>
          </p:nvSpPr>
          <p:spPr>
            <a:xfrm>
              <a:off x="6930159" y="3273486"/>
              <a:ext cx="2557276" cy="431085"/>
            </a:xfrm>
            <a:prstGeom prst="rect">
              <a:avLst/>
            </a:prstGeom>
          </p:spPr>
          <p:txBody>
            <a:bodyPr wrap="square" lIns="51434" tIns="25720" rIns="51434" bIns="25720">
              <a:spAutoFit/>
            </a:bodyPr>
            <a:lstStyle/>
            <a:p>
              <a:pPr defTabSz="514329">
                <a:lnSpc>
                  <a:spcPct val="130000"/>
                </a:lnSpc>
                <a:defRPr/>
              </a:pPr>
              <a:r>
                <a:rPr lang="en-US" altLang="zh-CN" sz="2100" dirty="0">
                  <a:latin typeface="微软雅黑" panose="020B0503020204020204" pitchFamily="34" charset="-122"/>
                  <a:ea typeface="微软雅黑" panose="020B0503020204020204" pitchFamily="34" charset="-122"/>
                </a:rPr>
                <a:t>2</a:t>
              </a:r>
              <a:r>
                <a:rPr lang="zh-CN" altLang="en-US" sz="2100" dirty="0">
                  <a:latin typeface="微软雅黑" panose="020B0503020204020204" pitchFamily="34" charset="-122"/>
                  <a:ea typeface="微软雅黑" panose="020B0503020204020204" pitchFamily="34" charset="-122"/>
                </a:rPr>
                <a:t> </a:t>
              </a:r>
              <a:r>
                <a:rPr lang="zh-CN" altLang="en-US" sz="2100" dirty="0" smtClean="0">
                  <a:latin typeface="微软雅黑" panose="020B0503020204020204" pitchFamily="34" charset="-122"/>
                  <a:ea typeface="微软雅黑" panose="020B0503020204020204" pitchFamily="34" charset="-122"/>
                </a:rPr>
                <a:t>实际应用</a:t>
              </a:r>
              <a:endParaRPr lang="en-US" altLang="zh-CN" sz="2100" dirty="0">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6979186" y="3757885"/>
              <a:ext cx="2313659" cy="7037"/>
            </a:xfrm>
            <a:prstGeom prst="line">
              <a:avLst/>
            </a:prstGeom>
            <a:ln w="1270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241662"/>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08263"/>
          </a:xfrm>
        </p:spPr>
        <p:txBody>
          <a:bodyPr anchor="b">
            <a:normAutofit/>
          </a:bodyPr>
          <a:lstStyle/>
          <a:p>
            <a:r>
              <a:rPr lang="en-US" altLang="zh-CN" b="1" dirty="0" smtClean="0">
                <a:solidFill>
                  <a:schemeClr val="bg1"/>
                </a:solidFill>
              </a:rPr>
              <a:t>2.1 </a:t>
            </a:r>
            <a:r>
              <a:rPr lang="zh-CN" altLang="en-US" b="1" dirty="0" smtClean="0">
                <a:solidFill>
                  <a:schemeClr val="bg1"/>
                </a:solidFill>
              </a:rPr>
              <a:t>坐标转换过程</a:t>
            </a:r>
            <a:endParaRPr lang="zh-CN" altLang="en-US" b="1" dirty="0">
              <a:solidFill>
                <a:schemeClr val="bg1"/>
              </a:solidFill>
            </a:endParaRPr>
          </a:p>
        </p:txBody>
      </p:sp>
      <p:sp>
        <p:nvSpPr>
          <p:cNvPr id="8" name="文本框 7"/>
          <p:cNvSpPr txBox="1"/>
          <p:nvPr/>
        </p:nvSpPr>
        <p:spPr>
          <a:xfrm>
            <a:off x="693471" y="1011474"/>
            <a:ext cx="3011426" cy="461665"/>
          </a:xfrm>
          <a:prstGeom prst="rect">
            <a:avLst/>
          </a:prstGeom>
          <a:noFill/>
        </p:spPr>
        <p:txBody>
          <a:bodyPr wrap="square" rtlCol="0">
            <a:spAutoFit/>
          </a:bodyPr>
          <a:lstStyle/>
          <a:p>
            <a:r>
              <a:rPr lang="zh-CN" altLang="en-US" sz="2400" b="1" dirty="0" smtClean="0">
                <a:solidFill>
                  <a:schemeClr val="bg1"/>
                </a:solidFill>
              </a:rPr>
              <a:t>转换涉及坐标系类型</a:t>
            </a:r>
            <a:endParaRPr lang="zh-CN" altLang="en-US" sz="2400" b="1" dirty="0">
              <a:solidFill>
                <a:schemeClr val="bg1"/>
              </a:solidFill>
            </a:endParaRPr>
          </a:p>
        </p:txBody>
      </p:sp>
      <p:pic>
        <p:nvPicPr>
          <p:cNvPr id="14338" name="Picture 2" descr="https://img-blog.csdn.net/20150925143858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191" y="0"/>
            <a:ext cx="6778809" cy="646386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93470" y="1576347"/>
            <a:ext cx="4430323" cy="3831818"/>
          </a:xfrm>
          <a:prstGeom prst="rect">
            <a:avLst/>
          </a:prstGeom>
          <a:noFill/>
        </p:spPr>
        <p:txBody>
          <a:bodyPr wrap="square" rtlCol="0">
            <a:spAutoFit/>
          </a:bodyPr>
          <a:lstStyle/>
          <a:p>
            <a:pPr indent="468000">
              <a:lnSpc>
                <a:spcPct val="150000"/>
              </a:lnSpc>
            </a:pPr>
            <a:r>
              <a:rPr lang="zh-CN" altLang="en-US" dirty="0" smtClean="0">
                <a:solidFill>
                  <a:schemeClr val="bg1"/>
                </a:solidFill>
              </a:rPr>
              <a:t>完整的坐标转换涉及到右图中三层不同坐标体系之间的运算，从下至上依次是：投影坐标系（</a:t>
            </a:r>
            <a:r>
              <a:rPr lang="en-US" altLang="zh-CN" dirty="0" smtClean="0">
                <a:solidFill>
                  <a:schemeClr val="bg1"/>
                </a:solidFill>
              </a:rPr>
              <a:t>xyz</a:t>
            </a:r>
            <a:r>
              <a:rPr lang="zh-CN" altLang="en-US" dirty="0" smtClean="0">
                <a:solidFill>
                  <a:schemeClr val="bg1"/>
                </a:solidFill>
              </a:rPr>
              <a:t>或</a:t>
            </a:r>
            <a:r>
              <a:rPr lang="en-US" altLang="zh-CN" dirty="0" smtClean="0">
                <a:solidFill>
                  <a:schemeClr val="bg1"/>
                </a:solidFill>
              </a:rPr>
              <a:t>NEH</a:t>
            </a:r>
            <a:r>
              <a:rPr lang="zh-CN" altLang="en-US" dirty="0" smtClean="0">
                <a:solidFill>
                  <a:schemeClr val="bg1"/>
                </a:solidFill>
              </a:rPr>
              <a:t>）、大地坐标系（</a:t>
            </a:r>
            <a:r>
              <a:rPr lang="en-US" altLang="zh-CN" dirty="0" smtClean="0">
                <a:solidFill>
                  <a:schemeClr val="bg1"/>
                </a:solidFill>
              </a:rPr>
              <a:t>BLH</a:t>
            </a:r>
            <a:r>
              <a:rPr lang="zh-CN" altLang="en-US" dirty="0" smtClean="0">
                <a:solidFill>
                  <a:schemeClr val="bg1"/>
                </a:solidFill>
              </a:rPr>
              <a:t>或</a:t>
            </a:r>
            <a:r>
              <a:rPr lang="el-GR" altLang="zh-CN" dirty="0">
                <a:solidFill>
                  <a:schemeClr val="bg1"/>
                </a:solidFill>
              </a:rPr>
              <a:t>λφ</a:t>
            </a:r>
            <a:r>
              <a:rPr lang="en-US" altLang="zh-CN" dirty="0">
                <a:solidFill>
                  <a:schemeClr val="bg1"/>
                </a:solidFill>
              </a:rPr>
              <a:t>h</a:t>
            </a:r>
            <a:r>
              <a:rPr lang="zh-CN" altLang="en-US" dirty="0" smtClean="0">
                <a:solidFill>
                  <a:schemeClr val="bg1"/>
                </a:solidFill>
              </a:rPr>
              <a:t>）、空间直角坐标系（</a:t>
            </a:r>
            <a:r>
              <a:rPr lang="en-US" altLang="zh-CN" dirty="0" smtClean="0">
                <a:solidFill>
                  <a:schemeClr val="bg1"/>
                </a:solidFill>
              </a:rPr>
              <a:t>XYZ</a:t>
            </a:r>
            <a:r>
              <a:rPr lang="zh-CN" altLang="en-US" dirty="0" smtClean="0">
                <a:solidFill>
                  <a:schemeClr val="bg1"/>
                </a:solidFill>
              </a:rPr>
              <a:t>）。</a:t>
            </a:r>
          </a:p>
          <a:p>
            <a:pPr indent="468000">
              <a:lnSpc>
                <a:spcPct val="150000"/>
              </a:lnSpc>
            </a:pPr>
            <a:r>
              <a:rPr lang="zh-CN" altLang="en-US" dirty="0" smtClean="0">
                <a:solidFill>
                  <a:schemeClr val="bg1"/>
                </a:solidFill>
              </a:rPr>
              <a:t>根据源坐标系（图中</a:t>
            </a:r>
            <a:r>
              <a:rPr lang="en-US" altLang="zh-CN" dirty="0" smtClean="0">
                <a:solidFill>
                  <a:schemeClr val="bg1"/>
                </a:solidFill>
              </a:rPr>
              <a:t>A</a:t>
            </a:r>
            <a:r>
              <a:rPr lang="zh-CN" altLang="en-US" dirty="0" smtClean="0">
                <a:solidFill>
                  <a:schemeClr val="bg1"/>
                </a:solidFill>
              </a:rPr>
              <a:t>）和目标坐标系（图中</a:t>
            </a:r>
            <a:r>
              <a:rPr lang="en-US" altLang="zh-CN" dirty="0" smtClean="0">
                <a:solidFill>
                  <a:schemeClr val="bg1"/>
                </a:solidFill>
              </a:rPr>
              <a:t>B</a:t>
            </a:r>
            <a:r>
              <a:rPr lang="zh-CN" altLang="en-US" dirty="0" smtClean="0">
                <a:solidFill>
                  <a:schemeClr val="bg1"/>
                </a:solidFill>
              </a:rPr>
              <a:t>）类型不同，在转换过程中判断坐标系的类型和参数，选择不同的步骤，这些步骤基本上都封装进了专门的算法库，比如</a:t>
            </a:r>
            <a:r>
              <a:rPr lang="en-US" altLang="zh-CN" dirty="0" smtClean="0">
                <a:solidFill>
                  <a:schemeClr val="bg1"/>
                </a:solidFill>
              </a:rPr>
              <a:t>proj4</a:t>
            </a:r>
            <a:r>
              <a:rPr lang="zh-CN" altLang="en-US" dirty="0" smtClean="0">
                <a:solidFill>
                  <a:schemeClr val="bg1"/>
                </a:solidFill>
              </a:rPr>
              <a:t>库。</a:t>
            </a:r>
            <a:endParaRPr lang="en-US" altLang="zh-CN" dirty="0">
              <a:solidFill>
                <a:schemeClr val="bg1"/>
              </a:solidFill>
            </a:endParaRPr>
          </a:p>
        </p:txBody>
      </p:sp>
      <p:sp>
        <p:nvSpPr>
          <p:cNvPr id="6" name="文本框 5"/>
          <p:cNvSpPr txBox="1"/>
          <p:nvPr/>
        </p:nvSpPr>
        <p:spPr>
          <a:xfrm>
            <a:off x="7331541" y="6463862"/>
            <a:ext cx="2942107" cy="338554"/>
          </a:xfrm>
          <a:prstGeom prst="rect">
            <a:avLst/>
          </a:prstGeom>
          <a:noFill/>
        </p:spPr>
        <p:txBody>
          <a:bodyPr wrap="square" rtlCol="0">
            <a:spAutoFit/>
          </a:bodyPr>
          <a:lstStyle/>
          <a:p>
            <a:pPr indent="468000"/>
            <a:r>
              <a:rPr lang="zh-CN" altLang="en-US" sz="1600" dirty="0" smtClean="0">
                <a:solidFill>
                  <a:schemeClr val="bg1"/>
                </a:solidFill>
              </a:rPr>
              <a:t>图</a:t>
            </a:r>
            <a:r>
              <a:rPr lang="en-US" altLang="zh-CN" sz="1600" dirty="0" smtClean="0">
                <a:solidFill>
                  <a:schemeClr val="bg1"/>
                </a:solidFill>
              </a:rPr>
              <a:t>-8 </a:t>
            </a:r>
            <a:r>
              <a:rPr lang="zh-CN" altLang="en-US" sz="1600" dirty="0" smtClean="0">
                <a:solidFill>
                  <a:schemeClr val="bg1"/>
                </a:solidFill>
              </a:rPr>
              <a:t>坐标转换过程</a:t>
            </a:r>
            <a:endParaRPr lang="en-US" altLang="zh-CN" sz="1600" dirty="0" smtClean="0">
              <a:solidFill>
                <a:schemeClr val="bg1"/>
              </a:solidFill>
            </a:endParaRPr>
          </a:p>
        </p:txBody>
      </p:sp>
    </p:spTree>
    <p:extLst>
      <p:ext uri="{BB962C8B-B14F-4D97-AF65-F5344CB8AC3E}">
        <p14:creationId xmlns:p14="http://schemas.microsoft.com/office/powerpoint/2010/main" val="2880387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08263"/>
          </a:xfrm>
        </p:spPr>
        <p:txBody>
          <a:bodyPr anchor="b">
            <a:normAutofit/>
          </a:bodyPr>
          <a:lstStyle/>
          <a:p>
            <a:r>
              <a:rPr lang="en-US" altLang="zh-CN" b="1" dirty="0" smtClean="0">
                <a:solidFill>
                  <a:schemeClr val="bg1"/>
                </a:solidFill>
              </a:rPr>
              <a:t>2.1 </a:t>
            </a:r>
            <a:r>
              <a:rPr lang="zh-CN" altLang="en-US" b="1" dirty="0" smtClean="0">
                <a:solidFill>
                  <a:schemeClr val="bg1"/>
                </a:solidFill>
              </a:rPr>
              <a:t>坐标转换过程</a:t>
            </a:r>
            <a:endParaRPr lang="zh-CN" altLang="en-US" b="1" dirty="0">
              <a:solidFill>
                <a:schemeClr val="bg1"/>
              </a:solidFill>
            </a:endParaRPr>
          </a:p>
        </p:txBody>
      </p:sp>
      <p:sp>
        <p:nvSpPr>
          <p:cNvPr id="8" name="文本框 7"/>
          <p:cNvSpPr txBox="1"/>
          <p:nvPr/>
        </p:nvSpPr>
        <p:spPr>
          <a:xfrm>
            <a:off x="693471" y="1011474"/>
            <a:ext cx="3011426" cy="461665"/>
          </a:xfrm>
          <a:prstGeom prst="rect">
            <a:avLst/>
          </a:prstGeom>
          <a:noFill/>
        </p:spPr>
        <p:txBody>
          <a:bodyPr wrap="square" rtlCol="0">
            <a:spAutoFit/>
          </a:bodyPr>
          <a:lstStyle/>
          <a:p>
            <a:r>
              <a:rPr lang="zh-CN" altLang="en-US" sz="2400" b="1" dirty="0">
                <a:solidFill>
                  <a:schemeClr val="bg1"/>
                </a:solidFill>
              </a:rPr>
              <a:t>坐标</a:t>
            </a:r>
            <a:r>
              <a:rPr lang="zh-CN" altLang="en-US" sz="2400" b="1" dirty="0" smtClean="0">
                <a:solidFill>
                  <a:schemeClr val="bg1"/>
                </a:solidFill>
              </a:rPr>
              <a:t>转换涉及参数</a:t>
            </a:r>
            <a:endParaRPr lang="zh-CN" altLang="en-US" sz="2400" b="1" dirty="0">
              <a:solidFill>
                <a:schemeClr val="bg1"/>
              </a:solidFill>
            </a:endParaRPr>
          </a:p>
        </p:txBody>
      </p:sp>
      <p:sp>
        <p:nvSpPr>
          <p:cNvPr id="5" name="文本框 4"/>
          <p:cNvSpPr txBox="1"/>
          <p:nvPr/>
        </p:nvSpPr>
        <p:spPr>
          <a:xfrm>
            <a:off x="693471" y="1576347"/>
            <a:ext cx="11240224" cy="4662815"/>
          </a:xfrm>
          <a:prstGeom prst="rect">
            <a:avLst/>
          </a:prstGeom>
          <a:noFill/>
        </p:spPr>
        <p:txBody>
          <a:bodyPr wrap="square" rtlCol="0">
            <a:spAutoFit/>
          </a:bodyPr>
          <a:lstStyle/>
          <a:p>
            <a:pPr indent="468000">
              <a:lnSpc>
                <a:spcPct val="150000"/>
              </a:lnSpc>
            </a:pPr>
            <a:r>
              <a:rPr lang="zh-CN" altLang="en-US" b="1" dirty="0" smtClean="0">
                <a:solidFill>
                  <a:schemeClr val="bg1"/>
                </a:solidFill>
              </a:rPr>
              <a:t>七</a:t>
            </a:r>
            <a:r>
              <a:rPr lang="zh-CN" altLang="en-US" b="1" dirty="0">
                <a:solidFill>
                  <a:schemeClr val="bg1"/>
                </a:solidFill>
              </a:rPr>
              <a:t>参数：</a:t>
            </a:r>
            <a:r>
              <a:rPr lang="zh-CN" altLang="en-US" dirty="0">
                <a:solidFill>
                  <a:schemeClr val="bg1"/>
                </a:solidFill>
              </a:rPr>
              <a:t>不同大地基准面的两个空间</a:t>
            </a:r>
            <a:r>
              <a:rPr lang="zh-CN" altLang="en-US" dirty="0" smtClean="0">
                <a:solidFill>
                  <a:schemeClr val="bg1"/>
                </a:solidFill>
              </a:rPr>
              <a:t>直角坐标系之间进行基准转换需要的参数，其中包括三个坐标的平移量（△</a:t>
            </a:r>
            <a:r>
              <a:rPr lang="en-US" altLang="zh-CN" dirty="0" smtClean="0">
                <a:solidFill>
                  <a:schemeClr val="bg1"/>
                </a:solidFill>
              </a:rPr>
              <a:t>X</a:t>
            </a:r>
            <a:r>
              <a:rPr lang="zh-CN" altLang="en-US" dirty="0" smtClean="0">
                <a:solidFill>
                  <a:schemeClr val="bg1"/>
                </a:solidFill>
              </a:rPr>
              <a:t>，△</a:t>
            </a:r>
            <a:r>
              <a:rPr lang="en-US" altLang="zh-CN" dirty="0" smtClean="0">
                <a:solidFill>
                  <a:schemeClr val="bg1"/>
                </a:solidFill>
              </a:rPr>
              <a:t>Y</a:t>
            </a:r>
            <a:r>
              <a:rPr lang="zh-CN" altLang="en-US" dirty="0" smtClean="0">
                <a:solidFill>
                  <a:schemeClr val="bg1"/>
                </a:solidFill>
              </a:rPr>
              <a:t>，△</a:t>
            </a:r>
            <a:r>
              <a:rPr lang="en-US" altLang="zh-CN" dirty="0" smtClean="0">
                <a:solidFill>
                  <a:schemeClr val="bg1"/>
                </a:solidFill>
              </a:rPr>
              <a:t>Z</a:t>
            </a:r>
            <a:r>
              <a:rPr lang="zh-CN" altLang="en-US" dirty="0" smtClean="0">
                <a:solidFill>
                  <a:schemeClr val="bg1"/>
                </a:solidFill>
              </a:rPr>
              <a:t>），三个坐标轴的旋转角度（△</a:t>
            </a:r>
            <a:r>
              <a:rPr lang="en-US" altLang="zh-CN" dirty="0" smtClean="0">
                <a:solidFill>
                  <a:schemeClr val="bg1"/>
                </a:solidFill>
              </a:rPr>
              <a:t>α</a:t>
            </a:r>
            <a:r>
              <a:rPr lang="zh-CN" altLang="en-US" dirty="0" smtClean="0">
                <a:solidFill>
                  <a:schemeClr val="bg1"/>
                </a:solidFill>
              </a:rPr>
              <a:t>，△</a:t>
            </a:r>
            <a:r>
              <a:rPr lang="en-US" altLang="zh-CN" dirty="0" smtClean="0">
                <a:solidFill>
                  <a:schemeClr val="bg1"/>
                </a:solidFill>
              </a:rPr>
              <a:t>β</a:t>
            </a:r>
            <a:r>
              <a:rPr lang="zh-CN" altLang="en-US" dirty="0" smtClean="0">
                <a:solidFill>
                  <a:schemeClr val="bg1"/>
                </a:solidFill>
              </a:rPr>
              <a:t>，△</a:t>
            </a:r>
            <a:r>
              <a:rPr lang="en-US" altLang="zh-CN" dirty="0" smtClean="0">
                <a:solidFill>
                  <a:schemeClr val="bg1"/>
                </a:solidFill>
              </a:rPr>
              <a:t>γ</a:t>
            </a:r>
            <a:r>
              <a:rPr lang="zh-CN" altLang="en-US" dirty="0" smtClean="0">
                <a:solidFill>
                  <a:schemeClr val="bg1"/>
                </a:solidFill>
              </a:rPr>
              <a:t>），尺度因子</a:t>
            </a:r>
            <a:r>
              <a:rPr lang="en-US" altLang="zh-CN" dirty="0" smtClean="0">
                <a:solidFill>
                  <a:schemeClr val="bg1"/>
                </a:solidFill>
              </a:rPr>
              <a:t>K</a:t>
            </a:r>
            <a:r>
              <a:rPr lang="zh-CN" altLang="en-US" dirty="0" smtClean="0">
                <a:solidFill>
                  <a:schemeClr val="bg1"/>
                </a:solidFill>
              </a:rPr>
              <a:t>。</a:t>
            </a:r>
            <a:endParaRPr lang="en-US" altLang="zh-CN" dirty="0" smtClean="0">
              <a:solidFill>
                <a:schemeClr val="bg1"/>
              </a:solidFill>
            </a:endParaRPr>
          </a:p>
          <a:p>
            <a:pPr indent="468000">
              <a:lnSpc>
                <a:spcPct val="150000"/>
              </a:lnSpc>
            </a:pPr>
            <a:endParaRPr lang="en-US" altLang="zh-CN" dirty="0" smtClean="0">
              <a:solidFill>
                <a:schemeClr val="bg1"/>
              </a:solidFill>
            </a:endParaRPr>
          </a:p>
          <a:p>
            <a:pPr indent="468000">
              <a:lnSpc>
                <a:spcPct val="150000"/>
              </a:lnSpc>
            </a:pPr>
            <a:r>
              <a:rPr lang="zh-CN" altLang="en-US" b="1" dirty="0">
                <a:solidFill>
                  <a:schemeClr val="bg1"/>
                </a:solidFill>
              </a:rPr>
              <a:t>三</a:t>
            </a:r>
            <a:r>
              <a:rPr lang="zh-CN" altLang="en-US" b="1" dirty="0" smtClean="0">
                <a:solidFill>
                  <a:schemeClr val="bg1"/>
                </a:solidFill>
              </a:rPr>
              <a:t>参数：</a:t>
            </a:r>
            <a:r>
              <a:rPr lang="zh-CN" altLang="en-US" dirty="0" smtClean="0">
                <a:solidFill>
                  <a:schemeClr val="bg1"/>
                </a:solidFill>
              </a:rPr>
              <a:t>七参数的特例，</a:t>
            </a:r>
            <a:r>
              <a:rPr lang="zh-CN" altLang="en-US" dirty="0">
                <a:solidFill>
                  <a:schemeClr val="bg1"/>
                </a:solidFill>
              </a:rPr>
              <a:t>两个空间直角坐标</a:t>
            </a:r>
            <a:r>
              <a:rPr lang="zh-CN" altLang="en-US" dirty="0" smtClean="0">
                <a:solidFill>
                  <a:schemeClr val="bg1"/>
                </a:solidFill>
              </a:rPr>
              <a:t>系的大地基准面椭球体的长短轴互相平行，即</a:t>
            </a:r>
            <a:r>
              <a:rPr lang="en-US" altLang="zh-CN" dirty="0" smtClean="0">
                <a:solidFill>
                  <a:schemeClr val="bg1"/>
                </a:solidFill>
              </a:rPr>
              <a:t>XYZ</a:t>
            </a:r>
            <a:r>
              <a:rPr lang="zh-CN" altLang="en-US" dirty="0" smtClean="0">
                <a:solidFill>
                  <a:schemeClr val="bg1"/>
                </a:solidFill>
              </a:rPr>
              <a:t>三个坐标轴方向都是重合的，旋转角度是</a:t>
            </a:r>
            <a:r>
              <a:rPr lang="en-US" altLang="zh-CN" dirty="0" smtClean="0">
                <a:solidFill>
                  <a:schemeClr val="bg1"/>
                </a:solidFill>
              </a:rPr>
              <a:t>0</a:t>
            </a:r>
            <a:r>
              <a:rPr lang="zh-CN" altLang="en-US" dirty="0" smtClean="0">
                <a:solidFill>
                  <a:schemeClr val="bg1"/>
                </a:solidFill>
              </a:rPr>
              <a:t>，尺度因子默认是</a:t>
            </a:r>
            <a:r>
              <a:rPr lang="en-US" altLang="zh-CN" dirty="0" smtClean="0">
                <a:solidFill>
                  <a:schemeClr val="bg1"/>
                </a:solidFill>
              </a:rPr>
              <a:t>1</a:t>
            </a:r>
            <a:r>
              <a:rPr lang="zh-CN" altLang="en-US" dirty="0" smtClean="0">
                <a:solidFill>
                  <a:schemeClr val="bg1"/>
                </a:solidFill>
              </a:rPr>
              <a:t>，只用到了</a:t>
            </a:r>
            <a:r>
              <a:rPr lang="zh-CN" altLang="en-US" dirty="0">
                <a:solidFill>
                  <a:schemeClr val="bg1"/>
                </a:solidFill>
              </a:rPr>
              <a:t>三个坐标的平移量（△</a:t>
            </a:r>
            <a:r>
              <a:rPr lang="en-US" altLang="zh-CN" dirty="0">
                <a:solidFill>
                  <a:schemeClr val="bg1"/>
                </a:solidFill>
              </a:rPr>
              <a:t>X</a:t>
            </a:r>
            <a:r>
              <a:rPr lang="zh-CN" altLang="en-US" dirty="0">
                <a:solidFill>
                  <a:schemeClr val="bg1"/>
                </a:solidFill>
              </a:rPr>
              <a:t>，△</a:t>
            </a:r>
            <a:r>
              <a:rPr lang="en-US" altLang="zh-CN" dirty="0">
                <a:solidFill>
                  <a:schemeClr val="bg1"/>
                </a:solidFill>
              </a:rPr>
              <a:t>Y</a:t>
            </a:r>
            <a:r>
              <a:rPr lang="zh-CN" altLang="en-US" dirty="0">
                <a:solidFill>
                  <a:schemeClr val="bg1"/>
                </a:solidFill>
              </a:rPr>
              <a:t>，△</a:t>
            </a:r>
            <a:r>
              <a:rPr lang="en-US" altLang="zh-CN" dirty="0">
                <a:solidFill>
                  <a:schemeClr val="bg1"/>
                </a:solidFill>
              </a:rPr>
              <a:t>Z</a:t>
            </a:r>
            <a:r>
              <a:rPr lang="zh-CN" altLang="en-US" dirty="0" smtClean="0">
                <a:solidFill>
                  <a:schemeClr val="bg1"/>
                </a:solidFill>
              </a:rPr>
              <a:t>）。</a:t>
            </a:r>
            <a:endParaRPr lang="en-US" altLang="zh-CN" dirty="0" smtClean="0">
              <a:solidFill>
                <a:schemeClr val="bg1"/>
              </a:solidFill>
            </a:endParaRPr>
          </a:p>
          <a:p>
            <a:pPr indent="468000">
              <a:lnSpc>
                <a:spcPct val="150000"/>
              </a:lnSpc>
            </a:pPr>
            <a:endParaRPr lang="en-US" altLang="zh-CN" dirty="0" smtClean="0">
              <a:solidFill>
                <a:schemeClr val="bg1"/>
              </a:solidFill>
            </a:endParaRPr>
          </a:p>
          <a:p>
            <a:pPr indent="468000">
              <a:lnSpc>
                <a:spcPct val="150000"/>
              </a:lnSpc>
            </a:pPr>
            <a:r>
              <a:rPr lang="zh-CN" altLang="en-US" b="1" dirty="0">
                <a:solidFill>
                  <a:schemeClr val="bg1"/>
                </a:solidFill>
              </a:rPr>
              <a:t>四</a:t>
            </a:r>
            <a:r>
              <a:rPr lang="zh-CN" altLang="en-US" b="1" dirty="0" smtClean="0">
                <a:solidFill>
                  <a:schemeClr val="bg1"/>
                </a:solidFill>
              </a:rPr>
              <a:t>参数：</a:t>
            </a:r>
            <a:r>
              <a:rPr lang="zh-CN" altLang="en-US" dirty="0" smtClean="0">
                <a:solidFill>
                  <a:schemeClr val="bg1"/>
                </a:solidFill>
              </a:rPr>
              <a:t>两个不同的二维平面直角坐标系之间进行转换需要的</a:t>
            </a:r>
            <a:r>
              <a:rPr lang="zh-CN" altLang="en-US" dirty="0">
                <a:solidFill>
                  <a:schemeClr val="bg1"/>
                </a:solidFill>
              </a:rPr>
              <a:t>参数，其中</a:t>
            </a:r>
            <a:r>
              <a:rPr lang="zh-CN" altLang="en-US" dirty="0" smtClean="0">
                <a:solidFill>
                  <a:schemeClr val="bg1"/>
                </a:solidFill>
              </a:rPr>
              <a:t>包括两个</a:t>
            </a:r>
            <a:r>
              <a:rPr lang="zh-CN" altLang="en-US" dirty="0">
                <a:solidFill>
                  <a:schemeClr val="bg1"/>
                </a:solidFill>
              </a:rPr>
              <a:t>坐标的平移量（△</a:t>
            </a:r>
            <a:r>
              <a:rPr lang="en-US" altLang="zh-CN" dirty="0">
                <a:solidFill>
                  <a:schemeClr val="bg1"/>
                </a:solidFill>
              </a:rPr>
              <a:t>X</a:t>
            </a:r>
            <a:r>
              <a:rPr lang="zh-CN" altLang="en-US" dirty="0">
                <a:solidFill>
                  <a:schemeClr val="bg1"/>
                </a:solidFill>
              </a:rPr>
              <a:t>，△</a:t>
            </a:r>
            <a:r>
              <a:rPr lang="en-US" altLang="zh-CN" dirty="0" smtClean="0">
                <a:solidFill>
                  <a:schemeClr val="bg1"/>
                </a:solidFill>
              </a:rPr>
              <a:t>Y</a:t>
            </a:r>
            <a:r>
              <a:rPr lang="zh-CN" altLang="en-US" dirty="0" smtClean="0">
                <a:solidFill>
                  <a:schemeClr val="bg1"/>
                </a:solidFill>
              </a:rPr>
              <a:t>），旋转角度</a:t>
            </a:r>
            <a:r>
              <a:rPr lang="en-US" altLang="zh-CN" dirty="0" smtClean="0">
                <a:solidFill>
                  <a:schemeClr val="bg1"/>
                </a:solidFill>
              </a:rPr>
              <a:t>A</a:t>
            </a:r>
            <a:r>
              <a:rPr lang="zh-CN" altLang="en-US" dirty="0" smtClean="0">
                <a:solidFill>
                  <a:schemeClr val="bg1"/>
                </a:solidFill>
              </a:rPr>
              <a:t>，</a:t>
            </a:r>
            <a:r>
              <a:rPr lang="zh-CN" altLang="en-US" dirty="0">
                <a:solidFill>
                  <a:schemeClr val="bg1"/>
                </a:solidFill>
              </a:rPr>
              <a:t>尺度因子</a:t>
            </a:r>
            <a:r>
              <a:rPr lang="en-US" altLang="zh-CN" dirty="0">
                <a:solidFill>
                  <a:schemeClr val="bg1"/>
                </a:solidFill>
              </a:rPr>
              <a:t>K</a:t>
            </a:r>
            <a:r>
              <a:rPr lang="zh-CN" altLang="en-US" dirty="0" smtClean="0">
                <a:solidFill>
                  <a:schemeClr val="bg1"/>
                </a:solidFill>
              </a:rPr>
              <a:t>。</a:t>
            </a:r>
            <a:endParaRPr lang="en-US" altLang="zh-CN" dirty="0" smtClean="0">
              <a:solidFill>
                <a:schemeClr val="bg1"/>
              </a:solidFill>
            </a:endParaRPr>
          </a:p>
          <a:p>
            <a:pPr indent="468000">
              <a:lnSpc>
                <a:spcPct val="150000"/>
              </a:lnSpc>
            </a:pPr>
            <a:endParaRPr lang="en-US" altLang="zh-CN" dirty="0" smtClean="0">
              <a:solidFill>
                <a:schemeClr val="bg1"/>
              </a:solidFill>
            </a:endParaRPr>
          </a:p>
          <a:p>
            <a:pPr indent="468000">
              <a:lnSpc>
                <a:spcPct val="150000"/>
              </a:lnSpc>
            </a:pPr>
            <a:r>
              <a:rPr lang="zh-CN" altLang="en-US" b="1" dirty="0" smtClean="0">
                <a:solidFill>
                  <a:schemeClr val="bg1"/>
                </a:solidFill>
              </a:rPr>
              <a:t>高程改正：</a:t>
            </a:r>
            <a:r>
              <a:rPr lang="zh-CN" altLang="en-US" dirty="0" smtClean="0">
                <a:solidFill>
                  <a:schemeClr val="bg1"/>
                </a:solidFill>
              </a:rPr>
              <a:t>四参数里面没有高程改正，需要单独计算高程，通过</a:t>
            </a:r>
            <a:r>
              <a:rPr lang="en-US" altLang="zh-CN" dirty="0" smtClean="0">
                <a:solidFill>
                  <a:schemeClr val="bg1"/>
                </a:solidFill>
              </a:rPr>
              <a:t>1</a:t>
            </a:r>
            <a:r>
              <a:rPr lang="zh-CN" altLang="en-US" dirty="0" smtClean="0">
                <a:solidFill>
                  <a:schemeClr val="bg1"/>
                </a:solidFill>
              </a:rPr>
              <a:t>对控制点可以实现固定差改正，通过三对及以上控制点就可以实现平面高程拟合，通过六对以上</a:t>
            </a:r>
            <a:r>
              <a:rPr lang="zh-CN" altLang="en-US" dirty="0">
                <a:solidFill>
                  <a:schemeClr val="bg1"/>
                </a:solidFill>
              </a:rPr>
              <a:t>控制点</a:t>
            </a:r>
            <a:r>
              <a:rPr lang="zh-CN" altLang="en-US" dirty="0" smtClean="0">
                <a:solidFill>
                  <a:schemeClr val="bg1"/>
                </a:solidFill>
              </a:rPr>
              <a:t>就可以实现曲面高程拟合。</a:t>
            </a:r>
            <a:endParaRPr lang="en-US" altLang="zh-CN" dirty="0">
              <a:solidFill>
                <a:schemeClr val="bg1"/>
              </a:solidFill>
            </a:endParaRPr>
          </a:p>
        </p:txBody>
      </p:sp>
    </p:spTree>
    <p:extLst>
      <p:ext uri="{BB962C8B-B14F-4D97-AF65-F5344CB8AC3E}">
        <p14:creationId xmlns:p14="http://schemas.microsoft.com/office/powerpoint/2010/main" val="3566575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08263"/>
          </a:xfrm>
        </p:spPr>
        <p:txBody>
          <a:bodyPr anchor="b">
            <a:normAutofit/>
          </a:bodyPr>
          <a:lstStyle/>
          <a:p>
            <a:r>
              <a:rPr lang="en-US" altLang="zh-CN" b="1" dirty="0" smtClean="0">
                <a:solidFill>
                  <a:schemeClr val="bg1"/>
                </a:solidFill>
              </a:rPr>
              <a:t>2.2 </a:t>
            </a:r>
            <a:r>
              <a:rPr lang="zh-CN" altLang="en-US" b="1" dirty="0" smtClean="0">
                <a:solidFill>
                  <a:schemeClr val="bg1"/>
                </a:solidFill>
              </a:rPr>
              <a:t>实际应用</a:t>
            </a:r>
            <a:endParaRPr lang="zh-CN" altLang="en-US" b="1" dirty="0">
              <a:solidFill>
                <a:schemeClr val="bg1"/>
              </a:solidFill>
            </a:endParaRPr>
          </a:p>
        </p:txBody>
      </p:sp>
      <p:sp>
        <p:nvSpPr>
          <p:cNvPr id="8" name="文本框 7"/>
          <p:cNvSpPr txBox="1"/>
          <p:nvPr/>
        </p:nvSpPr>
        <p:spPr>
          <a:xfrm>
            <a:off x="693471" y="1011473"/>
            <a:ext cx="10420478" cy="461665"/>
          </a:xfrm>
          <a:prstGeom prst="rect">
            <a:avLst/>
          </a:prstGeom>
          <a:noFill/>
        </p:spPr>
        <p:txBody>
          <a:bodyPr wrap="square" rtlCol="0">
            <a:spAutoFit/>
          </a:bodyPr>
          <a:lstStyle/>
          <a:p>
            <a:r>
              <a:rPr lang="zh-CN" altLang="en-US" sz="2400" b="1" dirty="0" smtClean="0">
                <a:solidFill>
                  <a:schemeClr val="bg1"/>
                </a:solidFill>
              </a:rPr>
              <a:t>挖机坐标转换示例</a:t>
            </a:r>
            <a:endParaRPr lang="zh-CN" altLang="en-US" sz="2400" b="1" dirty="0">
              <a:solidFill>
                <a:schemeClr val="bg1"/>
              </a:solidFill>
            </a:endParaRPr>
          </a:p>
        </p:txBody>
      </p:sp>
      <p:sp>
        <p:nvSpPr>
          <p:cNvPr id="9" name="文本框 8"/>
          <p:cNvSpPr txBox="1"/>
          <p:nvPr/>
        </p:nvSpPr>
        <p:spPr>
          <a:xfrm>
            <a:off x="6421474" y="6140870"/>
            <a:ext cx="2942107" cy="338554"/>
          </a:xfrm>
          <a:prstGeom prst="rect">
            <a:avLst/>
          </a:prstGeom>
          <a:noFill/>
        </p:spPr>
        <p:txBody>
          <a:bodyPr wrap="square" rtlCol="0">
            <a:spAutoFit/>
          </a:bodyPr>
          <a:lstStyle/>
          <a:p>
            <a:pPr indent="468000"/>
            <a:r>
              <a:rPr lang="zh-CN" altLang="en-US" sz="1600" dirty="0" smtClean="0">
                <a:solidFill>
                  <a:schemeClr val="bg1"/>
                </a:solidFill>
              </a:rPr>
              <a:t>图</a:t>
            </a:r>
            <a:r>
              <a:rPr lang="en-US" altLang="zh-CN" sz="1600" dirty="0" smtClean="0">
                <a:solidFill>
                  <a:schemeClr val="bg1"/>
                </a:solidFill>
              </a:rPr>
              <a:t>-9 </a:t>
            </a:r>
            <a:r>
              <a:rPr lang="zh-CN" altLang="en-US" sz="1600" dirty="0" smtClean="0">
                <a:solidFill>
                  <a:schemeClr val="bg1"/>
                </a:solidFill>
              </a:rPr>
              <a:t>挖机</a:t>
            </a:r>
            <a:r>
              <a:rPr lang="en-US" altLang="zh-CN" sz="1600" dirty="0" smtClean="0">
                <a:solidFill>
                  <a:schemeClr val="bg1"/>
                </a:solidFill>
              </a:rPr>
              <a:t>App</a:t>
            </a:r>
            <a:r>
              <a:rPr lang="zh-CN" altLang="en-US" sz="1600" dirty="0" smtClean="0">
                <a:solidFill>
                  <a:schemeClr val="bg1"/>
                </a:solidFill>
              </a:rPr>
              <a:t>坐标转换</a:t>
            </a:r>
            <a:endParaRPr lang="en-US" altLang="zh-CN" sz="1600" dirty="0" smtClean="0">
              <a:solidFill>
                <a:schemeClr val="bg1"/>
              </a:solidFill>
            </a:endParaRPr>
          </a:p>
        </p:txBody>
      </p:sp>
      <p:sp>
        <p:nvSpPr>
          <p:cNvPr id="10" name="文本框 9"/>
          <p:cNvSpPr txBox="1"/>
          <p:nvPr/>
        </p:nvSpPr>
        <p:spPr>
          <a:xfrm>
            <a:off x="693471" y="1576346"/>
            <a:ext cx="2964129" cy="4442242"/>
          </a:xfrm>
          <a:prstGeom prst="rect">
            <a:avLst/>
          </a:prstGeom>
          <a:noFill/>
        </p:spPr>
        <p:txBody>
          <a:bodyPr wrap="square" rtlCol="0">
            <a:spAutoFit/>
          </a:bodyPr>
          <a:lstStyle/>
          <a:p>
            <a:pPr indent="468000">
              <a:lnSpc>
                <a:spcPct val="200000"/>
              </a:lnSpc>
            </a:pPr>
            <a:r>
              <a:rPr lang="zh-CN" altLang="en-US" dirty="0" smtClean="0">
                <a:solidFill>
                  <a:schemeClr val="bg1"/>
                </a:solidFill>
              </a:rPr>
              <a:t>挖机得到</a:t>
            </a:r>
            <a:r>
              <a:rPr lang="en-US" altLang="zh-CN" dirty="0" smtClean="0">
                <a:solidFill>
                  <a:schemeClr val="bg1"/>
                </a:solidFill>
              </a:rPr>
              <a:t>GNSS</a:t>
            </a:r>
            <a:r>
              <a:rPr lang="zh-CN" altLang="en-US" dirty="0" smtClean="0">
                <a:solidFill>
                  <a:schemeClr val="bg1"/>
                </a:solidFill>
              </a:rPr>
              <a:t>天线蘑菇头的</a:t>
            </a:r>
            <a:r>
              <a:rPr lang="en-US" altLang="zh-CN" dirty="0" smtClean="0">
                <a:solidFill>
                  <a:schemeClr val="bg1"/>
                </a:solidFill>
              </a:rPr>
              <a:t>WGS84</a:t>
            </a:r>
            <a:r>
              <a:rPr lang="zh-CN" altLang="en-US" dirty="0" smtClean="0">
                <a:solidFill>
                  <a:schemeClr val="bg1"/>
                </a:solidFill>
              </a:rPr>
              <a:t>大地坐标，通过专业坐标系统转换可以得到平面投影坐标，通过控制点管理进行四参数快速坐标转换和固定差高程改正，可以得到局部区域的项目工程坐标。</a:t>
            </a:r>
            <a:endParaRPr lang="en-US" altLang="zh-CN" dirty="0">
              <a:solidFill>
                <a:schemeClr val="bg1"/>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329" y="1231992"/>
            <a:ext cx="7966398" cy="4688359"/>
          </a:xfrm>
          <a:prstGeom prst="rect">
            <a:avLst/>
          </a:prstGeom>
        </p:spPr>
      </p:pic>
    </p:spTree>
    <p:extLst>
      <p:ext uri="{BB962C8B-B14F-4D97-AF65-F5344CB8AC3E}">
        <p14:creationId xmlns:p14="http://schemas.microsoft.com/office/powerpoint/2010/main" val="3953204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3838481" y="856915"/>
            <a:ext cx="6829520" cy="5144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grpSp>
        <p:nvGrpSpPr>
          <p:cNvPr id="9" name="组合 8"/>
          <p:cNvGrpSpPr/>
          <p:nvPr/>
        </p:nvGrpSpPr>
        <p:grpSpPr>
          <a:xfrm>
            <a:off x="3431380" y="1280433"/>
            <a:ext cx="959714" cy="1111031"/>
            <a:chOff x="2543174" y="564615"/>
            <a:chExt cx="1279618" cy="1481182"/>
          </a:xfrm>
        </p:grpSpPr>
        <p:sp>
          <p:nvSpPr>
            <p:cNvPr id="3" name="矩形 2"/>
            <p:cNvSpPr/>
            <p:nvPr/>
          </p:nvSpPr>
          <p:spPr>
            <a:xfrm rot="2705224">
              <a:off x="2543174" y="781051"/>
              <a:ext cx="104775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5" name="直接连接符 4"/>
            <p:cNvCxnSpPr/>
            <p:nvPr/>
          </p:nvCxnSpPr>
          <p:spPr>
            <a:xfrm>
              <a:off x="3067050" y="564615"/>
              <a:ext cx="740311" cy="740311"/>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3066492" y="1290638"/>
              <a:ext cx="756300" cy="75515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3403620" y="1354632"/>
            <a:ext cx="1126003" cy="923458"/>
          </a:xfrm>
          <a:prstGeom prst="rect">
            <a:avLst/>
          </a:prstGeom>
          <a:noFill/>
        </p:spPr>
        <p:txBody>
          <a:bodyPr wrap="square" rtlCol="0">
            <a:spAutoFit/>
          </a:bodyPr>
          <a:lstStyle/>
          <a:p>
            <a:r>
              <a:rPr lang="en-US" altLang="zh-CN" sz="5401" b="1" dirty="0"/>
              <a:t>01</a:t>
            </a:r>
            <a:endParaRPr lang="zh-CN" altLang="en-US" sz="5401" b="1" dirty="0"/>
          </a:p>
        </p:txBody>
      </p:sp>
      <p:sp>
        <p:nvSpPr>
          <p:cNvPr id="27" name="空心弧 26"/>
          <p:cNvSpPr/>
          <p:nvPr/>
        </p:nvSpPr>
        <p:spPr>
          <a:xfrm>
            <a:off x="4883485" y="2624916"/>
            <a:ext cx="1025819" cy="1025952"/>
          </a:xfrm>
          <a:prstGeom prst="blockArc">
            <a:avLst>
              <a:gd name="adj1" fmla="val 14117055"/>
              <a:gd name="adj2" fmla="val 21368723"/>
              <a:gd name="adj3" fmla="val 6967"/>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8" name="空心弧 27"/>
          <p:cNvSpPr/>
          <p:nvPr/>
        </p:nvSpPr>
        <p:spPr>
          <a:xfrm>
            <a:off x="4696087" y="2432733"/>
            <a:ext cx="1408478" cy="1408661"/>
          </a:xfrm>
          <a:prstGeom prst="blockArc">
            <a:avLst>
              <a:gd name="adj1" fmla="val 12956988"/>
              <a:gd name="adj2" fmla="val 21380772"/>
              <a:gd name="adj3" fmla="val 4605"/>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空心弧 28"/>
          <p:cNvSpPr/>
          <p:nvPr/>
        </p:nvSpPr>
        <p:spPr>
          <a:xfrm>
            <a:off x="4513845" y="2254996"/>
            <a:ext cx="1765534" cy="1765764"/>
          </a:xfrm>
          <a:prstGeom prst="blockArc">
            <a:avLst>
              <a:gd name="adj1" fmla="val 16662247"/>
              <a:gd name="adj2" fmla="val 21383345"/>
              <a:gd name="adj3" fmla="val 4067"/>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30" name="空心弧 29"/>
          <p:cNvSpPr/>
          <p:nvPr/>
        </p:nvSpPr>
        <p:spPr>
          <a:xfrm>
            <a:off x="4351967" y="2099032"/>
            <a:ext cx="2092211" cy="2092483"/>
          </a:xfrm>
          <a:prstGeom prst="blockArc">
            <a:avLst>
              <a:gd name="adj1" fmla="val 12662507"/>
              <a:gd name="adj2" fmla="val 21386541"/>
              <a:gd name="adj3" fmla="val 338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nvGrpSpPr>
          <p:cNvPr id="7" name="组合 6">
            <a:extLst>
              <a:ext uri="{FF2B5EF4-FFF2-40B4-BE49-F238E27FC236}">
                <a16:creationId xmlns:a16="http://schemas.microsoft.com/office/drawing/2014/main" id="{E6E3B0A3-980E-314A-B003-39D6295FCD83}"/>
              </a:ext>
            </a:extLst>
          </p:cNvPr>
          <p:cNvGrpSpPr/>
          <p:nvPr/>
        </p:nvGrpSpPr>
        <p:grpSpPr>
          <a:xfrm>
            <a:off x="7132279" y="1953423"/>
            <a:ext cx="2999369" cy="479310"/>
            <a:chOff x="6957663" y="2391428"/>
            <a:chExt cx="2999369" cy="479310"/>
          </a:xfrm>
        </p:grpSpPr>
        <p:cxnSp>
          <p:nvCxnSpPr>
            <p:cNvPr id="32" name="直接连接符 31"/>
            <p:cNvCxnSpPr/>
            <p:nvPr/>
          </p:nvCxnSpPr>
          <p:spPr>
            <a:xfrm flipV="1">
              <a:off x="7015515" y="2863541"/>
              <a:ext cx="2304831" cy="7197"/>
            </a:xfrm>
            <a:prstGeom prst="line">
              <a:avLst/>
            </a:prstGeom>
            <a:ln w="1270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957663" y="2391428"/>
              <a:ext cx="2999369" cy="431085"/>
            </a:xfrm>
            <a:prstGeom prst="rect">
              <a:avLst/>
            </a:prstGeom>
          </p:spPr>
          <p:txBody>
            <a:bodyPr wrap="square" lIns="51434" tIns="25720" rIns="51434" bIns="25720">
              <a:spAutoFit/>
            </a:bodyPr>
            <a:lstStyle/>
            <a:p>
              <a:pPr defTabSz="514329">
                <a:lnSpc>
                  <a:spcPct val="130000"/>
                </a:lnSpc>
              </a:pPr>
              <a:r>
                <a:rPr lang="en-US" altLang="zh-CN" sz="2100" dirty="0">
                  <a:latin typeface="微软雅黑" panose="020B0503020204020204" pitchFamily="34" charset="-122"/>
                  <a:ea typeface="微软雅黑" panose="020B0503020204020204" pitchFamily="34" charset="-122"/>
                </a:rPr>
                <a:t>1</a:t>
              </a:r>
              <a:r>
                <a:rPr lang="zh-CN" altLang="en-US" sz="2100" dirty="0">
                  <a:latin typeface="微软雅黑" panose="020B0503020204020204" pitchFamily="34" charset="-122"/>
                  <a:ea typeface="微软雅黑" panose="020B0503020204020204" pitchFamily="34" charset="-122"/>
                </a:rPr>
                <a:t> 坐标</a:t>
              </a:r>
              <a:r>
                <a:rPr lang="zh-CN" altLang="en-US" sz="2100" dirty="0" smtClean="0">
                  <a:latin typeface="微软雅黑" panose="020B0503020204020204" pitchFamily="34" charset="-122"/>
                  <a:ea typeface="微软雅黑" panose="020B0503020204020204" pitchFamily="34" charset="-122"/>
                </a:rPr>
                <a:t>系统定义</a:t>
              </a:r>
              <a:endParaRPr lang="zh-CN" altLang="en-US" sz="2100" dirty="0">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4351966" y="2022083"/>
            <a:ext cx="2168086" cy="2168368"/>
            <a:chOff x="3843331" y="3089933"/>
            <a:chExt cx="2890781" cy="2890781"/>
          </a:xfrm>
        </p:grpSpPr>
        <p:sp>
          <p:nvSpPr>
            <p:cNvPr id="16" name="饼形 15"/>
            <p:cNvSpPr/>
            <p:nvPr/>
          </p:nvSpPr>
          <p:spPr>
            <a:xfrm>
              <a:off x="3843331" y="3089933"/>
              <a:ext cx="2890781" cy="2890781"/>
            </a:xfrm>
            <a:prstGeom prst="pie">
              <a:avLst>
                <a:gd name="adj1" fmla="val 0"/>
                <a:gd name="adj2" fmla="val 10797634"/>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8" rIns="68577" bIns="34288" rtlCol="0" anchor="ctr"/>
            <a:lstStyle/>
            <a:p>
              <a:pPr algn="ctr" defTabSz="685756"/>
              <a:endParaRPr lang="zh-CN" altLang="en-US" sz="1350">
                <a:solidFill>
                  <a:prstClr val="black"/>
                </a:solidFill>
                <a:latin typeface="Arial"/>
                <a:ea typeface="微软雅黑"/>
              </a:endParaRPr>
            </a:p>
          </p:txBody>
        </p:sp>
        <p:sp>
          <p:nvSpPr>
            <p:cNvPr id="17" name="矩形 16"/>
            <p:cNvSpPr/>
            <p:nvPr/>
          </p:nvSpPr>
          <p:spPr>
            <a:xfrm>
              <a:off x="4280504" y="4684385"/>
              <a:ext cx="1899626" cy="743862"/>
            </a:xfrm>
            <a:prstGeom prst="rect">
              <a:avLst/>
            </a:prstGeom>
            <a:noFill/>
          </p:spPr>
          <p:txBody>
            <a:bodyPr wrap="square" lIns="68577" tIns="34288" rIns="68577" bIns="34288">
              <a:spAutoFit/>
            </a:bodyPr>
            <a:lstStyle/>
            <a:p>
              <a:pPr algn="ctr" defTabSz="685756">
                <a:lnSpc>
                  <a:spcPct val="150000"/>
                </a:lnSpc>
                <a:spcBef>
                  <a:spcPts val="450"/>
                </a:spcBef>
              </a:pPr>
              <a:r>
                <a:rPr lang="zh-CN" altLang="en-US" sz="2400" dirty="0">
                  <a:solidFill>
                    <a:prstClr val="white"/>
                  </a:solidFill>
                  <a:latin typeface="微软雅黑" panose="020B0503020204020204" pitchFamily="34" charset="-122"/>
                  <a:ea typeface="微软雅黑" panose="020B0503020204020204" pitchFamily="34" charset="-122"/>
                </a:rPr>
                <a:t>基本概念</a:t>
              </a:r>
            </a:p>
          </p:txBody>
        </p:sp>
      </p:grpSp>
      <p:grpSp>
        <p:nvGrpSpPr>
          <p:cNvPr id="8" name="组合 7">
            <a:extLst>
              <a:ext uri="{FF2B5EF4-FFF2-40B4-BE49-F238E27FC236}">
                <a16:creationId xmlns:a16="http://schemas.microsoft.com/office/drawing/2014/main" id="{7E4EC138-FC1A-C644-BB9C-E427621823A9}"/>
              </a:ext>
            </a:extLst>
          </p:cNvPr>
          <p:cNvGrpSpPr/>
          <p:nvPr/>
        </p:nvGrpSpPr>
        <p:grpSpPr>
          <a:xfrm>
            <a:off x="7132279" y="2810457"/>
            <a:ext cx="2557276" cy="491436"/>
            <a:chOff x="6930159" y="3273486"/>
            <a:chExt cx="2557276" cy="491436"/>
          </a:xfrm>
        </p:grpSpPr>
        <p:sp>
          <p:nvSpPr>
            <p:cNvPr id="22" name="矩形 21"/>
            <p:cNvSpPr/>
            <p:nvPr/>
          </p:nvSpPr>
          <p:spPr>
            <a:xfrm>
              <a:off x="6930159" y="3273486"/>
              <a:ext cx="2557276" cy="431085"/>
            </a:xfrm>
            <a:prstGeom prst="rect">
              <a:avLst/>
            </a:prstGeom>
          </p:spPr>
          <p:txBody>
            <a:bodyPr wrap="square" lIns="51434" tIns="25720" rIns="51434" bIns="25720">
              <a:spAutoFit/>
            </a:bodyPr>
            <a:lstStyle/>
            <a:p>
              <a:pPr defTabSz="514329">
                <a:lnSpc>
                  <a:spcPct val="130000"/>
                </a:lnSpc>
                <a:defRPr/>
              </a:pPr>
              <a:r>
                <a:rPr lang="en-US" altLang="zh-CN" sz="2100" dirty="0">
                  <a:latin typeface="微软雅黑" panose="020B0503020204020204" pitchFamily="34" charset="-122"/>
                  <a:ea typeface="微软雅黑" panose="020B0503020204020204" pitchFamily="34" charset="-122"/>
                </a:rPr>
                <a:t>2</a:t>
              </a:r>
              <a:r>
                <a:rPr lang="zh-CN" altLang="en-US" sz="2100" dirty="0">
                  <a:latin typeface="微软雅黑" panose="020B0503020204020204" pitchFamily="34" charset="-122"/>
                  <a:ea typeface="微软雅黑" panose="020B0503020204020204" pitchFamily="34" charset="-122"/>
                </a:rPr>
                <a:t> </a:t>
              </a:r>
              <a:r>
                <a:rPr lang="zh-CN" altLang="en-US" sz="2100" dirty="0" smtClean="0">
                  <a:latin typeface="微软雅黑" panose="020B0503020204020204" pitchFamily="34" charset="-122"/>
                  <a:ea typeface="微软雅黑" panose="020B0503020204020204" pitchFamily="34" charset="-122"/>
                </a:rPr>
                <a:t>常用椭球与投影</a:t>
              </a:r>
              <a:endParaRPr lang="en-US" altLang="zh-CN" sz="2100" dirty="0">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6979186" y="3757885"/>
              <a:ext cx="2313659" cy="7037"/>
            </a:xfrm>
            <a:prstGeom prst="line">
              <a:avLst/>
            </a:prstGeom>
            <a:ln w="1270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BBF27FED-A75C-6C43-869E-A175F0E67EBF}"/>
              </a:ext>
            </a:extLst>
          </p:cNvPr>
          <p:cNvGrpSpPr/>
          <p:nvPr/>
        </p:nvGrpSpPr>
        <p:grpSpPr>
          <a:xfrm>
            <a:off x="7132279" y="3678643"/>
            <a:ext cx="2557276" cy="491436"/>
            <a:chOff x="6930159" y="4115674"/>
            <a:chExt cx="2557276" cy="491436"/>
          </a:xfrm>
        </p:grpSpPr>
        <p:sp>
          <p:nvSpPr>
            <p:cNvPr id="20" name="矩形 19">
              <a:extLst>
                <a:ext uri="{FF2B5EF4-FFF2-40B4-BE49-F238E27FC236}">
                  <a16:creationId xmlns:a16="http://schemas.microsoft.com/office/drawing/2014/main" id="{5A44D228-5DC2-BD4C-8720-D9CE7B28C6D9}"/>
                </a:ext>
              </a:extLst>
            </p:cNvPr>
            <p:cNvSpPr/>
            <p:nvPr/>
          </p:nvSpPr>
          <p:spPr>
            <a:xfrm>
              <a:off x="6930159" y="4115674"/>
              <a:ext cx="2557276" cy="431085"/>
            </a:xfrm>
            <a:prstGeom prst="rect">
              <a:avLst/>
            </a:prstGeom>
          </p:spPr>
          <p:txBody>
            <a:bodyPr wrap="square" lIns="51434" tIns="25720" rIns="51434" bIns="25720">
              <a:spAutoFit/>
            </a:bodyPr>
            <a:lstStyle/>
            <a:p>
              <a:pPr defTabSz="514329">
                <a:lnSpc>
                  <a:spcPct val="130000"/>
                </a:lnSpc>
                <a:defRPr/>
              </a:pPr>
              <a:r>
                <a:rPr lang="en-US" altLang="zh-CN" sz="2100" dirty="0">
                  <a:latin typeface="微软雅黑" panose="020B0503020204020204" pitchFamily="34" charset="-122"/>
                  <a:ea typeface="微软雅黑" panose="020B0503020204020204" pitchFamily="34" charset="-122"/>
                </a:rPr>
                <a:t>3</a:t>
              </a:r>
              <a:r>
                <a:rPr lang="zh-CN" altLang="en-US" sz="2100" dirty="0">
                  <a:latin typeface="微软雅黑" panose="020B0503020204020204" pitchFamily="34" charset="-122"/>
                  <a:ea typeface="微软雅黑" panose="020B0503020204020204" pitchFamily="34" charset="-122"/>
                </a:rPr>
                <a:t> </a:t>
              </a:r>
              <a:r>
                <a:rPr lang="en-US" altLang="zh-CN" sz="2100" dirty="0" smtClean="0">
                  <a:latin typeface="微软雅黑" panose="020B0503020204020204" pitchFamily="34" charset="-122"/>
                  <a:ea typeface="微软雅黑" panose="020B0503020204020204" pitchFamily="34" charset="-122"/>
                </a:rPr>
                <a:t>EPSG</a:t>
              </a:r>
              <a:r>
                <a:rPr lang="zh-CN" altLang="en-US" sz="2100" dirty="0" smtClean="0">
                  <a:latin typeface="微软雅黑" panose="020B0503020204020204" pitchFamily="34" charset="-122"/>
                  <a:ea typeface="微软雅黑" panose="020B0503020204020204" pitchFamily="34" charset="-122"/>
                </a:rPr>
                <a:t>数据集</a:t>
              </a:r>
              <a:endParaRPr lang="en-US" altLang="zh-CN" sz="2100" dirty="0">
                <a:latin typeface="微软雅黑" panose="020B0503020204020204" pitchFamily="34" charset="-122"/>
                <a:ea typeface="微软雅黑" panose="020B0503020204020204" pitchFamily="34" charset="-122"/>
              </a:endParaRPr>
            </a:p>
          </p:txBody>
        </p:sp>
        <p:cxnSp>
          <p:nvCxnSpPr>
            <p:cNvPr id="21" name="直接连接符 38">
              <a:extLst>
                <a:ext uri="{FF2B5EF4-FFF2-40B4-BE49-F238E27FC236}">
                  <a16:creationId xmlns:a16="http://schemas.microsoft.com/office/drawing/2014/main" id="{2950EAA8-08D4-9E46-B8AA-639C97B93ED9}"/>
                </a:ext>
              </a:extLst>
            </p:cNvPr>
            <p:cNvCxnSpPr/>
            <p:nvPr/>
          </p:nvCxnSpPr>
          <p:spPr>
            <a:xfrm>
              <a:off x="6979186" y="4600073"/>
              <a:ext cx="2313659" cy="7037"/>
            </a:xfrm>
            <a:prstGeom prst="line">
              <a:avLst/>
            </a:prstGeom>
            <a:ln w="1270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856668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08263"/>
          </a:xfrm>
        </p:spPr>
        <p:txBody>
          <a:bodyPr anchor="b"/>
          <a:lstStyle/>
          <a:p>
            <a:r>
              <a:rPr lang="en-US" altLang="zh-CN" b="1" dirty="0" smtClean="0">
                <a:solidFill>
                  <a:schemeClr val="bg1"/>
                </a:solidFill>
              </a:rPr>
              <a:t>1.1 </a:t>
            </a:r>
            <a:r>
              <a:rPr lang="zh-CN" altLang="en-US" b="1" dirty="0" smtClean="0">
                <a:solidFill>
                  <a:schemeClr val="bg1"/>
                </a:solidFill>
              </a:rPr>
              <a:t>坐标系统定义</a:t>
            </a:r>
            <a:endParaRPr lang="zh-CN" altLang="en-US" b="1" dirty="0">
              <a:solidFill>
                <a:schemeClr val="bg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394" y="990538"/>
            <a:ext cx="7386360" cy="5102420"/>
          </a:xfrm>
          <a:prstGeom prst="rect">
            <a:avLst/>
          </a:prstGeom>
        </p:spPr>
      </p:pic>
      <p:sp>
        <p:nvSpPr>
          <p:cNvPr id="9" name="文本框 8"/>
          <p:cNvSpPr txBox="1"/>
          <p:nvPr/>
        </p:nvSpPr>
        <p:spPr>
          <a:xfrm>
            <a:off x="4526520" y="6227114"/>
            <a:ext cx="2942107" cy="338554"/>
          </a:xfrm>
          <a:prstGeom prst="rect">
            <a:avLst/>
          </a:prstGeom>
          <a:noFill/>
        </p:spPr>
        <p:txBody>
          <a:bodyPr wrap="square" rtlCol="0">
            <a:spAutoFit/>
          </a:bodyPr>
          <a:lstStyle/>
          <a:p>
            <a:pPr indent="468000"/>
            <a:r>
              <a:rPr lang="zh-CN" altLang="en-US" sz="1600" dirty="0" smtClean="0">
                <a:solidFill>
                  <a:schemeClr val="bg1"/>
                </a:solidFill>
              </a:rPr>
              <a:t>图</a:t>
            </a:r>
            <a:r>
              <a:rPr lang="en-US" altLang="zh-CN" sz="1600" dirty="0" smtClean="0">
                <a:solidFill>
                  <a:schemeClr val="bg1"/>
                </a:solidFill>
              </a:rPr>
              <a:t>-1 </a:t>
            </a:r>
            <a:r>
              <a:rPr lang="zh-CN" altLang="en-US" sz="1600" dirty="0" smtClean="0">
                <a:solidFill>
                  <a:schemeClr val="bg1"/>
                </a:solidFill>
              </a:rPr>
              <a:t>坐标系统分类图</a:t>
            </a:r>
            <a:endParaRPr lang="en-US" altLang="zh-CN" sz="1600" dirty="0" smtClean="0">
              <a:solidFill>
                <a:schemeClr val="bg1"/>
              </a:solidFill>
            </a:endParaRPr>
          </a:p>
        </p:txBody>
      </p:sp>
    </p:spTree>
    <p:extLst>
      <p:ext uri="{BB962C8B-B14F-4D97-AF65-F5344CB8AC3E}">
        <p14:creationId xmlns:p14="http://schemas.microsoft.com/office/powerpoint/2010/main" val="2473539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08263"/>
          </a:xfrm>
        </p:spPr>
        <p:txBody>
          <a:bodyPr anchor="b"/>
          <a:lstStyle/>
          <a:p>
            <a:r>
              <a:rPr lang="en-US" altLang="zh-CN" b="1" dirty="0" smtClean="0">
                <a:solidFill>
                  <a:schemeClr val="bg1"/>
                </a:solidFill>
              </a:rPr>
              <a:t>1.1  </a:t>
            </a:r>
            <a:r>
              <a:rPr lang="zh-CN" altLang="en-US" b="1" dirty="0" smtClean="0">
                <a:solidFill>
                  <a:schemeClr val="bg1"/>
                </a:solidFill>
              </a:rPr>
              <a:t>坐标系统定义</a:t>
            </a:r>
            <a:endParaRPr lang="zh-CN" altLang="en-US" b="1" dirty="0">
              <a:solidFill>
                <a:schemeClr val="bg1"/>
              </a:solidFill>
            </a:endParaRPr>
          </a:p>
        </p:txBody>
      </p:sp>
      <p:sp>
        <p:nvSpPr>
          <p:cNvPr id="4" name="文本框 3"/>
          <p:cNvSpPr txBox="1"/>
          <p:nvPr/>
        </p:nvSpPr>
        <p:spPr>
          <a:xfrm>
            <a:off x="693471" y="1576348"/>
            <a:ext cx="10420478" cy="1754326"/>
          </a:xfrm>
          <a:prstGeom prst="rect">
            <a:avLst/>
          </a:prstGeom>
          <a:noFill/>
        </p:spPr>
        <p:txBody>
          <a:bodyPr wrap="square" rtlCol="0">
            <a:spAutoFit/>
          </a:bodyPr>
          <a:lstStyle/>
          <a:p>
            <a:pPr indent="468000"/>
            <a:r>
              <a:rPr lang="zh-CN" altLang="en-US" dirty="0" smtClean="0">
                <a:solidFill>
                  <a:schemeClr val="bg1"/>
                </a:solidFill>
              </a:rPr>
              <a:t>地理坐标系是</a:t>
            </a:r>
            <a:r>
              <a:rPr lang="zh-CN" altLang="en-US" dirty="0">
                <a:solidFill>
                  <a:schemeClr val="bg1"/>
                </a:solidFill>
              </a:rPr>
              <a:t>一种固定在地球上，随地球一起转动的非</a:t>
            </a:r>
            <a:r>
              <a:rPr lang="zh-CN" altLang="en-US" dirty="0" smtClean="0">
                <a:solidFill>
                  <a:schemeClr val="bg1"/>
                </a:solidFill>
              </a:rPr>
              <a:t>惯性坐标系。地理坐标系根据其坐标系原点</a:t>
            </a:r>
            <a:r>
              <a:rPr lang="zh-CN" altLang="en-US" dirty="0">
                <a:solidFill>
                  <a:schemeClr val="bg1"/>
                </a:solidFill>
              </a:rPr>
              <a:t>的位置不同，分为地心坐标系和参心坐标系</a:t>
            </a:r>
            <a:r>
              <a:rPr lang="zh-CN" altLang="en-US" dirty="0" smtClean="0">
                <a:solidFill>
                  <a:schemeClr val="bg1"/>
                </a:solidFill>
              </a:rPr>
              <a:t>。</a:t>
            </a:r>
            <a:endParaRPr lang="en-US" altLang="zh-CN" dirty="0" smtClean="0">
              <a:solidFill>
                <a:schemeClr val="bg1"/>
              </a:solidFill>
            </a:endParaRPr>
          </a:p>
          <a:p>
            <a:pPr indent="468000"/>
            <a:r>
              <a:rPr lang="zh-CN" altLang="en-US" dirty="0">
                <a:solidFill>
                  <a:schemeClr val="bg1"/>
                </a:solidFill>
              </a:rPr>
              <a:t>地心坐标系：以地球质心为原点建立的空间直角坐标系，或以球心与地球质心重合的地球椭球面为基准面所建立</a:t>
            </a:r>
            <a:r>
              <a:rPr lang="zh-CN" altLang="en-US" dirty="0" smtClean="0">
                <a:solidFill>
                  <a:schemeClr val="bg1"/>
                </a:solidFill>
              </a:rPr>
              <a:t>的</a:t>
            </a:r>
            <a:r>
              <a:rPr lang="zh-CN" altLang="en-US" dirty="0">
                <a:solidFill>
                  <a:schemeClr val="bg1"/>
                </a:solidFill>
              </a:rPr>
              <a:t>地理</a:t>
            </a:r>
            <a:r>
              <a:rPr lang="zh-CN" altLang="en-US" dirty="0" smtClean="0">
                <a:solidFill>
                  <a:schemeClr val="bg1"/>
                </a:solidFill>
              </a:rPr>
              <a:t>坐标系</a:t>
            </a:r>
            <a:r>
              <a:rPr lang="zh-CN" altLang="en-US" dirty="0">
                <a:solidFill>
                  <a:schemeClr val="bg1"/>
                </a:solidFill>
              </a:rPr>
              <a:t>。</a:t>
            </a:r>
            <a:endParaRPr lang="en-US" altLang="zh-CN" dirty="0" smtClean="0">
              <a:solidFill>
                <a:schemeClr val="bg1"/>
              </a:solidFill>
            </a:endParaRPr>
          </a:p>
          <a:p>
            <a:pPr indent="468000"/>
            <a:r>
              <a:rPr lang="zh-CN" altLang="en-US" dirty="0">
                <a:solidFill>
                  <a:schemeClr val="bg1"/>
                </a:solidFill>
              </a:rPr>
              <a:t>参心坐标系</a:t>
            </a:r>
            <a:r>
              <a:rPr lang="zh-CN" altLang="en-US" dirty="0" smtClean="0">
                <a:solidFill>
                  <a:schemeClr val="bg1"/>
                </a:solidFill>
              </a:rPr>
              <a:t>：</a:t>
            </a:r>
            <a:r>
              <a:rPr lang="zh-CN" altLang="en-US" dirty="0">
                <a:solidFill>
                  <a:schemeClr val="bg1"/>
                </a:solidFill>
              </a:rPr>
              <a:t>球心与地球</a:t>
            </a:r>
            <a:r>
              <a:rPr lang="zh-CN" altLang="en-US" dirty="0" smtClean="0">
                <a:solidFill>
                  <a:schemeClr val="bg1"/>
                </a:solidFill>
              </a:rPr>
              <a:t>质心不重合</a:t>
            </a:r>
            <a:r>
              <a:rPr lang="zh-CN" altLang="en-US" dirty="0">
                <a:solidFill>
                  <a:schemeClr val="bg1"/>
                </a:solidFill>
              </a:rPr>
              <a:t>的地球椭球面为基准面所建立</a:t>
            </a:r>
            <a:r>
              <a:rPr lang="zh-CN" altLang="en-US" dirty="0" smtClean="0">
                <a:solidFill>
                  <a:schemeClr val="bg1"/>
                </a:solidFill>
              </a:rPr>
              <a:t>的</a:t>
            </a:r>
            <a:r>
              <a:rPr lang="zh-CN" altLang="en-US" dirty="0">
                <a:solidFill>
                  <a:schemeClr val="bg1"/>
                </a:solidFill>
              </a:rPr>
              <a:t>地理</a:t>
            </a:r>
            <a:r>
              <a:rPr lang="zh-CN" altLang="en-US" dirty="0" smtClean="0">
                <a:solidFill>
                  <a:schemeClr val="bg1"/>
                </a:solidFill>
              </a:rPr>
              <a:t>坐标系，原点是参考椭球</a:t>
            </a:r>
            <a:r>
              <a:rPr lang="zh-CN" altLang="en-US" dirty="0">
                <a:solidFill>
                  <a:schemeClr val="bg1"/>
                </a:solidFill>
              </a:rPr>
              <a:t>的几何</a:t>
            </a:r>
            <a:r>
              <a:rPr lang="zh-CN" altLang="en-US" dirty="0" smtClean="0">
                <a:solidFill>
                  <a:schemeClr val="bg1"/>
                </a:solidFill>
              </a:rPr>
              <a:t>中心</a:t>
            </a:r>
            <a:r>
              <a:rPr lang="zh-CN" altLang="en-US" dirty="0">
                <a:solidFill>
                  <a:schemeClr val="bg1"/>
                </a:solidFill>
              </a:rPr>
              <a:t>。</a:t>
            </a:r>
            <a:endParaRPr lang="en-US" altLang="zh-CN" dirty="0" smtClean="0">
              <a:solidFill>
                <a:schemeClr val="bg1"/>
              </a:solidFill>
            </a:endParaRPr>
          </a:p>
        </p:txBody>
      </p:sp>
      <p:sp>
        <p:nvSpPr>
          <p:cNvPr id="8" name="文本框 7"/>
          <p:cNvSpPr txBox="1"/>
          <p:nvPr/>
        </p:nvSpPr>
        <p:spPr>
          <a:xfrm>
            <a:off x="693471" y="1011473"/>
            <a:ext cx="10420478" cy="461665"/>
          </a:xfrm>
          <a:prstGeom prst="rect">
            <a:avLst/>
          </a:prstGeom>
          <a:noFill/>
        </p:spPr>
        <p:txBody>
          <a:bodyPr wrap="square" rtlCol="0">
            <a:spAutoFit/>
          </a:bodyPr>
          <a:lstStyle/>
          <a:p>
            <a:r>
              <a:rPr lang="zh-CN" altLang="en-US" sz="2400" b="1" dirty="0" smtClean="0">
                <a:solidFill>
                  <a:schemeClr val="bg1"/>
                </a:solidFill>
              </a:rPr>
              <a:t>地心坐标系和参心坐标系</a:t>
            </a:r>
            <a:endParaRPr lang="zh-CN" altLang="en-US" sz="2400" b="1" dirty="0">
              <a:solidFill>
                <a:schemeClr val="bg1"/>
              </a:solidFill>
            </a:endParaRPr>
          </a:p>
        </p:txBody>
      </p:sp>
      <p:sp>
        <p:nvSpPr>
          <p:cNvPr id="9" name="文本框 8"/>
          <p:cNvSpPr txBox="1"/>
          <p:nvPr/>
        </p:nvSpPr>
        <p:spPr>
          <a:xfrm>
            <a:off x="4432656" y="6361028"/>
            <a:ext cx="2942107" cy="338554"/>
          </a:xfrm>
          <a:prstGeom prst="rect">
            <a:avLst/>
          </a:prstGeom>
          <a:noFill/>
        </p:spPr>
        <p:txBody>
          <a:bodyPr wrap="square" rtlCol="0">
            <a:spAutoFit/>
          </a:bodyPr>
          <a:lstStyle/>
          <a:p>
            <a:pPr indent="468000"/>
            <a:r>
              <a:rPr lang="zh-CN" altLang="en-US" sz="1600" dirty="0" smtClean="0">
                <a:solidFill>
                  <a:schemeClr val="bg1"/>
                </a:solidFill>
              </a:rPr>
              <a:t>图</a:t>
            </a:r>
            <a:r>
              <a:rPr lang="en-US" altLang="zh-CN" sz="1600" dirty="0" smtClean="0">
                <a:solidFill>
                  <a:schemeClr val="bg1"/>
                </a:solidFill>
              </a:rPr>
              <a:t>-2 </a:t>
            </a:r>
            <a:r>
              <a:rPr lang="zh-CN" altLang="en-US" sz="1600" dirty="0" smtClean="0">
                <a:solidFill>
                  <a:schemeClr val="bg1"/>
                </a:solidFill>
              </a:rPr>
              <a:t>总椭球和参考椭球</a:t>
            </a:r>
            <a:endParaRPr lang="en-US" altLang="zh-CN" sz="1600" dirty="0" smtClean="0">
              <a:solidFill>
                <a:schemeClr val="bg1"/>
              </a:solidFill>
            </a:endParaRPr>
          </a:p>
        </p:txBody>
      </p:sp>
      <p:pic>
        <p:nvPicPr>
          <p:cNvPr id="3" name="Picture 4" descr="https://sghimages.shobserver.com/img/catch/2021/01/08/9699ed19-15fa-42b3-b418-5fd7fd94c78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258" y="3271670"/>
            <a:ext cx="7890904" cy="2915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884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08263"/>
          </a:xfrm>
        </p:spPr>
        <p:txBody>
          <a:bodyPr anchor="b"/>
          <a:lstStyle/>
          <a:p>
            <a:r>
              <a:rPr lang="en-US" altLang="zh-CN" b="1" dirty="0" smtClean="0">
                <a:solidFill>
                  <a:schemeClr val="bg1"/>
                </a:solidFill>
              </a:rPr>
              <a:t>1.1 </a:t>
            </a:r>
            <a:r>
              <a:rPr lang="zh-CN" altLang="en-US" b="1" dirty="0" smtClean="0">
                <a:solidFill>
                  <a:schemeClr val="bg1"/>
                </a:solidFill>
              </a:rPr>
              <a:t>坐标系统定义</a:t>
            </a:r>
            <a:endParaRPr lang="zh-CN" altLang="en-US" b="1" dirty="0">
              <a:solidFill>
                <a:schemeClr val="bg1"/>
              </a:solidFill>
            </a:endParaRPr>
          </a:p>
        </p:txBody>
      </p:sp>
      <p:sp>
        <p:nvSpPr>
          <p:cNvPr id="4" name="文本框 3"/>
          <p:cNvSpPr txBox="1"/>
          <p:nvPr/>
        </p:nvSpPr>
        <p:spPr>
          <a:xfrm>
            <a:off x="693470" y="1576348"/>
            <a:ext cx="5139771" cy="3416320"/>
          </a:xfrm>
          <a:prstGeom prst="rect">
            <a:avLst/>
          </a:prstGeom>
          <a:noFill/>
        </p:spPr>
        <p:txBody>
          <a:bodyPr wrap="square" rtlCol="0">
            <a:spAutoFit/>
          </a:bodyPr>
          <a:lstStyle/>
          <a:p>
            <a:pPr indent="468000">
              <a:lnSpc>
                <a:spcPct val="150000"/>
              </a:lnSpc>
            </a:pPr>
            <a:r>
              <a:rPr lang="zh-CN" altLang="en-US" dirty="0" smtClean="0">
                <a:solidFill>
                  <a:schemeClr val="bg1"/>
                </a:solidFill>
              </a:rPr>
              <a:t>地理坐标系根据坐标表示元素的</a:t>
            </a:r>
            <a:r>
              <a:rPr lang="zh-CN" altLang="en-US" dirty="0">
                <a:solidFill>
                  <a:schemeClr val="bg1"/>
                </a:solidFill>
              </a:rPr>
              <a:t>不同</a:t>
            </a:r>
            <a:r>
              <a:rPr lang="zh-CN" altLang="en-US" dirty="0" smtClean="0">
                <a:solidFill>
                  <a:schemeClr val="bg1"/>
                </a:solidFill>
              </a:rPr>
              <a:t>，通常分为空间</a:t>
            </a:r>
            <a:r>
              <a:rPr lang="zh-CN" altLang="en-US" dirty="0">
                <a:solidFill>
                  <a:schemeClr val="bg1"/>
                </a:solidFill>
              </a:rPr>
              <a:t>直角坐标</a:t>
            </a:r>
            <a:r>
              <a:rPr lang="zh-CN" altLang="en-US" dirty="0" smtClean="0">
                <a:solidFill>
                  <a:schemeClr val="bg1"/>
                </a:solidFill>
              </a:rPr>
              <a:t>系和大地坐标系。</a:t>
            </a:r>
            <a:endParaRPr lang="en-US" altLang="zh-CN" dirty="0" smtClean="0">
              <a:solidFill>
                <a:schemeClr val="bg1"/>
              </a:solidFill>
            </a:endParaRPr>
          </a:p>
          <a:p>
            <a:pPr indent="468000">
              <a:lnSpc>
                <a:spcPct val="150000"/>
              </a:lnSpc>
            </a:pPr>
            <a:r>
              <a:rPr lang="zh-CN" altLang="en-US" dirty="0">
                <a:solidFill>
                  <a:schemeClr val="bg1"/>
                </a:solidFill>
              </a:rPr>
              <a:t>空间直角坐标系：空间坐标</a:t>
            </a:r>
            <a:r>
              <a:rPr lang="zh-CN" altLang="en-US" dirty="0" smtClean="0">
                <a:solidFill>
                  <a:schemeClr val="bg1"/>
                </a:solidFill>
              </a:rPr>
              <a:t>系，与</a:t>
            </a:r>
            <a:r>
              <a:rPr lang="zh-CN" altLang="en-US" dirty="0">
                <a:solidFill>
                  <a:schemeClr val="bg1"/>
                </a:solidFill>
              </a:rPr>
              <a:t>空间解析几何相似，为了</a:t>
            </a:r>
            <a:r>
              <a:rPr lang="zh-CN" altLang="en-US" dirty="0" smtClean="0">
                <a:solidFill>
                  <a:schemeClr val="bg1"/>
                </a:solidFill>
              </a:rPr>
              <a:t>确定地理空间</a:t>
            </a:r>
            <a:r>
              <a:rPr lang="zh-CN" altLang="en-US" dirty="0">
                <a:solidFill>
                  <a:schemeClr val="bg1"/>
                </a:solidFill>
              </a:rPr>
              <a:t>中任意一点的</a:t>
            </a:r>
            <a:r>
              <a:rPr lang="zh-CN" altLang="en-US" dirty="0" smtClean="0">
                <a:solidFill>
                  <a:schemeClr val="bg1"/>
                </a:solidFill>
              </a:rPr>
              <a:t>位置</a:t>
            </a:r>
            <a:r>
              <a:rPr lang="zh-CN" altLang="en-US" dirty="0">
                <a:solidFill>
                  <a:schemeClr val="bg1"/>
                </a:solidFill>
              </a:rPr>
              <a:t>而</a:t>
            </a:r>
            <a:r>
              <a:rPr lang="zh-CN" altLang="en-US" dirty="0" smtClean="0">
                <a:solidFill>
                  <a:schemeClr val="bg1"/>
                </a:solidFill>
              </a:rPr>
              <a:t>引进坐标系，以</a:t>
            </a:r>
            <a:r>
              <a:rPr lang="en-US" altLang="zh-CN" dirty="0">
                <a:solidFill>
                  <a:schemeClr val="bg1"/>
                </a:solidFill>
              </a:rPr>
              <a:t>X</a:t>
            </a:r>
            <a:r>
              <a:rPr lang="zh-CN" altLang="en-US" dirty="0" smtClean="0">
                <a:solidFill>
                  <a:schemeClr val="bg1"/>
                </a:solidFill>
              </a:rPr>
              <a:t>、</a:t>
            </a:r>
            <a:r>
              <a:rPr lang="en-US" altLang="zh-CN" dirty="0" smtClean="0">
                <a:solidFill>
                  <a:schemeClr val="bg1"/>
                </a:solidFill>
              </a:rPr>
              <a:t>Y</a:t>
            </a:r>
            <a:r>
              <a:rPr lang="zh-CN" altLang="en-US" dirty="0" smtClean="0">
                <a:solidFill>
                  <a:schemeClr val="bg1"/>
                </a:solidFill>
              </a:rPr>
              <a:t>、</a:t>
            </a:r>
            <a:r>
              <a:rPr lang="en-US" altLang="zh-CN" dirty="0" smtClean="0">
                <a:solidFill>
                  <a:schemeClr val="bg1"/>
                </a:solidFill>
              </a:rPr>
              <a:t>Z</a:t>
            </a:r>
            <a:r>
              <a:rPr lang="zh-CN" altLang="en-US" dirty="0" smtClean="0">
                <a:solidFill>
                  <a:schemeClr val="bg1"/>
                </a:solidFill>
              </a:rPr>
              <a:t>为</a:t>
            </a:r>
            <a:r>
              <a:rPr lang="zh-CN" altLang="en-US" dirty="0">
                <a:solidFill>
                  <a:schemeClr val="bg1"/>
                </a:solidFill>
              </a:rPr>
              <a:t>其坐标</a:t>
            </a:r>
            <a:r>
              <a:rPr lang="zh-CN" altLang="en-US" dirty="0" smtClean="0">
                <a:solidFill>
                  <a:schemeClr val="bg1"/>
                </a:solidFill>
              </a:rPr>
              <a:t>元素。</a:t>
            </a:r>
            <a:endParaRPr lang="en-US" altLang="zh-CN" dirty="0" smtClean="0">
              <a:solidFill>
                <a:schemeClr val="bg1"/>
              </a:solidFill>
            </a:endParaRPr>
          </a:p>
          <a:p>
            <a:pPr indent="468000">
              <a:lnSpc>
                <a:spcPct val="150000"/>
              </a:lnSpc>
            </a:pPr>
            <a:r>
              <a:rPr lang="zh-CN" altLang="en-US" dirty="0">
                <a:solidFill>
                  <a:schemeClr val="bg1"/>
                </a:solidFill>
              </a:rPr>
              <a:t>大地坐标系</a:t>
            </a:r>
            <a:r>
              <a:rPr lang="zh-CN" altLang="en-US" dirty="0" smtClean="0">
                <a:solidFill>
                  <a:schemeClr val="bg1"/>
                </a:solidFill>
              </a:rPr>
              <a:t>：大地测量</a:t>
            </a:r>
            <a:r>
              <a:rPr lang="zh-CN" altLang="en-US" dirty="0">
                <a:solidFill>
                  <a:schemeClr val="bg1"/>
                </a:solidFill>
              </a:rPr>
              <a:t>中以参考椭球面为基准面建立起来的</a:t>
            </a:r>
            <a:r>
              <a:rPr lang="zh-CN" altLang="en-US" dirty="0" smtClean="0">
                <a:solidFill>
                  <a:schemeClr val="bg1"/>
                </a:solidFill>
              </a:rPr>
              <a:t>坐标系，以</a:t>
            </a:r>
            <a:r>
              <a:rPr lang="en-US" altLang="zh-CN" dirty="0" smtClean="0">
                <a:solidFill>
                  <a:schemeClr val="bg1"/>
                </a:solidFill>
              </a:rPr>
              <a:t>B</a:t>
            </a:r>
            <a:r>
              <a:rPr lang="zh-CN" altLang="en-US" dirty="0" smtClean="0">
                <a:solidFill>
                  <a:schemeClr val="bg1"/>
                </a:solidFill>
              </a:rPr>
              <a:t>（大地经度）、</a:t>
            </a:r>
            <a:r>
              <a:rPr lang="en-US" altLang="zh-CN" dirty="0" smtClean="0">
                <a:solidFill>
                  <a:schemeClr val="bg1"/>
                </a:solidFill>
              </a:rPr>
              <a:t>L</a:t>
            </a:r>
            <a:r>
              <a:rPr lang="zh-CN" altLang="en-US" dirty="0" smtClean="0">
                <a:solidFill>
                  <a:schemeClr val="bg1"/>
                </a:solidFill>
              </a:rPr>
              <a:t>（大地纬度）、</a:t>
            </a:r>
            <a:r>
              <a:rPr lang="en-US" altLang="zh-CN" dirty="0" smtClean="0">
                <a:solidFill>
                  <a:schemeClr val="bg1"/>
                </a:solidFill>
              </a:rPr>
              <a:t>H</a:t>
            </a:r>
            <a:r>
              <a:rPr lang="zh-CN" altLang="en-US" dirty="0" smtClean="0">
                <a:solidFill>
                  <a:schemeClr val="bg1"/>
                </a:solidFill>
              </a:rPr>
              <a:t>（大地高）为</a:t>
            </a:r>
            <a:r>
              <a:rPr lang="zh-CN" altLang="en-US" dirty="0">
                <a:solidFill>
                  <a:schemeClr val="bg1"/>
                </a:solidFill>
              </a:rPr>
              <a:t>其坐标元素</a:t>
            </a:r>
            <a:r>
              <a:rPr lang="zh-CN" altLang="en-US" dirty="0" smtClean="0">
                <a:solidFill>
                  <a:schemeClr val="bg1"/>
                </a:solidFill>
              </a:rPr>
              <a:t>。</a:t>
            </a:r>
            <a:endParaRPr lang="en-US" altLang="zh-CN" dirty="0" smtClean="0">
              <a:solidFill>
                <a:schemeClr val="bg1"/>
              </a:solidFill>
            </a:endParaRPr>
          </a:p>
        </p:txBody>
      </p:sp>
      <p:sp>
        <p:nvSpPr>
          <p:cNvPr id="8" name="文本框 7"/>
          <p:cNvSpPr txBox="1"/>
          <p:nvPr/>
        </p:nvSpPr>
        <p:spPr>
          <a:xfrm>
            <a:off x="693471" y="1011473"/>
            <a:ext cx="10420478" cy="461665"/>
          </a:xfrm>
          <a:prstGeom prst="rect">
            <a:avLst/>
          </a:prstGeom>
          <a:noFill/>
        </p:spPr>
        <p:txBody>
          <a:bodyPr wrap="square" rtlCol="0">
            <a:spAutoFit/>
          </a:bodyPr>
          <a:lstStyle/>
          <a:p>
            <a:r>
              <a:rPr lang="zh-CN" altLang="en-US" sz="2400" b="1" dirty="0" smtClean="0">
                <a:solidFill>
                  <a:schemeClr val="bg1"/>
                </a:solidFill>
              </a:rPr>
              <a:t>空间直角坐标系和大地坐标系</a:t>
            </a:r>
            <a:endParaRPr lang="zh-CN" altLang="en-US" sz="2400" b="1" dirty="0">
              <a:solidFill>
                <a:schemeClr val="bg1"/>
              </a:solidFill>
            </a:endParaRPr>
          </a:p>
        </p:txBody>
      </p:sp>
      <p:sp>
        <p:nvSpPr>
          <p:cNvPr id="7" name="文本框 6"/>
          <p:cNvSpPr txBox="1"/>
          <p:nvPr/>
        </p:nvSpPr>
        <p:spPr>
          <a:xfrm>
            <a:off x="6830011" y="5828581"/>
            <a:ext cx="3923068" cy="336233"/>
          </a:xfrm>
          <a:prstGeom prst="rect">
            <a:avLst/>
          </a:prstGeom>
          <a:noFill/>
        </p:spPr>
        <p:txBody>
          <a:bodyPr wrap="square" rtlCol="0">
            <a:spAutoFit/>
          </a:bodyPr>
          <a:lstStyle/>
          <a:p>
            <a:pPr indent="468000"/>
            <a:r>
              <a:rPr lang="zh-CN" altLang="en-US" sz="1600" dirty="0" smtClean="0">
                <a:solidFill>
                  <a:schemeClr val="bg1"/>
                </a:solidFill>
              </a:rPr>
              <a:t>图</a:t>
            </a:r>
            <a:r>
              <a:rPr lang="en-US" altLang="zh-CN" sz="1600" dirty="0" smtClean="0">
                <a:solidFill>
                  <a:schemeClr val="bg1"/>
                </a:solidFill>
              </a:rPr>
              <a:t>-3 </a:t>
            </a:r>
            <a:r>
              <a:rPr lang="zh-CN" altLang="en-US" sz="1600" dirty="0">
                <a:solidFill>
                  <a:schemeClr val="bg1"/>
                </a:solidFill>
              </a:rPr>
              <a:t>空间</a:t>
            </a:r>
            <a:r>
              <a:rPr lang="zh-CN" altLang="en-US" sz="1600" dirty="0" smtClean="0">
                <a:solidFill>
                  <a:schemeClr val="bg1"/>
                </a:solidFill>
              </a:rPr>
              <a:t>直角坐标系和大地坐标系</a:t>
            </a:r>
            <a:endParaRPr lang="en-US" altLang="zh-CN" sz="1600" dirty="0" smtClean="0">
              <a:solidFill>
                <a:schemeClr val="bg1"/>
              </a:solidFill>
            </a:endParaRPr>
          </a:p>
        </p:txBody>
      </p:sp>
      <p:pic>
        <p:nvPicPr>
          <p:cNvPr id="3" name="图片 2"/>
          <p:cNvPicPr>
            <a:picLocks noChangeAspect="1"/>
          </p:cNvPicPr>
          <p:nvPr/>
        </p:nvPicPr>
        <p:blipFill>
          <a:blip r:embed="rId3"/>
          <a:stretch>
            <a:fillRect/>
          </a:stretch>
        </p:blipFill>
        <p:spPr>
          <a:xfrm>
            <a:off x="6280211" y="1400317"/>
            <a:ext cx="5022668" cy="4285680"/>
          </a:xfrm>
          <a:prstGeom prst="rect">
            <a:avLst/>
          </a:prstGeom>
        </p:spPr>
      </p:pic>
    </p:spTree>
    <p:extLst>
      <p:ext uri="{BB962C8B-B14F-4D97-AF65-F5344CB8AC3E}">
        <p14:creationId xmlns:p14="http://schemas.microsoft.com/office/powerpoint/2010/main" val="2521908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08263"/>
          </a:xfrm>
        </p:spPr>
        <p:txBody>
          <a:bodyPr anchor="b"/>
          <a:lstStyle/>
          <a:p>
            <a:r>
              <a:rPr lang="en-US" altLang="zh-CN" b="1" dirty="0" smtClean="0">
                <a:solidFill>
                  <a:schemeClr val="bg1"/>
                </a:solidFill>
              </a:rPr>
              <a:t>1.1 </a:t>
            </a:r>
            <a:r>
              <a:rPr lang="zh-CN" altLang="en-US" b="1" dirty="0" smtClean="0">
                <a:solidFill>
                  <a:schemeClr val="bg1"/>
                </a:solidFill>
              </a:rPr>
              <a:t>坐标系统定义</a:t>
            </a:r>
            <a:endParaRPr lang="zh-CN" altLang="en-US" b="1" dirty="0">
              <a:solidFill>
                <a:schemeClr val="bg1"/>
              </a:solidFill>
            </a:endParaRPr>
          </a:p>
        </p:txBody>
      </p:sp>
      <p:sp>
        <p:nvSpPr>
          <p:cNvPr id="4" name="文本框 3"/>
          <p:cNvSpPr txBox="1"/>
          <p:nvPr/>
        </p:nvSpPr>
        <p:spPr>
          <a:xfrm>
            <a:off x="693470" y="1576348"/>
            <a:ext cx="5139771" cy="4247317"/>
          </a:xfrm>
          <a:prstGeom prst="rect">
            <a:avLst/>
          </a:prstGeom>
          <a:noFill/>
        </p:spPr>
        <p:txBody>
          <a:bodyPr wrap="square" rtlCol="0">
            <a:spAutoFit/>
          </a:bodyPr>
          <a:lstStyle/>
          <a:p>
            <a:pPr indent="468000">
              <a:lnSpc>
                <a:spcPct val="150000"/>
              </a:lnSpc>
            </a:pPr>
            <a:r>
              <a:rPr lang="zh-CN" altLang="en-US" dirty="0">
                <a:solidFill>
                  <a:schemeClr val="bg1"/>
                </a:solidFill>
              </a:rPr>
              <a:t>大地高：距离参考椭球面的垂直高度，</a:t>
            </a:r>
            <a:r>
              <a:rPr lang="en-US" altLang="zh-CN" dirty="0">
                <a:solidFill>
                  <a:schemeClr val="bg1"/>
                </a:solidFill>
              </a:rPr>
              <a:t>GPS</a:t>
            </a:r>
            <a:r>
              <a:rPr lang="zh-CN" altLang="en-US" dirty="0">
                <a:solidFill>
                  <a:schemeClr val="bg1"/>
                </a:solidFill>
              </a:rPr>
              <a:t>里面读出的原始高度</a:t>
            </a:r>
            <a:r>
              <a:rPr lang="zh-CN" altLang="en-US" dirty="0" smtClean="0">
                <a:solidFill>
                  <a:schemeClr val="bg1"/>
                </a:solidFill>
              </a:rPr>
              <a:t>。</a:t>
            </a:r>
            <a:endParaRPr lang="zh-CN" altLang="en-US" dirty="0">
              <a:solidFill>
                <a:schemeClr val="bg1"/>
              </a:solidFill>
            </a:endParaRPr>
          </a:p>
          <a:p>
            <a:pPr indent="468000">
              <a:lnSpc>
                <a:spcPct val="150000"/>
              </a:lnSpc>
            </a:pPr>
            <a:r>
              <a:rPr lang="zh-CN" altLang="en-US" dirty="0">
                <a:solidFill>
                  <a:schemeClr val="bg1"/>
                </a:solidFill>
              </a:rPr>
              <a:t>正高</a:t>
            </a:r>
            <a:r>
              <a:rPr lang="zh-CN" altLang="en-US" dirty="0" smtClean="0">
                <a:solidFill>
                  <a:schemeClr val="bg1"/>
                </a:solidFill>
              </a:rPr>
              <a:t>：以</a:t>
            </a:r>
            <a:r>
              <a:rPr lang="zh-CN" altLang="en-US" dirty="0">
                <a:solidFill>
                  <a:schemeClr val="bg1"/>
                </a:solidFill>
              </a:rPr>
              <a:t>大地水准面为基准面的高程系统</a:t>
            </a:r>
            <a:r>
              <a:rPr lang="zh-CN" altLang="en-US" dirty="0" smtClean="0">
                <a:solidFill>
                  <a:schemeClr val="bg1"/>
                </a:solidFill>
              </a:rPr>
              <a:t>，</a:t>
            </a:r>
            <a:r>
              <a:rPr lang="zh-CN" altLang="en-US" dirty="0">
                <a:solidFill>
                  <a:schemeClr val="bg1"/>
                </a:solidFill>
              </a:rPr>
              <a:t>又称为绝对高程或者海拔，简称</a:t>
            </a:r>
            <a:r>
              <a:rPr lang="zh-CN" altLang="en-US" dirty="0" smtClean="0">
                <a:solidFill>
                  <a:schemeClr val="bg1"/>
                </a:solidFill>
              </a:rPr>
              <a:t>高程。地球</a:t>
            </a:r>
            <a:r>
              <a:rPr lang="zh-CN" altLang="en-US" dirty="0">
                <a:solidFill>
                  <a:schemeClr val="bg1"/>
                </a:solidFill>
              </a:rPr>
              <a:t>上某点的正高就是该点到通过该点的铅垂线与大地水准面的交点之间的距离。正高是个理论值，实际测量</a:t>
            </a:r>
            <a:r>
              <a:rPr lang="zh-CN" altLang="en-US" dirty="0" smtClean="0">
                <a:solidFill>
                  <a:schemeClr val="bg1"/>
                </a:solidFill>
              </a:rPr>
              <a:t>中没</a:t>
            </a:r>
            <a:r>
              <a:rPr lang="zh-CN" altLang="en-US" dirty="0">
                <a:solidFill>
                  <a:schemeClr val="bg1"/>
                </a:solidFill>
              </a:rPr>
              <a:t>办法精确测量</a:t>
            </a:r>
            <a:r>
              <a:rPr lang="zh-CN" altLang="en-US" dirty="0" smtClean="0">
                <a:solidFill>
                  <a:schemeClr val="bg1"/>
                </a:solidFill>
              </a:rPr>
              <a:t>。</a:t>
            </a:r>
            <a:endParaRPr lang="zh-CN" altLang="en-US" dirty="0">
              <a:solidFill>
                <a:schemeClr val="bg1"/>
              </a:solidFill>
            </a:endParaRPr>
          </a:p>
          <a:p>
            <a:pPr indent="468000">
              <a:lnSpc>
                <a:spcPct val="150000"/>
              </a:lnSpc>
            </a:pPr>
            <a:r>
              <a:rPr lang="zh-CN" altLang="en-US" dirty="0">
                <a:solidFill>
                  <a:schemeClr val="bg1"/>
                </a:solidFill>
              </a:rPr>
              <a:t>正常高</a:t>
            </a:r>
            <a:r>
              <a:rPr lang="zh-CN" altLang="en-US" dirty="0" smtClean="0">
                <a:solidFill>
                  <a:schemeClr val="bg1"/>
                </a:solidFill>
              </a:rPr>
              <a:t>：</a:t>
            </a:r>
            <a:r>
              <a:rPr lang="zh-CN" altLang="en-US" dirty="0">
                <a:solidFill>
                  <a:schemeClr val="bg1"/>
                </a:solidFill>
              </a:rPr>
              <a:t>以</a:t>
            </a:r>
            <a:r>
              <a:rPr lang="zh-CN" altLang="en-US" dirty="0" smtClean="0">
                <a:solidFill>
                  <a:schemeClr val="bg1"/>
                </a:solidFill>
              </a:rPr>
              <a:t>似大地水准面</a:t>
            </a:r>
            <a:r>
              <a:rPr lang="zh-CN" altLang="en-US" dirty="0">
                <a:solidFill>
                  <a:schemeClr val="bg1"/>
                </a:solidFill>
              </a:rPr>
              <a:t>为基准面的</a:t>
            </a:r>
            <a:r>
              <a:rPr lang="zh-CN" altLang="en-US" dirty="0" smtClean="0">
                <a:solidFill>
                  <a:schemeClr val="bg1"/>
                </a:solidFill>
              </a:rPr>
              <a:t>高程</a:t>
            </a:r>
            <a:r>
              <a:rPr lang="zh-CN" altLang="en-US" dirty="0">
                <a:solidFill>
                  <a:schemeClr val="bg1"/>
                </a:solidFill>
              </a:rPr>
              <a:t>系统</a:t>
            </a:r>
            <a:r>
              <a:rPr lang="zh-CN" altLang="en-US" dirty="0" smtClean="0">
                <a:solidFill>
                  <a:schemeClr val="bg1"/>
                </a:solidFill>
              </a:rPr>
              <a:t>。</a:t>
            </a:r>
            <a:r>
              <a:rPr lang="zh-CN" altLang="en-US" dirty="0">
                <a:solidFill>
                  <a:schemeClr val="bg1"/>
                </a:solidFill>
              </a:rPr>
              <a:t>地球上某点</a:t>
            </a:r>
            <a:r>
              <a:rPr lang="zh-CN" altLang="en-US" dirty="0" smtClean="0">
                <a:solidFill>
                  <a:schemeClr val="bg1"/>
                </a:solidFill>
              </a:rPr>
              <a:t>的是从</a:t>
            </a:r>
            <a:r>
              <a:rPr lang="zh-CN" altLang="en-US" dirty="0">
                <a:solidFill>
                  <a:schemeClr val="bg1"/>
                </a:solidFill>
              </a:rPr>
              <a:t>地面点沿</a:t>
            </a:r>
            <a:r>
              <a:rPr lang="zh-CN" altLang="en-US" dirty="0" smtClean="0">
                <a:solidFill>
                  <a:schemeClr val="bg1"/>
                </a:solidFill>
              </a:rPr>
              <a:t>正常重力线与似大地水准面交点之间的距离。</a:t>
            </a:r>
            <a:endParaRPr lang="zh-CN" altLang="en-US" dirty="0">
              <a:solidFill>
                <a:schemeClr val="bg1"/>
              </a:solidFill>
            </a:endParaRPr>
          </a:p>
        </p:txBody>
      </p:sp>
      <p:sp>
        <p:nvSpPr>
          <p:cNvPr id="8" name="文本框 7"/>
          <p:cNvSpPr txBox="1"/>
          <p:nvPr/>
        </p:nvSpPr>
        <p:spPr>
          <a:xfrm>
            <a:off x="693471" y="1011473"/>
            <a:ext cx="10420478" cy="461665"/>
          </a:xfrm>
          <a:prstGeom prst="rect">
            <a:avLst/>
          </a:prstGeom>
          <a:noFill/>
        </p:spPr>
        <p:txBody>
          <a:bodyPr wrap="square" rtlCol="0">
            <a:spAutoFit/>
          </a:bodyPr>
          <a:lstStyle/>
          <a:p>
            <a:r>
              <a:rPr lang="zh-CN" altLang="en-US" sz="2400" b="1" dirty="0" smtClean="0">
                <a:solidFill>
                  <a:schemeClr val="bg1"/>
                </a:solidFill>
              </a:rPr>
              <a:t>大地高、正高、正常高</a:t>
            </a:r>
            <a:endParaRPr lang="zh-CN" altLang="en-US" sz="2400" b="1" dirty="0">
              <a:solidFill>
                <a:schemeClr val="bg1"/>
              </a:solidFill>
            </a:endParaRPr>
          </a:p>
        </p:txBody>
      </p:sp>
      <p:sp>
        <p:nvSpPr>
          <p:cNvPr id="7" name="文本框 6"/>
          <p:cNvSpPr txBox="1"/>
          <p:nvPr/>
        </p:nvSpPr>
        <p:spPr>
          <a:xfrm>
            <a:off x="6830011" y="5828581"/>
            <a:ext cx="3923068" cy="336233"/>
          </a:xfrm>
          <a:prstGeom prst="rect">
            <a:avLst/>
          </a:prstGeom>
          <a:noFill/>
        </p:spPr>
        <p:txBody>
          <a:bodyPr wrap="square" rtlCol="0">
            <a:spAutoFit/>
          </a:bodyPr>
          <a:lstStyle/>
          <a:p>
            <a:pPr indent="468000"/>
            <a:r>
              <a:rPr lang="zh-CN" altLang="en-US" sz="1600" dirty="0" smtClean="0">
                <a:solidFill>
                  <a:schemeClr val="bg1"/>
                </a:solidFill>
              </a:rPr>
              <a:t>图</a:t>
            </a:r>
            <a:r>
              <a:rPr lang="en-US" altLang="zh-CN" sz="1600" dirty="0" smtClean="0">
                <a:solidFill>
                  <a:schemeClr val="bg1"/>
                </a:solidFill>
              </a:rPr>
              <a:t>-4 </a:t>
            </a:r>
            <a:r>
              <a:rPr lang="zh-CN" altLang="en-US" sz="1600" dirty="0">
                <a:solidFill>
                  <a:schemeClr val="bg1"/>
                </a:solidFill>
              </a:rPr>
              <a:t>空间</a:t>
            </a:r>
            <a:r>
              <a:rPr lang="zh-CN" altLang="en-US" sz="1600" dirty="0" smtClean="0">
                <a:solidFill>
                  <a:schemeClr val="bg1"/>
                </a:solidFill>
              </a:rPr>
              <a:t>直角坐标系和大地坐标系</a:t>
            </a:r>
            <a:endParaRPr lang="en-US" altLang="zh-CN" sz="1600" dirty="0" smtClean="0">
              <a:solidFill>
                <a:schemeClr val="bg1"/>
              </a:solidFill>
            </a:endParaRPr>
          </a:p>
        </p:txBody>
      </p:sp>
      <p:pic>
        <p:nvPicPr>
          <p:cNvPr id="2052" name="Picture 4" descr="https://img-blog.csdn.net/201608281749282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3241" y="1802594"/>
            <a:ext cx="5887237" cy="296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394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08263"/>
          </a:xfrm>
        </p:spPr>
        <p:txBody>
          <a:bodyPr anchor="b"/>
          <a:lstStyle/>
          <a:p>
            <a:r>
              <a:rPr lang="en-US" altLang="zh-CN" dirty="0" smtClean="0">
                <a:solidFill>
                  <a:schemeClr val="bg1"/>
                </a:solidFill>
              </a:rPr>
              <a:t>1.1 </a:t>
            </a:r>
            <a:r>
              <a:rPr lang="zh-CN" altLang="en-US" dirty="0" smtClean="0">
                <a:solidFill>
                  <a:schemeClr val="bg1"/>
                </a:solidFill>
              </a:rPr>
              <a:t>坐标系统定义</a:t>
            </a:r>
            <a:endParaRPr lang="zh-CN" altLang="en-US" dirty="0">
              <a:solidFill>
                <a:schemeClr val="bg1"/>
              </a:solidFill>
            </a:endParaRPr>
          </a:p>
        </p:txBody>
      </p:sp>
      <p:sp>
        <p:nvSpPr>
          <p:cNvPr id="9" name="文本框 8"/>
          <p:cNvSpPr txBox="1"/>
          <p:nvPr/>
        </p:nvSpPr>
        <p:spPr>
          <a:xfrm>
            <a:off x="6935019" y="5885942"/>
            <a:ext cx="2942107" cy="338554"/>
          </a:xfrm>
          <a:prstGeom prst="rect">
            <a:avLst/>
          </a:prstGeom>
          <a:noFill/>
        </p:spPr>
        <p:txBody>
          <a:bodyPr wrap="square" rtlCol="0">
            <a:spAutoFit/>
          </a:bodyPr>
          <a:lstStyle/>
          <a:p>
            <a:pPr indent="468000"/>
            <a:r>
              <a:rPr lang="zh-CN" altLang="en-US" sz="1600" dirty="0" smtClean="0">
                <a:solidFill>
                  <a:schemeClr val="bg1"/>
                </a:solidFill>
              </a:rPr>
              <a:t>图</a:t>
            </a:r>
            <a:r>
              <a:rPr lang="en-US" altLang="zh-CN" sz="1600" dirty="0" smtClean="0">
                <a:solidFill>
                  <a:schemeClr val="bg1"/>
                </a:solidFill>
              </a:rPr>
              <a:t>-5 </a:t>
            </a:r>
            <a:r>
              <a:rPr lang="zh-CN" altLang="en-US" sz="1600" dirty="0" smtClean="0">
                <a:solidFill>
                  <a:schemeClr val="bg1"/>
                </a:solidFill>
              </a:rPr>
              <a:t>地理坐标系参数</a:t>
            </a:r>
            <a:endParaRPr lang="en-US" altLang="zh-CN" sz="1600" dirty="0" smtClean="0">
              <a:solidFill>
                <a:schemeClr val="bg1"/>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234" y="1422381"/>
            <a:ext cx="7560961" cy="4287997"/>
          </a:xfrm>
          <a:prstGeom prst="rect">
            <a:avLst/>
          </a:prstGeom>
        </p:spPr>
      </p:pic>
      <p:sp>
        <p:nvSpPr>
          <p:cNvPr id="6" name="文本框 5"/>
          <p:cNvSpPr txBox="1"/>
          <p:nvPr/>
        </p:nvSpPr>
        <p:spPr>
          <a:xfrm>
            <a:off x="693471" y="1576349"/>
            <a:ext cx="3405563" cy="4247317"/>
          </a:xfrm>
          <a:prstGeom prst="rect">
            <a:avLst/>
          </a:prstGeom>
          <a:noFill/>
        </p:spPr>
        <p:txBody>
          <a:bodyPr wrap="square" rtlCol="0">
            <a:spAutoFit/>
          </a:bodyPr>
          <a:lstStyle/>
          <a:p>
            <a:pPr indent="468000">
              <a:lnSpc>
                <a:spcPct val="150000"/>
              </a:lnSpc>
            </a:pPr>
            <a:r>
              <a:rPr lang="zh-CN" altLang="en-US" dirty="0">
                <a:solidFill>
                  <a:schemeClr val="bg1"/>
                </a:solidFill>
              </a:rPr>
              <a:t>地理坐标系中最主要的参数就是大地基准面，它直接决定了这个坐标系中坐标的测量方式</a:t>
            </a:r>
            <a:r>
              <a:rPr lang="zh-CN" altLang="en-US" dirty="0" smtClean="0">
                <a:solidFill>
                  <a:schemeClr val="bg1"/>
                </a:solidFill>
              </a:rPr>
              <a:t>。</a:t>
            </a:r>
            <a:endParaRPr lang="en-US" altLang="zh-CN" dirty="0" smtClean="0">
              <a:solidFill>
                <a:schemeClr val="bg1"/>
              </a:solidFill>
            </a:endParaRPr>
          </a:p>
          <a:p>
            <a:pPr indent="468000">
              <a:lnSpc>
                <a:spcPct val="150000"/>
              </a:lnSpc>
            </a:pPr>
            <a:r>
              <a:rPr lang="zh-CN" altLang="en-US" dirty="0" smtClean="0">
                <a:solidFill>
                  <a:schemeClr val="bg1"/>
                </a:solidFill>
              </a:rPr>
              <a:t>椭球</a:t>
            </a:r>
            <a:r>
              <a:rPr lang="zh-CN" altLang="en-US" dirty="0">
                <a:solidFill>
                  <a:schemeClr val="bg1"/>
                </a:solidFill>
              </a:rPr>
              <a:t>体与基准面之间的关系是一对多的关系</a:t>
            </a:r>
            <a:r>
              <a:rPr lang="zh-CN" altLang="en-US" dirty="0" smtClean="0">
                <a:solidFill>
                  <a:schemeClr val="bg1"/>
                </a:solidFill>
              </a:rPr>
              <a:t>，基准面</a:t>
            </a:r>
            <a:r>
              <a:rPr lang="zh-CN" altLang="en-US" dirty="0">
                <a:solidFill>
                  <a:schemeClr val="bg1"/>
                </a:solidFill>
              </a:rPr>
              <a:t>是在椭球体基础上建立的，根据局部</a:t>
            </a:r>
            <a:r>
              <a:rPr lang="zh-CN" altLang="en-US" dirty="0" smtClean="0">
                <a:solidFill>
                  <a:schemeClr val="bg1"/>
                </a:solidFill>
              </a:rPr>
              <a:t>地区地表贴近</a:t>
            </a:r>
            <a:r>
              <a:rPr lang="zh-CN" altLang="en-US" dirty="0">
                <a:solidFill>
                  <a:schemeClr val="bg1"/>
                </a:solidFill>
              </a:rPr>
              <a:t>需要对椭球进行缩放，椭球的扁率不变，但是大地基准面变</a:t>
            </a:r>
            <a:r>
              <a:rPr lang="zh-CN" altLang="en-US" dirty="0" smtClean="0">
                <a:solidFill>
                  <a:schemeClr val="bg1"/>
                </a:solidFill>
              </a:rPr>
              <a:t>了</a:t>
            </a:r>
            <a:r>
              <a:rPr lang="zh-CN" altLang="en-US" dirty="0">
                <a:solidFill>
                  <a:schemeClr val="bg1"/>
                </a:solidFill>
              </a:rPr>
              <a:t>，</a:t>
            </a:r>
            <a:r>
              <a:rPr lang="zh-CN" altLang="en-US" dirty="0" smtClean="0">
                <a:solidFill>
                  <a:schemeClr val="bg1"/>
                </a:solidFill>
              </a:rPr>
              <a:t>因此椭球体不能代表基准面。</a:t>
            </a:r>
            <a:endParaRPr lang="zh-CN" altLang="en-US" dirty="0">
              <a:solidFill>
                <a:schemeClr val="bg1"/>
              </a:solidFill>
            </a:endParaRPr>
          </a:p>
        </p:txBody>
      </p:sp>
      <p:sp>
        <p:nvSpPr>
          <p:cNvPr id="7" name="文本框 6"/>
          <p:cNvSpPr txBox="1"/>
          <p:nvPr/>
        </p:nvSpPr>
        <p:spPr>
          <a:xfrm>
            <a:off x="693471" y="1011473"/>
            <a:ext cx="10420478" cy="461665"/>
          </a:xfrm>
          <a:prstGeom prst="rect">
            <a:avLst/>
          </a:prstGeom>
          <a:noFill/>
        </p:spPr>
        <p:txBody>
          <a:bodyPr wrap="square" rtlCol="0">
            <a:spAutoFit/>
          </a:bodyPr>
          <a:lstStyle/>
          <a:p>
            <a:r>
              <a:rPr lang="zh-CN" altLang="en-US" sz="2400" b="1" dirty="0">
                <a:solidFill>
                  <a:schemeClr val="bg1"/>
                </a:solidFill>
              </a:rPr>
              <a:t>地理</a:t>
            </a:r>
            <a:r>
              <a:rPr lang="zh-CN" altLang="en-US" sz="2400" b="1" dirty="0" smtClean="0">
                <a:solidFill>
                  <a:schemeClr val="bg1"/>
                </a:solidFill>
              </a:rPr>
              <a:t>坐标系参数组成</a:t>
            </a:r>
            <a:endParaRPr lang="zh-CN" altLang="en-US" sz="2400" b="1" dirty="0">
              <a:solidFill>
                <a:schemeClr val="bg1"/>
              </a:solidFill>
            </a:endParaRPr>
          </a:p>
        </p:txBody>
      </p:sp>
    </p:spTree>
    <p:extLst>
      <p:ext uri="{BB962C8B-B14F-4D97-AF65-F5344CB8AC3E}">
        <p14:creationId xmlns:p14="http://schemas.microsoft.com/office/powerpoint/2010/main" val="1440478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08263"/>
          </a:xfrm>
        </p:spPr>
        <p:txBody>
          <a:bodyPr anchor="b"/>
          <a:lstStyle/>
          <a:p>
            <a:r>
              <a:rPr lang="en-US" altLang="zh-CN" b="1" dirty="0" smtClean="0">
                <a:solidFill>
                  <a:schemeClr val="bg1"/>
                </a:solidFill>
              </a:rPr>
              <a:t>1.1  </a:t>
            </a:r>
            <a:r>
              <a:rPr lang="zh-CN" altLang="en-US" b="1" dirty="0" smtClean="0">
                <a:solidFill>
                  <a:schemeClr val="bg1"/>
                </a:solidFill>
              </a:rPr>
              <a:t>坐标系统定义</a:t>
            </a:r>
            <a:endParaRPr lang="zh-CN" altLang="en-US" b="1" dirty="0">
              <a:solidFill>
                <a:schemeClr val="bg1"/>
              </a:solidFill>
            </a:endParaRPr>
          </a:p>
        </p:txBody>
      </p:sp>
      <p:sp>
        <p:nvSpPr>
          <p:cNvPr id="4" name="文本框 3"/>
          <p:cNvSpPr txBox="1"/>
          <p:nvPr/>
        </p:nvSpPr>
        <p:spPr>
          <a:xfrm>
            <a:off x="693471" y="1576348"/>
            <a:ext cx="10420478" cy="4662815"/>
          </a:xfrm>
          <a:prstGeom prst="rect">
            <a:avLst/>
          </a:prstGeom>
          <a:noFill/>
        </p:spPr>
        <p:txBody>
          <a:bodyPr wrap="square" rtlCol="0">
            <a:spAutoFit/>
          </a:bodyPr>
          <a:lstStyle/>
          <a:p>
            <a:pPr indent="468000">
              <a:lnSpc>
                <a:spcPct val="150000"/>
              </a:lnSpc>
            </a:pPr>
            <a:r>
              <a:rPr lang="zh-CN" altLang="en-US" dirty="0" smtClean="0">
                <a:solidFill>
                  <a:schemeClr val="bg1"/>
                </a:solidFill>
              </a:rPr>
              <a:t>地图投影</a:t>
            </a:r>
            <a:r>
              <a:rPr lang="zh-CN" altLang="en-US" dirty="0">
                <a:solidFill>
                  <a:schemeClr val="bg1"/>
                </a:solidFill>
              </a:rPr>
              <a:t>是利用一定数学方法则把地球表面的经、纬线转换到平面上的理论和方法。由于地球是一个赤道略宽两极略扁的不规则的梨形球体，故其表面是一个不可展平的曲面，所以运用任何数学方法进行这种转换都会产生误差和变形，为按照不同的需求缩小误差，就产生了各种</a:t>
            </a:r>
            <a:r>
              <a:rPr lang="zh-CN" altLang="en-US" dirty="0" smtClean="0">
                <a:solidFill>
                  <a:schemeClr val="bg1"/>
                </a:solidFill>
              </a:rPr>
              <a:t>投影坐标系。</a:t>
            </a:r>
            <a:endParaRPr lang="en-US" altLang="zh-CN" dirty="0" smtClean="0">
              <a:solidFill>
                <a:schemeClr val="bg1"/>
              </a:solidFill>
            </a:endParaRPr>
          </a:p>
          <a:p>
            <a:pPr indent="468000">
              <a:lnSpc>
                <a:spcPct val="150000"/>
              </a:lnSpc>
            </a:pPr>
            <a:r>
              <a:rPr lang="zh-CN" altLang="en-US" dirty="0">
                <a:solidFill>
                  <a:schemeClr val="bg1"/>
                </a:solidFill>
              </a:rPr>
              <a:t>按照投影的变形性质来</a:t>
            </a:r>
            <a:r>
              <a:rPr lang="zh-CN" altLang="en-US" dirty="0" smtClean="0">
                <a:solidFill>
                  <a:schemeClr val="bg1"/>
                </a:solidFill>
              </a:rPr>
              <a:t>划分如下。</a:t>
            </a:r>
            <a:endParaRPr lang="zh-CN" altLang="en-US" dirty="0">
              <a:solidFill>
                <a:schemeClr val="bg1"/>
              </a:solidFill>
            </a:endParaRPr>
          </a:p>
          <a:p>
            <a:pPr indent="468000">
              <a:lnSpc>
                <a:spcPct val="150000"/>
              </a:lnSpc>
            </a:pPr>
            <a:r>
              <a:rPr lang="zh-CN" altLang="en-US" b="1" dirty="0" smtClean="0">
                <a:solidFill>
                  <a:schemeClr val="bg1"/>
                </a:solidFill>
              </a:rPr>
              <a:t>等角投影</a:t>
            </a:r>
            <a:r>
              <a:rPr lang="zh-CN" altLang="en-US" b="1" dirty="0">
                <a:solidFill>
                  <a:schemeClr val="bg1"/>
                </a:solidFill>
              </a:rPr>
              <a:t>：</a:t>
            </a:r>
            <a:r>
              <a:rPr lang="zh-CN" altLang="en-US" dirty="0">
                <a:solidFill>
                  <a:schemeClr val="bg1"/>
                </a:solidFill>
              </a:rPr>
              <a:t>在投影面上两个方向的夹角和在实地上两个方向的夹角相等，没有角度变形，多用于编制对方向精度要求高的航海图、航空图、洋流图、风向图和军用地图等。</a:t>
            </a:r>
          </a:p>
          <a:p>
            <a:pPr indent="468000">
              <a:lnSpc>
                <a:spcPct val="150000"/>
              </a:lnSpc>
            </a:pPr>
            <a:r>
              <a:rPr lang="zh-CN" altLang="en-US" b="1" dirty="0" smtClean="0">
                <a:solidFill>
                  <a:schemeClr val="bg1"/>
                </a:solidFill>
              </a:rPr>
              <a:t>等积投影</a:t>
            </a:r>
            <a:r>
              <a:rPr lang="zh-CN" altLang="en-US" b="1" dirty="0">
                <a:solidFill>
                  <a:schemeClr val="bg1"/>
                </a:solidFill>
              </a:rPr>
              <a:t>：</a:t>
            </a:r>
            <a:r>
              <a:rPr lang="zh-CN" altLang="en-US" dirty="0">
                <a:solidFill>
                  <a:schemeClr val="bg1"/>
                </a:solidFill>
              </a:rPr>
              <a:t>地球上区域面积和地图上区域面积的比例固定，有利于在地图上进行面积对比，但形状变形比其他投影</a:t>
            </a:r>
            <a:r>
              <a:rPr lang="zh-CN" altLang="en-US" dirty="0" smtClean="0">
                <a:solidFill>
                  <a:schemeClr val="bg1"/>
                </a:solidFill>
              </a:rPr>
              <a:t>大，多</a:t>
            </a:r>
            <a:r>
              <a:rPr lang="zh-CN" altLang="en-US" dirty="0">
                <a:solidFill>
                  <a:schemeClr val="bg1"/>
                </a:solidFill>
              </a:rPr>
              <a:t>用来绘制经济图，行政区图和人口图。</a:t>
            </a:r>
          </a:p>
          <a:p>
            <a:pPr indent="468000">
              <a:lnSpc>
                <a:spcPct val="150000"/>
              </a:lnSpc>
            </a:pPr>
            <a:r>
              <a:rPr lang="zh-CN" altLang="en-US" b="1" dirty="0" smtClean="0">
                <a:solidFill>
                  <a:schemeClr val="bg1"/>
                </a:solidFill>
              </a:rPr>
              <a:t>任意投影</a:t>
            </a:r>
            <a:r>
              <a:rPr lang="zh-CN" altLang="en-US" b="1" dirty="0">
                <a:solidFill>
                  <a:schemeClr val="bg1"/>
                </a:solidFill>
              </a:rPr>
              <a:t>：</a:t>
            </a:r>
            <a:r>
              <a:rPr lang="zh-CN" altLang="en-US" dirty="0">
                <a:solidFill>
                  <a:schemeClr val="bg1"/>
                </a:solidFill>
              </a:rPr>
              <a:t>既不是等角投影也不是</a:t>
            </a:r>
            <a:r>
              <a:rPr lang="zh-CN" altLang="en-US" dirty="0" smtClean="0">
                <a:solidFill>
                  <a:schemeClr val="bg1"/>
                </a:solidFill>
              </a:rPr>
              <a:t>等积投影，既有</a:t>
            </a:r>
            <a:r>
              <a:rPr lang="zh-CN" altLang="en-US" dirty="0">
                <a:solidFill>
                  <a:schemeClr val="bg1"/>
                </a:solidFill>
              </a:rPr>
              <a:t>角度变形，又有面积变形与长度变形，但都比较</a:t>
            </a:r>
            <a:r>
              <a:rPr lang="zh-CN" altLang="en-US" dirty="0" smtClean="0">
                <a:solidFill>
                  <a:schemeClr val="bg1"/>
                </a:solidFill>
              </a:rPr>
              <a:t>小，其中</a:t>
            </a:r>
            <a:r>
              <a:rPr lang="zh-CN" altLang="en-US" dirty="0">
                <a:solidFill>
                  <a:schemeClr val="bg1"/>
                </a:solidFill>
              </a:rPr>
              <a:t>包括“等距离投影”，多用于对投影性质要求不严格的大区域地图，如世界地图、大洋图等。</a:t>
            </a:r>
            <a:endParaRPr lang="en-US" altLang="zh-CN" dirty="0" smtClean="0">
              <a:solidFill>
                <a:schemeClr val="bg1"/>
              </a:solidFill>
            </a:endParaRPr>
          </a:p>
        </p:txBody>
      </p:sp>
      <p:sp>
        <p:nvSpPr>
          <p:cNvPr id="8" name="文本框 7"/>
          <p:cNvSpPr txBox="1"/>
          <p:nvPr/>
        </p:nvSpPr>
        <p:spPr>
          <a:xfrm>
            <a:off x="693471" y="1011473"/>
            <a:ext cx="10420478" cy="461665"/>
          </a:xfrm>
          <a:prstGeom prst="rect">
            <a:avLst/>
          </a:prstGeom>
          <a:noFill/>
        </p:spPr>
        <p:txBody>
          <a:bodyPr wrap="square" rtlCol="0">
            <a:spAutoFit/>
          </a:bodyPr>
          <a:lstStyle/>
          <a:p>
            <a:r>
              <a:rPr lang="zh-CN" altLang="en-US" sz="2400" b="1" dirty="0">
                <a:solidFill>
                  <a:schemeClr val="bg1"/>
                </a:solidFill>
              </a:rPr>
              <a:t>投影</a:t>
            </a:r>
            <a:r>
              <a:rPr lang="zh-CN" altLang="en-US" sz="2400" b="1" dirty="0" smtClean="0">
                <a:solidFill>
                  <a:schemeClr val="bg1"/>
                </a:solidFill>
              </a:rPr>
              <a:t>坐标系</a:t>
            </a:r>
            <a:endParaRPr lang="zh-CN" altLang="en-US" sz="2400" b="1" dirty="0">
              <a:solidFill>
                <a:schemeClr val="bg1"/>
              </a:solidFill>
            </a:endParaRPr>
          </a:p>
        </p:txBody>
      </p:sp>
    </p:spTree>
    <p:extLst>
      <p:ext uri="{BB962C8B-B14F-4D97-AF65-F5344CB8AC3E}">
        <p14:creationId xmlns:p14="http://schemas.microsoft.com/office/powerpoint/2010/main" val="4040659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908263"/>
          </a:xfrm>
        </p:spPr>
        <p:txBody>
          <a:bodyPr anchor="b"/>
          <a:lstStyle/>
          <a:p>
            <a:r>
              <a:rPr lang="en-US" altLang="zh-CN" b="1" dirty="0" smtClean="0">
                <a:solidFill>
                  <a:schemeClr val="bg1"/>
                </a:solidFill>
              </a:rPr>
              <a:t>1.1 </a:t>
            </a:r>
            <a:r>
              <a:rPr lang="zh-CN" altLang="en-US" b="1" dirty="0" smtClean="0">
                <a:solidFill>
                  <a:schemeClr val="bg1"/>
                </a:solidFill>
              </a:rPr>
              <a:t>坐标系统定义</a:t>
            </a:r>
            <a:endParaRPr lang="zh-CN" altLang="en-US" b="1" dirty="0">
              <a:solidFill>
                <a:schemeClr val="bg1"/>
              </a:solidFill>
            </a:endParaRPr>
          </a:p>
        </p:txBody>
      </p:sp>
      <p:sp>
        <p:nvSpPr>
          <p:cNvPr id="4" name="文本框 3"/>
          <p:cNvSpPr txBox="1"/>
          <p:nvPr/>
        </p:nvSpPr>
        <p:spPr>
          <a:xfrm>
            <a:off x="693471" y="1576348"/>
            <a:ext cx="4879639" cy="4662815"/>
          </a:xfrm>
          <a:prstGeom prst="rect">
            <a:avLst/>
          </a:prstGeom>
          <a:noFill/>
        </p:spPr>
        <p:txBody>
          <a:bodyPr wrap="square" rtlCol="0">
            <a:spAutoFit/>
          </a:bodyPr>
          <a:lstStyle/>
          <a:p>
            <a:pPr indent="468000">
              <a:lnSpc>
                <a:spcPct val="150000"/>
              </a:lnSpc>
            </a:pPr>
            <a:r>
              <a:rPr lang="zh-CN" altLang="en-US" dirty="0" smtClean="0">
                <a:solidFill>
                  <a:schemeClr val="bg1"/>
                </a:solidFill>
              </a:rPr>
              <a:t>投影坐标系按照投影承载面的构造来划分，主要分为圆锥投影、圆柱投影和方位投影。</a:t>
            </a:r>
            <a:endParaRPr lang="en-US" altLang="zh-CN" dirty="0" smtClean="0">
              <a:solidFill>
                <a:schemeClr val="bg1"/>
              </a:solidFill>
            </a:endParaRPr>
          </a:p>
          <a:p>
            <a:pPr indent="468000">
              <a:lnSpc>
                <a:spcPct val="150000"/>
              </a:lnSpc>
            </a:pPr>
            <a:r>
              <a:rPr lang="zh-CN" altLang="en-US" dirty="0" smtClean="0">
                <a:solidFill>
                  <a:schemeClr val="bg1"/>
                </a:solidFill>
              </a:rPr>
              <a:t>圆锥投影：用</a:t>
            </a:r>
            <a:r>
              <a:rPr lang="zh-CN" altLang="en-US" dirty="0">
                <a:solidFill>
                  <a:schemeClr val="bg1"/>
                </a:solidFill>
              </a:rPr>
              <a:t>一个圆锥相割或者相切与地球的某一个纬度圈，圆锥轴和地轴重合，以球心为视点将地球 表面投影到圆锥面上，沿着圆锥的某一条母线切开展成平面，形成地图。</a:t>
            </a:r>
          </a:p>
          <a:p>
            <a:pPr indent="468000">
              <a:lnSpc>
                <a:spcPct val="150000"/>
              </a:lnSpc>
            </a:pPr>
            <a:r>
              <a:rPr lang="zh-CN" altLang="en-US" dirty="0" smtClean="0">
                <a:solidFill>
                  <a:schemeClr val="bg1"/>
                </a:solidFill>
              </a:rPr>
              <a:t>圆柱投影：可以</a:t>
            </a:r>
            <a:r>
              <a:rPr lang="zh-CN" altLang="en-US" dirty="0">
                <a:solidFill>
                  <a:schemeClr val="bg1"/>
                </a:solidFill>
              </a:rPr>
              <a:t>认为是一种圆锥投影的特殊方式，承载面是一个圆柱</a:t>
            </a:r>
            <a:r>
              <a:rPr lang="zh-CN" altLang="en-US" dirty="0" smtClean="0">
                <a:solidFill>
                  <a:schemeClr val="bg1"/>
                </a:solidFill>
              </a:rPr>
              <a:t>。</a:t>
            </a:r>
            <a:endParaRPr lang="en-US" altLang="zh-CN" dirty="0" smtClean="0">
              <a:solidFill>
                <a:schemeClr val="bg1"/>
              </a:solidFill>
            </a:endParaRPr>
          </a:p>
          <a:p>
            <a:pPr indent="468000">
              <a:lnSpc>
                <a:spcPct val="150000"/>
              </a:lnSpc>
            </a:pPr>
            <a:r>
              <a:rPr lang="zh-CN" altLang="en-US" dirty="0">
                <a:solidFill>
                  <a:schemeClr val="bg1"/>
                </a:solidFill>
              </a:rPr>
              <a:t>方位投影：又称“平面投影”，将地球表面投影到一个与地球表面相切或者相割的平面上以球心为视点的投影方式</a:t>
            </a:r>
            <a:r>
              <a:rPr lang="zh-CN" altLang="en-US" dirty="0" smtClean="0">
                <a:solidFill>
                  <a:schemeClr val="bg1"/>
                </a:solidFill>
              </a:rPr>
              <a:t>。</a:t>
            </a:r>
            <a:endParaRPr lang="zh-CN" altLang="en-US" dirty="0">
              <a:solidFill>
                <a:schemeClr val="bg1"/>
              </a:solidFill>
            </a:endParaRPr>
          </a:p>
        </p:txBody>
      </p:sp>
      <p:sp>
        <p:nvSpPr>
          <p:cNvPr id="8" name="文本框 7"/>
          <p:cNvSpPr txBox="1"/>
          <p:nvPr/>
        </p:nvSpPr>
        <p:spPr>
          <a:xfrm>
            <a:off x="693471" y="1011473"/>
            <a:ext cx="10420478" cy="461665"/>
          </a:xfrm>
          <a:prstGeom prst="rect">
            <a:avLst/>
          </a:prstGeom>
          <a:noFill/>
        </p:spPr>
        <p:txBody>
          <a:bodyPr wrap="square" rtlCol="0">
            <a:spAutoFit/>
          </a:bodyPr>
          <a:lstStyle/>
          <a:p>
            <a:r>
              <a:rPr lang="zh-CN" altLang="en-US" sz="2400" b="1" dirty="0">
                <a:solidFill>
                  <a:schemeClr val="bg1"/>
                </a:solidFill>
              </a:rPr>
              <a:t>投影坐标系</a:t>
            </a:r>
          </a:p>
        </p:txBody>
      </p:sp>
      <p:sp>
        <p:nvSpPr>
          <p:cNvPr id="14" name="文本框 13"/>
          <p:cNvSpPr txBox="1"/>
          <p:nvPr/>
        </p:nvSpPr>
        <p:spPr>
          <a:xfrm>
            <a:off x="6867757" y="5637474"/>
            <a:ext cx="3923068" cy="336233"/>
          </a:xfrm>
          <a:prstGeom prst="rect">
            <a:avLst/>
          </a:prstGeom>
          <a:noFill/>
        </p:spPr>
        <p:txBody>
          <a:bodyPr wrap="square" rtlCol="0">
            <a:spAutoFit/>
          </a:bodyPr>
          <a:lstStyle/>
          <a:p>
            <a:pPr indent="468000"/>
            <a:r>
              <a:rPr lang="zh-CN" altLang="en-US" sz="1600" dirty="0" smtClean="0">
                <a:solidFill>
                  <a:schemeClr val="bg1"/>
                </a:solidFill>
              </a:rPr>
              <a:t>图</a:t>
            </a:r>
            <a:r>
              <a:rPr lang="en-US" altLang="zh-CN" sz="1600" dirty="0" smtClean="0">
                <a:solidFill>
                  <a:schemeClr val="bg1"/>
                </a:solidFill>
              </a:rPr>
              <a:t>-6 </a:t>
            </a:r>
            <a:r>
              <a:rPr lang="zh-CN" altLang="en-US" sz="1600" dirty="0">
                <a:solidFill>
                  <a:schemeClr val="bg1"/>
                </a:solidFill>
              </a:rPr>
              <a:t>不同</a:t>
            </a:r>
            <a:r>
              <a:rPr lang="zh-CN" altLang="en-US" sz="1600" dirty="0" smtClean="0">
                <a:solidFill>
                  <a:schemeClr val="bg1"/>
                </a:solidFill>
              </a:rPr>
              <a:t>投影模型的承载面构造</a:t>
            </a:r>
            <a:endParaRPr lang="en-US" altLang="zh-CN" sz="1600" dirty="0" smtClean="0">
              <a:solidFill>
                <a:schemeClr val="bg1"/>
              </a:solidFill>
            </a:endParaRPr>
          </a:p>
        </p:txBody>
      </p:sp>
      <p:pic>
        <p:nvPicPr>
          <p:cNvPr id="4106" name="Picture 10" descr="https://pic2.zhimg.com/80/v2-2bc57112ef3bb4ebad94ec27de4b5b3d_1440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483" y="1734003"/>
            <a:ext cx="5755617" cy="373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148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2421</TotalTime>
  <Words>3498</Words>
  <Application>Microsoft Office PowerPoint</Application>
  <PresentationFormat>宽屏</PresentationFormat>
  <Paragraphs>219</Paragraphs>
  <Slides>17</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宋体</vt:lpstr>
      <vt:lpstr>微软雅黑</vt:lpstr>
      <vt:lpstr>Arial</vt:lpstr>
      <vt:lpstr>Calibri</vt:lpstr>
      <vt:lpstr>Calibri Light</vt:lpstr>
      <vt:lpstr>Office 主题​​</vt:lpstr>
      <vt:lpstr>PowerPoint 演示文稿</vt:lpstr>
      <vt:lpstr>PowerPoint 演示文稿</vt:lpstr>
      <vt:lpstr>1.1 坐标系统定义</vt:lpstr>
      <vt:lpstr>1.1  坐标系统定义</vt:lpstr>
      <vt:lpstr>1.1 坐标系统定义</vt:lpstr>
      <vt:lpstr>1.1 坐标系统定义</vt:lpstr>
      <vt:lpstr>1.1 坐标系统定义</vt:lpstr>
      <vt:lpstr>1.1  坐标系统定义</vt:lpstr>
      <vt:lpstr>1.1 坐标系统定义</vt:lpstr>
      <vt:lpstr>1.1 坐标系统定义</vt:lpstr>
      <vt:lpstr>1.1 坐标系统定义</vt:lpstr>
      <vt:lpstr>1.2 常用椭球体和投影模型</vt:lpstr>
      <vt:lpstr>1.3 EPSG数据集</vt:lpstr>
      <vt:lpstr>PowerPoint 演示文稿</vt:lpstr>
      <vt:lpstr>2.1 坐标转换过程</vt:lpstr>
      <vt:lpstr>2.1 坐标转换过程</vt:lpstr>
      <vt:lpstr>2.2 实际应用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雅萱 刘</dc:creator>
  <cp:lastModifiedBy>howard.zhang</cp:lastModifiedBy>
  <cp:revision>260</cp:revision>
  <dcterms:created xsi:type="dcterms:W3CDTF">2019-07-29T06:35:01Z</dcterms:created>
  <dcterms:modified xsi:type="dcterms:W3CDTF">2021-11-15T07:27:16Z</dcterms:modified>
</cp:coreProperties>
</file>