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Helvetica Neue"/>
      <p:regular r:id="rId37"/>
      <p:bold r:id="rId38"/>
      <p:italic r:id="rId39"/>
      <p:boldItalic r:id="rId40"/>
    </p:embeddedFont>
    <p:embeddedFont>
      <p:font typeface="Gill Sans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3" roundtripDataSignature="AMtx7mi4s6iIV4MTm+HOpyd0LiL9KfZs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Italic.fntdata"/><Relationship Id="rId20" Type="http://schemas.openxmlformats.org/officeDocument/2006/relationships/slide" Target="slides/slide14.xml"/><Relationship Id="rId42" Type="http://schemas.openxmlformats.org/officeDocument/2006/relationships/font" Target="fonts/GillSans-bold.fntdata"/><Relationship Id="rId41" Type="http://schemas.openxmlformats.org/officeDocument/2006/relationships/font" Target="fonts/GillSans-regular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customschemas.google.com/relationships/presentationmetadata" Target="meta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HelveticaNeue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HelveticaNeue-italic.fntdata"/><Relationship Id="rId16" Type="http://schemas.openxmlformats.org/officeDocument/2006/relationships/slide" Target="slides/slide10.xml"/><Relationship Id="rId38" Type="http://schemas.openxmlformats.org/officeDocument/2006/relationships/font" Target="fonts/HelveticaNeue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Note from Chuck.  If you are using these materials, you can remove my name and URL from this replace it with your own, but please retain the CC-BY logo on the first page as well as retain the entire last page when you remix and republish these slides.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TO Highlight – go to https://tohtml.com/html/ - paste and then do a "Paste RTF"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2"/>
          <p:cNvSpPr txBox="1"/>
          <p:nvPr>
            <p:ph type="title"/>
          </p:nvPr>
        </p:nvSpPr>
        <p:spPr>
          <a:xfrm>
            <a:off x="649287" y="865187"/>
            <a:ext cx="7837487" cy="1735137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2"/>
          <p:cNvSpPr txBox="1"/>
          <p:nvPr>
            <p:ph idx="1" type="body"/>
          </p:nvPr>
        </p:nvSpPr>
        <p:spPr>
          <a:xfrm>
            <a:off x="649287" y="2649537"/>
            <a:ext cx="7837487" cy="593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/>
          <p:nvPr>
            <p:ph type="title"/>
          </p:nvPr>
        </p:nvSpPr>
        <p:spPr>
          <a:xfrm>
            <a:off x="849312" y="427037"/>
            <a:ext cx="7445375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5"/>
          <p:cNvSpPr txBox="1"/>
          <p:nvPr>
            <p:ph idx="1" type="body"/>
          </p:nvPr>
        </p:nvSpPr>
        <p:spPr>
          <a:xfrm>
            <a:off x="849312" y="1457325"/>
            <a:ext cx="7445375" cy="324802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424053" lvl="0" marL="457200" algn="l"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078"/>
              <a:buChar char="•"/>
              <a:defRPr/>
            </a:lvl1pPr>
            <a:lvl2pPr indent="-424053" lvl="1" marL="914400" algn="l"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078"/>
              <a:buChar char="•"/>
              <a:defRPr/>
            </a:lvl2pPr>
            <a:lvl3pPr indent="-424053" lvl="2" marL="1371600" algn="l"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078"/>
              <a:buChar char="•"/>
              <a:defRPr/>
            </a:lvl3pPr>
            <a:lvl4pPr indent="-424053" lvl="3" marL="1828800" algn="l"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078"/>
              <a:buChar char="•"/>
              <a:defRPr/>
            </a:lvl4pPr>
            <a:lvl5pPr indent="-424053" lvl="4" marL="2286000" algn="l"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078"/>
              <a:buChar char="•"/>
              <a:defRPr/>
            </a:lvl5pPr>
            <a:lvl6pPr indent="-424053" lvl="5" marL="2743200" algn="l">
              <a:spcBef>
                <a:spcPts val="1294"/>
              </a:spcBef>
              <a:spcAft>
                <a:spcPts val="0"/>
              </a:spcAft>
              <a:buClr>
                <a:schemeClr val="lt1"/>
              </a:buClr>
              <a:buSzPts val="3078"/>
              <a:buChar char="•"/>
              <a:defRPr/>
            </a:lvl6pPr>
            <a:lvl7pPr indent="-424053" lvl="6" marL="3200400" algn="l">
              <a:spcBef>
                <a:spcPts val="1294"/>
              </a:spcBef>
              <a:spcAft>
                <a:spcPts val="0"/>
              </a:spcAft>
              <a:buClr>
                <a:schemeClr val="lt1"/>
              </a:buClr>
              <a:buSzPts val="3078"/>
              <a:buChar char="•"/>
              <a:defRPr/>
            </a:lvl7pPr>
            <a:lvl8pPr indent="-424053" lvl="7" marL="3657600" algn="l">
              <a:spcBef>
                <a:spcPts val="1294"/>
              </a:spcBef>
              <a:spcAft>
                <a:spcPts val="0"/>
              </a:spcAft>
              <a:buClr>
                <a:schemeClr val="lt1"/>
              </a:buClr>
              <a:buSzPts val="3078"/>
              <a:buChar char="•"/>
              <a:defRPr/>
            </a:lvl8pPr>
            <a:lvl9pPr indent="-424053" lvl="8" marL="4114800" algn="l">
              <a:spcBef>
                <a:spcPts val="1294"/>
              </a:spcBef>
              <a:spcAft>
                <a:spcPts val="0"/>
              </a:spcAft>
              <a:buClr>
                <a:schemeClr val="lt1"/>
              </a:buClr>
              <a:buSzPts val="3078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6"/>
          <p:cNvSpPr txBox="1"/>
          <p:nvPr>
            <p:ph type="title"/>
          </p:nvPr>
        </p:nvSpPr>
        <p:spPr>
          <a:xfrm>
            <a:off x="849312" y="427037"/>
            <a:ext cx="7445375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/>
          <p:nvPr>
            <p:ph type="title"/>
          </p:nvPr>
        </p:nvSpPr>
        <p:spPr>
          <a:xfrm>
            <a:off x="649287" y="865187"/>
            <a:ext cx="7837487" cy="1735137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" name="Google Shape;7;p31"/>
          <p:cNvSpPr txBox="1"/>
          <p:nvPr>
            <p:ph idx="1" type="body"/>
          </p:nvPr>
        </p:nvSpPr>
        <p:spPr>
          <a:xfrm>
            <a:off x="649287" y="2649537"/>
            <a:ext cx="7837487" cy="593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31"/>
          <p:cNvSpPr txBox="1"/>
          <p:nvPr/>
        </p:nvSpPr>
        <p:spPr>
          <a:xfrm>
            <a:off x="0" y="0"/>
            <a:ext cx="9144000" cy="3619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Google Shape;9;p31"/>
          <p:cNvSpPr txBox="1"/>
          <p:nvPr/>
        </p:nvSpPr>
        <p:spPr>
          <a:xfrm>
            <a:off x="-3175" y="4776787"/>
            <a:ext cx="9144000" cy="3619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Google Shape;10;p31"/>
          <p:cNvSpPr txBox="1"/>
          <p:nvPr/>
        </p:nvSpPr>
        <p:spPr>
          <a:xfrm>
            <a:off x="-4762" y="0"/>
            <a:ext cx="9144000" cy="3619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Google Shape;11;p31"/>
          <p:cNvSpPr txBox="1"/>
          <p:nvPr/>
        </p:nvSpPr>
        <p:spPr>
          <a:xfrm>
            <a:off x="0" y="4776787"/>
            <a:ext cx="9144000" cy="3619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3"/>
          <p:cNvSpPr txBox="1"/>
          <p:nvPr>
            <p:ph type="title"/>
          </p:nvPr>
        </p:nvSpPr>
        <p:spPr>
          <a:xfrm>
            <a:off x="849312" y="427037"/>
            <a:ext cx="7445375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88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88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88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88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" name="Google Shape;17;p33"/>
          <p:cNvSpPr txBox="1"/>
          <p:nvPr>
            <p:ph idx="1" type="body"/>
          </p:nvPr>
        </p:nvSpPr>
        <p:spPr>
          <a:xfrm>
            <a:off x="849312" y="1457325"/>
            <a:ext cx="7445375" cy="324802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456628" lvl="0" marL="457200" marR="0" rtl="0" algn="l"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591"/>
              <a:buFont typeface="Gill Sans"/>
              <a:buChar char="•"/>
              <a:defRPr b="0" i="0" sz="2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6628" lvl="1" marL="914400" marR="0" rtl="0" algn="l"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591"/>
              <a:buFont typeface="Gill Sans"/>
              <a:buChar char="•"/>
              <a:defRPr b="0" i="0" sz="2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6628" lvl="2" marL="1371600" marR="0" rtl="0" algn="l"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591"/>
              <a:buFont typeface="Gill Sans"/>
              <a:buChar char="•"/>
              <a:defRPr b="0" i="0" sz="2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6628" lvl="3" marL="1828800" marR="0" rtl="0" algn="l"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591"/>
              <a:buFont typeface="Gill Sans"/>
              <a:buChar char="•"/>
              <a:defRPr b="0" i="0" sz="2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6628" lvl="4" marL="2286000" marR="0" rtl="0" algn="l"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591"/>
              <a:buFont typeface="Gill Sans"/>
              <a:buChar char="•"/>
              <a:defRPr b="0" i="0" sz="2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60754" lvl="5" marL="2743200" marR="0" rtl="0" algn="l">
              <a:spcBef>
                <a:spcPts val="1294"/>
              </a:spcBef>
              <a:spcAft>
                <a:spcPts val="0"/>
              </a:spcAft>
              <a:buClr>
                <a:schemeClr val="lt1"/>
              </a:buClr>
              <a:buSzPts val="3656"/>
              <a:buFont typeface="Gill Sans"/>
              <a:buChar char="•"/>
              <a:defRPr b="0" i="0" sz="2138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60754" lvl="6" marL="3200400" marR="0" rtl="0" algn="l">
              <a:spcBef>
                <a:spcPts val="1294"/>
              </a:spcBef>
              <a:spcAft>
                <a:spcPts val="0"/>
              </a:spcAft>
              <a:buClr>
                <a:schemeClr val="lt1"/>
              </a:buClr>
              <a:buSzPts val="3656"/>
              <a:buFont typeface="Gill Sans"/>
              <a:buChar char="•"/>
              <a:defRPr b="0" i="0" sz="2138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60754" lvl="7" marL="3657600" marR="0" rtl="0" algn="l">
              <a:spcBef>
                <a:spcPts val="1294"/>
              </a:spcBef>
              <a:spcAft>
                <a:spcPts val="0"/>
              </a:spcAft>
              <a:buClr>
                <a:schemeClr val="lt1"/>
              </a:buClr>
              <a:buSzPts val="3656"/>
              <a:buFont typeface="Gill Sans"/>
              <a:buChar char="•"/>
              <a:defRPr b="0" i="0" sz="2138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60754" lvl="8" marL="4114800" marR="0" rtl="0" algn="l">
              <a:spcBef>
                <a:spcPts val="1294"/>
              </a:spcBef>
              <a:spcAft>
                <a:spcPts val="0"/>
              </a:spcAft>
              <a:buClr>
                <a:schemeClr val="lt1"/>
              </a:buClr>
              <a:buSzPts val="3656"/>
              <a:buFont typeface="Gill Sans"/>
              <a:buChar char="•"/>
              <a:defRPr b="0" i="0" sz="2138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8" name="Google Shape;18;p33"/>
          <p:cNvSpPr txBox="1"/>
          <p:nvPr/>
        </p:nvSpPr>
        <p:spPr>
          <a:xfrm>
            <a:off x="0" y="0"/>
            <a:ext cx="9144000" cy="36195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" name="Google Shape;19;p33"/>
          <p:cNvSpPr txBox="1"/>
          <p:nvPr/>
        </p:nvSpPr>
        <p:spPr>
          <a:xfrm>
            <a:off x="-3175" y="4776787"/>
            <a:ext cx="9144000" cy="36195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Google Shape;20;p33"/>
          <p:cNvSpPr txBox="1"/>
          <p:nvPr/>
        </p:nvSpPr>
        <p:spPr>
          <a:xfrm>
            <a:off x="0" y="-19050"/>
            <a:ext cx="9144000" cy="3619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33"/>
          <p:cNvSpPr txBox="1"/>
          <p:nvPr/>
        </p:nvSpPr>
        <p:spPr>
          <a:xfrm>
            <a:off x="0" y="4776787"/>
            <a:ext cx="9144000" cy="3619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2.jpg"/><Relationship Id="rId5" Type="http://schemas.openxmlformats.org/officeDocument/2006/relationships/hyperlink" Target="https://www.flickr.com/photos/knightfoundation/2467553359/in/photolist-5mFkAb-5mB6tR-2ixVUfA-5mFkxN-5mB6wv-4L3RDr-5mB6ye-5mGRNj-5mCBFa-5mGRFN-5mGRPs-5mGRM5-5mGRLf-2ixXaw1-2ixToz4-2ixToJs-2ixXbud-2ixTo7A-2ixTodc-2ixVVoT-2ixXbm7-2ixVXmF-2ixTpqc-2ixVWwV-2ixVWSp-2ixXbQi-2ixVWz5-2ixTpac-2ixTqk3-2ixVWGV-2ixTpXE-2ixTpG4-2ixTq4g-2ixTqwF-2ixTqcs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"/>
          <p:cNvSpPr txBox="1"/>
          <p:nvPr>
            <p:ph type="title"/>
          </p:nvPr>
        </p:nvSpPr>
        <p:spPr>
          <a:xfrm>
            <a:off x="649287" y="865187"/>
            <a:ext cx="7837487" cy="1735137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Gill Sans"/>
              <a:buNone/>
            </a:pPr>
            <a:r>
              <a:rPr b="0" i="0" lang="en-US" sz="4400" u="none">
                <a:solidFill>
                  <a:srgbClr val="FFD966"/>
                </a:solidFill>
                <a:latin typeface="Gill Sans"/>
                <a:ea typeface="Gill Sans"/>
                <a:cs typeface="Gill Sans"/>
                <a:sym typeface="Gill Sans"/>
              </a:rPr>
              <a:t>HTML</a:t>
            </a:r>
            <a:endParaRPr/>
          </a:p>
        </p:txBody>
      </p:sp>
      <p:pic>
        <p:nvPicPr>
          <p:cNvPr descr="CCby.png" id="33" name="Google Shape;3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400" y="4171950"/>
            <a:ext cx="1106487" cy="37623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"/>
          <p:cNvSpPr txBox="1"/>
          <p:nvPr/>
        </p:nvSpPr>
        <p:spPr>
          <a:xfrm>
            <a:off x="685800" y="2724150"/>
            <a:ext cx="7837487" cy="8731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Gill Sans"/>
              <a:buNone/>
            </a:pPr>
            <a:r>
              <a:rPr b="0" i="0" lang="en-US" sz="270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Charles Severance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Gill Sans"/>
              <a:buNone/>
            </a:pPr>
            <a:r>
              <a:rPr b="0" i="0" lang="en-US" sz="270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www.dj4e.com</a:t>
            </a:r>
            <a:endParaRPr/>
          </a:p>
        </p:txBody>
      </p:sp>
      <p:sp>
        <p:nvSpPr>
          <p:cNvPr id="35" name="Google Shape;35;p1"/>
          <p:cNvSpPr txBox="1"/>
          <p:nvPr/>
        </p:nvSpPr>
        <p:spPr>
          <a:xfrm>
            <a:off x="2667000" y="4476750"/>
            <a:ext cx="39227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</a:pPr>
            <a:r>
              <a:rPr b="0" i="0" lang="en-US" sz="2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https://www.dj4e.com/code/html.zip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/>
          <p:nvPr>
            <p:ph type="title"/>
          </p:nvPr>
        </p:nvSpPr>
        <p:spPr>
          <a:xfrm>
            <a:off x="649287" y="865187"/>
            <a:ext cx="7837487" cy="1735137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Gill Sans"/>
              <a:buNone/>
            </a:pPr>
            <a:r>
              <a:rPr b="0" i="0" lang="en-US" sz="4400" u="none">
                <a:solidFill>
                  <a:srgbClr val="FFD966"/>
                </a:solidFill>
                <a:latin typeface="Gill Sans"/>
                <a:ea typeface="Gill Sans"/>
                <a:cs typeface="Gill Sans"/>
                <a:sym typeface="Gill Sans"/>
              </a:rPr>
              <a:t>HTML Documents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"/>
          <p:cNvSpPr txBox="1"/>
          <p:nvPr>
            <p:ph type="title"/>
          </p:nvPr>
        </p:nvSpPr>
        <p:spPr>
          <a:xfrm>
            <a:off x="849312" y="427037"/>
            <a:ext cx="7445375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000"/>
              <a:buFont typeface="Gill Sans"/>
              <a:buNone/>
            </a:pPr>
            <a:r>
              <a:rPr b="0" i="0" lang="en-US" sz="4000" u="none">
                <a:solidFill>
                  <a:srgbClr val="FFD966"/>
                </a:solidFill>
                <a:latin typeface="Gill Sans"/>
                <a:ea typeface="Gill Sans"/>
                <a:cs typeface="Gill Sans"/>
                <a:sym typeface="Gill Sans"/>
              </a:rPr>
              <a:t>Structure of an HTML Document</a:t>
            </a:r>
            <a:endParaRPr/>
          </a:p>
        </p:txBody>
      </p:sp>
      <p:sp>
        <p:nvSpPr>
          <p:cNvPr id="133" name="Google Shape;133;p11"/>
          <p:cNvSpPr txBox="1"/>
          <p:nvPr/>
        </p:nvSpPr>
        <p:spPr>
          <a:xfrm>
            <a:off x="1995487" y="1700212"/>
            <a:ext cx="3522662" cy="2967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ts val="2100"/>
              <a:buFont typeface="Gill Sans"/>
              <a:buNone/>
            </a:pPr>
            <a:r>
              <a:rPr b="0" i="0" lang="en-US" sz="2100" u="none">
                <a:solidFill>
                  <a:srgbClr val="00FDFF"/>
                </a:solidFill>
                <a:latin typeface="Gill Sans"/>
                <a:ea typeface="Gill Sans"/>
                <a:cs typeface="Gill Sans"/>
                <a:sym typeface="Gill Sans"/>
              </a:rPr>
              <a:t>&lt;!DOCTYPE html&gt;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ts val="2100"/>
              <a:buFont typeface="Gill Sans"/>
              <a:buNone/>
            </a:pPr>
            <a:r>
              <a:rPr b="0" i="0" lang="en-US" sz="2100" u="none">
                <a:solidFill>
                  <a:srgbClr val="00FDFF"/>
                </a:solidFill>
                <a:latin typeface="Gill Sans"/>
                <a:ea typeface="Gill Sans"/>
                <a:cs typeface="Gill Sans"/>
                <a:sym typeface="Gill Sans"/>
              </a:rPr>
              <a:t>&lt;html&gt;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ts val="2100"/>
              <a:buFont typeface="Gill Sans"/>
              <a:buNone/>
            </a:pPr>
            <a:r>
              <a:rPr b="0" i="0" lang="en-US" sz="2100" u="none">
                <a:solidFill>
                  <a:srgbClr val="FF40FF"/>
                </a:solidFill>
                <a:latin typeface="Gill Sans"/>
                <a:ea typeface="Gill Sans"/>
                <a:cs typeface="Gill Sans"/>
                <a:sym typeface="Gill Sans"/>
              </a:rPr>
              <a:t> &lt;head&gt;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ts val="2100"/>
              <a:buFont typeface="Gill Sans"/>
              <a:buNone/>
            </a:pPr>
            <a:r>
              <a:rPr b="0" i="0" lang="en-US" sz="2100" u="none">
                <a:solidFill>
                  <a:srgbClr val="FF40FF"/>
                </a:solidFill>
                <a:latin typeface="Gill Sans"/>
                <a:ea typeface="Gill Sans"/>
                <a:cs typeface="Gill Sans"/>
                <a:sym typeface="Gill Sans"/>
              </a:rPr>
              <a:t>   metadata....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ts val="2100"/>
              <a:buFont typeface="Gill Sans"/>
              <a:buNone/>
            </a:pPr>
            <a:r>
              <a:rPr b="0" i="0" lang="en-US" sz="2100" u="none">
                <a:solidFill>
                  <a:srgbClr val="FF40FF"/>
                </a:solidFill>
                <a:latin typeface="Gill Sans"/>
                <a:ea typeface="Gill Sans"/>
                <a:cs typeface="Gill Sans"/>
                <a:sym typeface="Gill Sans"/>
              </a:rPr>
              <a:t> &lt;/head&gt;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ts val="2100"/>
              <a:buFont typeface="Gill Sans"/>
              <a:buNone/>
            </a:pPr>
            <a:r>
              <a:rPr b="0" i="0" lang="en-US" sz="2100" u="none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 &lt;body&gt;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ts val="2100"/>
              <a:buFont typeface="Gill Sans"/>
              <a:buNone/>
            </a:pPr>
            <a:r>
              <a:rPr b="0" i="0" lang="en-US" sz="2100" u="none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   Page content....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ts val="2100"/>
              <a:buFont typeface="Gill Sans"/>
              <a:buNone/>
            </a:pPr>
            <a:r>
              <a:rPr b="0" i="0" lang="en-US" sz="2100" u="none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 &lt;/body&gt;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ts val="2100"/>
              <a:buFont typeface="Gill Sans"/>
              <a:buNone/>
            </a:pPr>
            <a:r>
              <a:rPr b="0" i="0" lang="en-US" sz="2100" u="none">
                <a:solidFill>
                  <a:srgbClr val="00FDFF"/>
                </a:solidFill>
                <a:latin typeface="Gill Sans"/>
                <a:ea typeface="Gill Sans"/>
                <a:cs typeface="Gill Sans"/>
                <a:sym typeface="Gill Sans"/>
              </a:rPr>
              <a:t>&lt;/html&gt;</a:t>
            </a:r>
            <a:endParaRPr/>
          </a:p>
        </p:txBody>
      </p:sp>
      <p:sp>
        <p:nvSpPr>
          <p:cNvPr id="134" name="Google Shape;134;p11"/>
          <p:cNvSpPr txBox="1"/>
          <p:nvPr/>
        </p:nvSpPr>
        <p:spPr>
          <a:xfrm>
            <a:off x="6881812" y="2571750"/>
            <a:ext cx="1822450" cy="681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ts val="2000"/>
              <a:buFont typeface="Gill Sans"/>
              <a:buNone/>
            </a:pPr>
            <a:r>
              <a:rPr b="0" i="0" lang="en-US" sz="2000" u="none">
                <a:solidFill>
                  <a:srgbClr val="FF40FF"/>
                </a:solidFill>
                <a:latin typeface="Gill Sans"/>
                <a:ea typeface="Gill Sans"/>
                <a:cs typeface="Gill Sans"/>
                <a:sym typeface="Gill Sans"/>
              </a:rPr>
              <a:t>Metadata about the page</a:t>
            </a:r>
            <a:endParaRPr/>
          </a:p>
        </p:txBody>
      </p:sp>
      <p:sp>
        <p:nvSpPr>
          <p:cNvPr id="135" name="Google Shape;135;p11"/>
          <p:cNvSpPr txBox="1"/>
          <p:nvPr/>
        </p:nvSpPr>
        <p:spPr>
          <a:xfrm>
            <a:off x="6572250" y="3635375"/>
            <a:ext cx="2128837" cy="681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ts val="2000"/>
              <a:buFont typeface="Gill Sans"/>
              <a:buNone/>
            </a:pPr>
            <a:r>
              <a:rPr b="0" i="0" lang="en-US" sz="2000" u="none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Displayable content of the page</a:t>
            </a:r>
            <a:endParaRPr/>
          </a:p>
        </p:txBody>
      </p:sp>
      <p:cxnSp>
        <p:nvCxnSpPr>
          <p:cNvPr id="136" name="Google Shape;136;p11"/>
          <p:cNvCxnSpPr/>
          <p:nvPr/>
        </p:nvCxnSpPr>
        <p:spPr>
          <a:xfrm>
            <a:off x="4648200" y="2892425"/>
            <a:ext cx="2185987" cy="115887"/>
          </a:xfrm>
          <a:prstGeom prst="straightConnector1">
            <a:avLst/>
          </a:prstGeom>
          <a:noFill/>
          <a:ln cap="flat" cmpd="sng" w="101600">
            <a:solidFill>
              <a:srgbClr val="FF40FF"/>
            </a:solidFill>
            <a:prstDash val="solid"/>
            <a:miter lim="262144"/>
            <a:headEnd len="med" w="med" type="stealth"/>
            <a:tailEnd len="med" w="med" type="none"/>
          </a:ln>
        </p:spPr>
      </p:cxnSp>
      <p:sp>
        <p:nvSpPr>
          <p:cNvPr id="137" name="Google Shape;137;p11"/>
          <p:cNvSpPr txBox="1"/>
          <p:nvPr/>
        </p:nvSpPr>
        <p:spPr>
          <a:xfrm>
            <a:off x="2100262" y="3349625"/>
            <a:ext cx="2500312" cy="990600"/>
          </a:xfrm>
          <a:prstGeom prst="rect">
            <a:avLst/>
          </a:prstGeom>
          <a:noFill/>
          <a:ln cap="flat" cmpd="sng" w="38100">
            <a:solidFill>
              <a:srgbClr val="FFFB00"/>
            </a:solidFill>
            <a:prstDash val="solid"/>
            <a:miter lim="262144"/>
            <a:headEnd len="sm" w="sm" type="none"/>
            <a:tailEnd len="sm" w="sm" type="none"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8" name="Google Shape;138;p11"/>
          <p:cNvSpPr txBox="1"/>
          <p:nvPr/>
        </p:nvSpPr>
        <p:spPr>
          <a:xfrm>
            <a:off x="2100262" y="2359025"/>
            <a:ext cx="2500312" cy="952500"/>
          </a:xfrm>
          <a:prstGeom prst="rect">
            <a:avLst/>
          </a:prstGeom>
          <a:noFill/>
          <a:ln cap="flat" cmpd="sng" w="38100">
            <a:solidFill>
              <a:srgbClr val="FF40FF"/>
            </a:solidFill>
            <a:prstDash val="solid"/>
            <a:miter lim="262144"/>
            <a:headEnd len="sm" w="sm" type="none"/>
            <a:tailEnd len="sm" w="sm" type="none"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9" name="Google Shape;139;p11"/>
          <p:cNvSpPr txBox="1"/>
          <p:nvPr/>
        </p:nvSpPr>
        <p:spPr>
          <a:xfrm>
            <a:off x="1928812" y="1673225"/>
            <a:ext cx="2986087" cy="3032125"/>
          </a:xfrm>
          <a:prstGeom prst="rect">
            <a:avLst/>
          </a:prstGeom>
          <a:noFill/>
          <a:ln cap="flat" cmpd="sng" w="38100">
            <a:solidFill>
              <a:srgbClr val="00FDFF"/>
            </a:solidFill>
            <a:prstDash val="solid"/>
            <a:miter lim="262144"/>
            <a:headEnd len="sm" w="sm" type="none"/>
            <a:tailEnd len="sm" w="sm" type="none"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40" name="Google Shape;140;p11"/>
          <p:cNvCxnSpPr/>
          <p:nvPr/>
        </p:nvCxnSpPr>
        <p:spPr>
          <a:xfrm>
            <a:off x="4600575" y="3879850"/>
            <a:ext cx="1895475" cy="179387"/>
          </a:xfrm>
          <a:prstGeom prst="straightConnector1">
            <a:avLst/>
          </a:prstGeom>
          <a:noFill/>
          <a:ln cap="flat" cmpd="sng" w="101600">
            <a:solidFill>
              <a:srgbClr val="FFFB00"/>
            </a:solidFill>
            <a:prstDash val="solid"/>
            <a:miter lim="262144"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"/>
          <p:cNvSpPr txBox="1"/>
          <p:nvPr>
            <p:ph type="title"/>
          </p:nvPr>
        </p:nvSpPr>
        <p:spPr>
          <a:xfrm>
            <a:off x="849312" y="427037"/>
            <a:ext cx="7445375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200"/>
              <a:buFont typeface="Gill Sans"/>
              <a:buNone/>
            </a:pPr>
            <a:r>
              <a:rPr b="0" i="0" lang="en-US" sz="4200" u="none">
                <a:solidFill>
                  <a:srgbClr val="FFD966"/>
                </a:solidFill>
                <a:latin typeface="Gill Sans"/>
                <a:ea typeface="Gill Sans"/>
                <a:cs typeface="Gill Sans"/>
                <a:sym typeface="Gill Sans"/>
              </a:rPr>
              <a:t>Special File Names</a:t>
            </a:r>
            <a:endParaRPr/>
          </a:p>
        </p:txBody>
      </p:sp>
      <p:sp>
        <p:nvSpPr>
          <p:cNvPr id="146" name="Google Shape;146;p12"/>
          <p:cNvSpPr txBox="1"/>
          <p:nvPr>
            <p:ph idx="1" type="body"/>
          </p:nvPr>
        </p:nvSpPr>
        <p:spPr>
          <a:xfrm>
            <a:off x="849312" y="1457325"/>
            <a:ext cx="7445375" cy="324802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442912" lvl="0" marL="5857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91"/>
              <a:buFont typeface="Gill Sans"/>
              <a:buChar char="•"/>
            </a:pPr>
            <a:r>
              <a:rPr b="0" i="0" lang="en-US" sz="2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When a URL points to a directory in your web server, it looks for a file with a special name:</a:t>
            </a:r>
            <a:endParaRPr/>
          </a:p>
          <a:p>
            <a:pPr indent="0" lvl="1" marL="3048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00F900"/>
              </a:buClr>
              <a:buSzPts val="3591"/>
              <a:buFont typeface="Gill Sans"/>
              <a:buNone/>
            </a:pPr>
            <a:r>
              <a:rPr b="0" i="0" lang="en-US" sz="2100" u="none" cap="none" strike="noStrike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    index.html, index.htm, index.php,</a:t>
            </a:r>
            <a:r>
              <a:rPr b="0" i="0" lang="en-US" sz="2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etc.</a:t>
            </a:r>
            <a:endParaRPr/>
          </a:p>
          <a:p>
            <a:pPr indent="-442912" lvl="0" marL="585787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591"/>
              <a:buFont typeface="Gill Sans"/>
              <a:buChar char="•"/>
            </a:pPr>
            <a:r>
              <a:rPr b="0" i="0" lang="en-US" sz="2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While there is a convention, the “default file” is configurable.</a:t>
            </a:r>
            <a:endParaRPr/>
          </a:p>
          <a:p>
            <a:pPr indent="-442912" lvl="0" marL="585787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591"/>
              <a:buFont typeface="Gill Sans"/>
              <a:buChar char="•"/>
            </a:pPr>
            <a:r>
              <a:rPr b="0" i="0" lang="en-US" sz="2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Usually </a:t>
            </a:r>
            <a:r>
              <a:rPr b="0" i="0" lang="en-US" sz="2100" u="none" cap="none" strike="noStrike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index.htm</a:t>
            </a:r>
            <a:r>
              <a:rPr b="0" i="0" lang="en-US" sz="2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or</a:t>
            </a:r>
            <a:r>
              <a:rPr b="0" i="0" lang="en-US" sz="2100" u="none" cap="none" strike="noStrike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 index.html</a:t>
            </a:r>
            <a:r>
              <a:rPr b="0" i="0" lang="en-US" sz="2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is a safe bet.</a:t>
            </a:r>
            <a:endParaRPr/>
          </a:p>
          <a:p>
            <a:pPr indent="-442912" lvl="0" marL="585787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591"/>
              <a:buFont typeface="Gill Sans"/>
              <a:buChar char="•"/>
            </a:pPr>
            <a:r>
              <a:rPr b="0" i="0" lang="en-US" sz="2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This only works when viewing through a web server - when viewing from disk, you must view the file.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"/>
          <p:cNvSpPr txBox="1"/>
          <p:nvPr>
            <p:ph type="title"/>
          </p:nvPr>
        </p:nvSpPr>
        <p:spPr>
          <a:xfrm>
            <a:off x="849312" y="427037"/>
            <a:ext cx="7445375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200"/>
              <a:buFont typeface="Gill Sans"/>
              <a:buNone/>
            </a:pPr>
            <a:r>
              <a:rPr b="0" i="0" lang="en-US" sz="4200" u="none">
                <a:solidFill>
                  <a:srgbClr val="FFD966"/>
                </a:solidFill>
                <a:latin typeface="Gill Sans"/>
                <a:ea typeface="Gill Sans"/>
                <a:cs typeface="Gill Sans"/>
                <a:sym typeface="Gill Sans"/>
              </a:rPr>
              <a:t>Multiple Files</a:t>
            </a:r>
            <a:endParaRPr/>
          </a:p>
        </p:txBody>
      </p:sp>
      <p:sp>
        <p:nvSpPr>
          <p:cNvPr id="152" name="Google Shape;152;p13"/>
          <p:cNvSpPr txBox="1"/>
          <p:nvPr>
            <p:ph idx="1" type="body"/>
          </p:nvPr>
        </p:nvSpPr>
        <p:spPr>
          <a:xfrm>
            <a:off x="849312" y="1457325"/>
            <a:ext cx="7445375" cy="324802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596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91"/>
              <a:buFont typeface="Gill Sans"/>
              <a:buNone/>
            </a:pPr>
            <a:r>
              <a:rPr b="0" i="0" lang="en-US" sz="2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We can put multiple files in the same directory and then use them in relative links.</a:t>
            </a:r>
            <a:endParaRPr/>
          </a:p>
        </p:txBody>
      </p:sp>
      <p:sp>
        <p:nvSpPr>
          <p:cNvPr id="153" name="Google Shape;153;p13"/>
          <p:cNvSpPr txBox="1"/>
          <p:nvPr/>
        </p:nvSpPr>
        <p:spPr>
          <a:xfrm>
            <a:off x="1295400" y="2495550"/>
            <a:ext cx="6846887" cy="1535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csev$ ls -l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-rw-r--r--  1 csev  staff   618 Dec 18 22:56 </a:t>
            </a:r>
            <a:r>
              <a:rPr b="0" i="0" lang="en-US" sz="1600" u="none">
                <a:solidFill>
                  <a:srgbClr val="00F900"/>
                </a:solidFill>
                <a:latin typeface="Courier"/>
                <a:ea typeface="Courier"/>
                <a:cs typeface="Courier"/>
                <a:sym typeface="Courier"/>
              </a:rPr>
              <a:t>index.htm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-rw-r--r--  1 csev  staff   883 Dec 18 22:57 </a:t>
            </a:r>
            <a:r>
              <a:rPr b="0" i="0" lang="en-US" sz="1600" u="none">
                <a:solidFill>
                  <a:srgbClr val="00F900"/>
                </a:solidFill>
                <a:latin typeface="Courier"/>
                <a:ea typeface="Courier"/>
                <a:cs typeface="Courier"/>
                <a:sym typeface="Courier"/>
              </a:rPr>
              <a:t>images.htm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-rw-r--r--  1 csev  staff   679 Dec 18 22:57</a:t>
            </a:r>
            <a:r>
              <a:rPr b="0" i="0" lang="en-US" sz="1600" u="none">
                <a:solidFill>
                  <a:srgbClr val="00F900"/>
                </a:solidFill>
                <a:latin typeface="Courier"/>
                <a:ea typeface="Courier"/>
                <a:cs typeface="Courier"/>
                <a:sym typeface="Courier"/>
              </a:rPr>
              <a:t> tables.htm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-rw-r--r--  1 csev  staff  5909 Dec 18 22:57</a:t>
            </a:r>
            <a:r>
              <a:rPr b="0" i="0" lang="en-US" sz="1600" u="none">
                <a:solidFill>
                  <a:srgbClr val="00F900"/>
                </a:solidFill>
                <a:latin typeface="Courier"/>
                <a:ea typeface="Courier"/>
                <a:cs typeface="Courier"/>
                <a:sym typeface="Courier"/>
              </a:rPr>
              <a:t> tiny.png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csev$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"/>
          <p:cNvSpPr txBox="1"/>
          <p:nvPr/>
        </p:nvSpPr>
        <p:spPr>
          <a:xfrm>
            <a:off x="6248400" y="3257550"/>
            <a:ext cx="2143125" cy="681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</a:pPr>
            <a:r>
              <a:rPr b="0" i="0" lang="en-US" sz="2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Whitespace and line wrapping</a:t>
            </a:r>
            <a:endParaRPr/>
          </a:p>
        </p:txBody>
      </p:sp>
      <p:pic>
        <p:nvPicPr>
          <p:cNvPr id="159" name="Google Shape;15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9800" y="314325"/>
            <a:ext cx="289242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3575" y="2420937"/>
            <a:ext cx="4800600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4"/>
          <p:cNvSpPr txBox="1"/>
          <p:nvPr/>
        </p:nvSpPr>
        <p:spPr>
          <a:xfrm>
            <a:off x="777875" y="725487"/>
            <a:ext cx="4572000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400"/>
              <a:buFont typeface="Gill Sans"/>
              <a:buNone/>
            </a:pPr>
            <a:r>
              <a:rPr b="0" i="0" lang="en-US" sz="2400" u="none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&lt;</a:t>
            </a:r>
            <a:r>
              <a:rPr b="0" i="0" lang="en-US" sz="2400" u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p&gt;</a:t>
            </a:r>
            <a:r>
              <a:rPr b="0" i="0" lang="en-US" sz="2400" u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You can add a style like</a:t>
            </a:r>
            <a:r>
              <a:rPr b="0" i="0" lang="en-US" sz="2400" u="none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 &lt;strong&gt;</a:t>
            </a:r>
            <a:r>
              <a:rPr b="0" i="0" lang="en-US" sz="2400" u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bold</a:t>
            </a:r>
            <a:r>
              <a:rPr b="0" i="0" lang="en-US" sz="2400" u="none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&lt;/strong&gt; </a:t>
            </a:r>
            <a:r>
              <a:rPr b="0" i="0" lang="en-US" sz="2400" u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to some text by enclosing it in the </a:t>
            </a:r>
            <a:r>
              <a:rPr b="0" i="0" lang="en-US" sz="2400" u="none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&lt;em&gt;</a:t>
            </a:r>
            <a:r>
              <a:rPr b="0" i="0" lang="en-US" sz="2400" u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appropriate</a:t>
            </a:r>
            <a:r>
              <a:rPr b="0" i="0" lang="en-US" sz="2400" u="none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&lt;/em&gt; </a:t>
            </a:r>
            <a:r>
              <a:rPr b="0" i="0" lang="en-US" sz="2400" u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tag.</a:t>
            </a:r>
            <a:r>
              <a:rPr b="0" i="0" lang="en-US" sz="2400" u="none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&lt;/p&gt;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 txBox="1"/>
          <p:nvPr>
            <p:ph type="title"/>
          </p:nvPr>
        </p:nvSpPr>
        <p:spPr>
          <a:xfrm>
            <a:off x="849312" y="427037"/>
            <a:ext cx="7445375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200"/>
              <a:buFont typeface="Gill Sans"/>
              <a:buNone/>
            </a:pPr>
            <a:r>
              <a:rPr b="0" i="0" lang="en-US" sz="4200" u="none">
                <a:solidFill>
                  <a:srgbClr val="FFD966"/>
                </a:solidFill>
                <a:latin typeface="Gill Sans"/>
                <a:ea typeface="Gill Sans"/>
                <a:cs typeface="Gill Sans"/>
                <a:sym typeface="Gill Sans"/>
              </a:rPr>
              <a:t>Tags Have a </a:t>
            </a:r>
            <a:r>
              <a:rPr b="0" i="0" lang="en-US" sz="4200" u="none">
                <a:solidFill>
                  <a:srgbClr val="FF40FF"/>
                </a:solidFill>
                <a:latin typeface="Gill Sans"/>
                <a:ea typeface="Gill Sans"/>
                <a:cs typeface="Gill Sans"/>
                <a:sym typeface="Gill Sans"/>
              </a:rPr>
              <a:t>Beginning</a:t>
            </a:r>
            <a:r>
              <a:rPr b="0" i="0" lang="en-US" sz="4200" u="none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4200" u="none">
                <a:solidFill>
                  <a:srgbClr val="FFD966"/>
                </a:solidFill>
                <a:latin typeface="Gill Sans"/>
                <a:ea typeface="Gill Sans"/>
                <a:cs typeface="Gill Sans"/>
                <a:sym typeface="Gill Sans"/>
              </a:rPr>
              <a:t>and</a:t>
            </a:r>
            <a:r>
              <a:rPr b="0" i="0" lang="en-US" sz="4200" u="none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 /End...</a:t>
            </a:r>
            <a:endParaRPr/>
          </a:p>
        </p:txBody>
      </p:sp>
      <p:sp>
        <p:nvSpPr>
          <p:cNvPr id="167" name="Google Shape;167;p15"/>
          <p:cNvSpPr txBox="1"/>
          <p:nvPr/>
        </p:nvSpPr>
        <p:spPr>
          <a:xfrm>
            <a:off x="1981200" y="1885950"/>
            <a:ext cx="4572000" cy="16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500"/>
              <a:buFont typeface="Gill Sans"/>
              <a:buNone/>
            </a:pPr>
            <a:r>
              <a:rPr b="0" i="0" lang="en-US" sz="2500" u="none">
                <a:solidFill>
                  <a:srgbClr val="FF00FF"/>
                </a:solidFill>
                <a:latin typeface="Gill Sans"/>
                <a:ea typeface="Gill Sans"/>
                <a:cs typeface="Gill Sans"/>
                <a:sym typeface="Gill Sans"/>
              </a:rPr>
              <a:t>&lt;p&gt;</a:t>
            </a:r>
            <a:r>
              <a:rPr b="0" i="0" lang="en-US" sz="2500" u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You can add a style like</a:t>
            </a:r>
            <a:r>
              <a:rPr b="0" i="0" lang="en-US" sz="2500" u="none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500" u="none">
                <a:solidFill>
                  <a:srgbClr val="FF00FF"/>
                </a:solidFill>
                <a:latin typeface="Gill Sans"/>
                <a:ea typeface="Gill Sans"/>
                <a:cs typeface="Gill Sans"/>
                <a:sym typeface="Gill Sans"/>
              </a:rPr>
              <a:t>&lt;strong&gt;</a:t>
            </a:r>
            <a:r>
              <a:rPr b="0" i="0" lang="en-US" sz="2500" u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bold</a:t>
            </a:r>
            <a:r>
              <a:rPr b="0" i="0" lang="en-US" sz="2500" u="none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&lt;/strong&gt; </a:t>
            </a:r>
            <a:r>
              <a:rPr b="0" i="0" lang="en-US" sz="2500" u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to some text by enclosing it in the </a:t>
            </a:r>
            <a:r>
              <a:rPr b="0" i="0" lang="en-US" sz="2500" u="none">
                <a:solidFill>
                  <a:srgbClr val="FF00FF"/>
                </a:solidFill>
                <a:latin typeface="Gill Sans"/>
                <a:ea typeface="Gill Sans"/>
                <a:cs typeface="Gill Sans"/>
                <a:sym typeface="Gill Sans"/>
              </a:rPr>
              <a:t>&lt;em&gt;</a:t>
            </a:r>
            <a:r>
              <a:rPr b="0" i="0" lang="en-US" sz="2500" u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appropriate</a:t>
            </a:r>
            <a:r>
              <a:rPr b="0" i="0" lang="en-US" sz="2500" u="none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&lt;/em&gt; </a:t>
            </a:r>
            <a:r>
              <a:rPr b="0" i="0" lang="en-US" sz="2500" u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tag.</a:t>
            </a:r>
            <a:r>
              <a:rPr b="0" i="0" lang="en-US" sz="2500" u="none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&lt;/p&gt;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 txBox="1"/>
          <p:nvPr>
            <p:ph type="title"/>
          </p:nvPr>
        </p:nvSpPr>
        <p:spPr>
          <a:xfrm>
            <a:off x="849312" y="427037"/>
            <a:ext cx="6846887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4300"/>
              <a:buFont typeface="Gill Sans"/>
              <a:buNone/>
            </a:pPr>
            <a:r>
              <a:rPr b="0" i="0" lang="en-US" sz="4300" u="none">
                <a:solidFill>
                  <a:srgbClr val="FF26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4200" u="none">
                <a:solidFill>
                  <a:srgbClr val="FFD966"/>
                </a:solidFill>
                <a:latin typeface="Gill Sans"/>
                <a:ea typeface="Gill Sans"/>
                <a:cs typeface="Gill Sans"/>
                <a:sym typeface="Gill Sans"/>
              </a:rPr>
              <a:t>HTML Tag Basics</a:t>
            </a:r>
            <a:endParaRPr/>
          </a:p>
        </p:txBody>
      </p:sp>
      <p:sp>
        <p:nvSpPr>
          <p:cNvPr id="173" name="Google Shape;173;p16"/>
          <p:cNvSpPr txBox="1"/>
          <p:nvPr/>
        </p:nvSpPr>
        <p:spPr>
          <a:xfrm>
            <a:off x="4237037" y="2111375"/>
            <a:ext cx="3246437" cy="455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2500"/>
              <a:buFont typeface="Gill Sans"/>
              <a:buNone/>
            </a:pPr>
            <a:r>
              <a:rPr b="0" i="0" lang="en-US" sz="2500" u="none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&lt;h1&gt;</a:t>
            </a:r>
            <a:r>
              <a:rPr b="0" i="0" lang="en-US" sz="25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Hello World</a:t>
            </a:r>
            <a:r>
              <a:rPr b="0" i="0" lang="en-US" sz="2500" u="none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&lt;/h1&gt;</a:t>
            </a:r>
            <a:endParaRPr/>
          </a:p>
        </p:txBody>
      </p:sp>
      <p:sp>
        <p:nvSpPr>
          <p:cNvPr id="174" name="Google Shape;174;p16"/>
          <p:cNvSpPr txBox="1"/>
          <p:nvPr/>
        </p:nvSpPr>
        <p:spPr>
          <a:xfrm>
            <a:off x="4773612" y="3400425"/>
            <a:ext cx="2846387" cy="465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ts val="2600"/>
              <a:buFont typeface="Gill Sans"/>
              <a:buNone/>
            </a:pPr>
            <a:r>
              <a:rPr b="0" i="0" lang="en-US" sz="2600" u="none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&lt;img</a:t>
            </a:r>
            <a:r>
              <a:rPr b="0" i="0" lang="en-US" sz="2600" u="none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600" u="none">
                <a:solidFill>
                  <a:srgbClr val="FF40FF"/>
                </a:solidFill>
                <a:latin typeface="Gill Sans"/>
                <a:ea typeface="Gill Sans"/>
                <a:cs typeface="Gill Sans"/>
                <a:sym typeface="Gill Sans"/>
              </a:rPr>
              <a:t>src="x.png"</a:t>
            </a:r>
            <a:r>
              <a:rPr b="0" i="0" lang="en-US" sz="2600" u="none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600" u="none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/&gt;</a:t>
            </a:r>
            <a:endParaRPr/>
          </a:p>
        </p:txBody>
      </p:sp>
      <p:sp>
        <p:nvSpPr>
          <p:cNvPr id="175" name="Google Shape;175;p16"/>
          <p:cNvSpPr txBox="1"/>
          <p:nvPr/>
        </p:nvSpPr>
        <p:spPr>
          <a:xfrm>
            <a:off x="3000375" y="1604962"/>
            <a:ext cx="9477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2000"/>
              <a:buFont typeface="Gill Sans"/>
              <a:buNone/>
            </a:pPr>
            <a:r>
              <a:rPr b="0" i="0" lang="en-US" sz="2000" u="none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Start tag</a:t>
            </a:r>
            <a:endParaRPr/>
          </a:p>
        </p:txBody>
      </p:sp>
      <p:sp>
        <p:nvSpPr>
          <p:cNvPr id="176" name="Google Shape;176;p16"/>
          <p:cNvSpPr txBox="1"/>
          <p:nvPr/>
        </p:nvSpPr>
        <p:spPr>
          <a:xfrm>
            <a:off x="7494587" y="1604962"/>
            <a:ext cx="8302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000"/>
              <a:buFont typeface="Gill Sans"/>
              <a:buNone/>
            </a:pPr>
            <a:r>
              <a:rPr b="0" i="0" lang="en-US" sz="2000" u="none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End tag</a:t>
            </a:r>
            <a:endParaRPr/>
          </a:p>
        </p:txBody>
      </p:sp>
      <p:sp>
        <p:nvSpPr>
          <p:cNvPr id="177" name="Google Shape;177;p16"/>
          <p:cNvSpPr txBox="1"/>
          <p:nvPr/>
        </p:nvSpPr>
        <p:spPr>
          <a:xfrm>
            <a:off x="5445125" y="4311650"/>
            <a:ext cx="16002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ts val="2000"/>
              <a:buFont typeface="Gill Sans"/>
              <a:buNone/>
            </a:pPr>
            <a:r>
              <a:rPr b="0" i="0" lang="en-US" sz="2000" u="none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Self-closing tag</a:t>
            </a:r>
            <a:endParaRPr/>
          </a:p>
        </p:txBody>
      </p:sp>
      <p:sp>
        <p:nvSpPr>
          <p:cNvPr id="178" name="Google Shape;178;p16"/>
          <p:cNvSpPr txBox="1"/>
          <p:nvPr/>
        </p:nvSpPr>
        <p:spPr>
          <a:xfrm>
            <a:off x="7342187" y="2811462"/>
            <a:ext cx="10350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ts val="2000"/>
              <a:buFont typeface="Gill Sans"/>
              <a:buNone/>
            </a:pPr>
            <a:r>
              <a:rPr b="0" i="0" lang="en-US" sz="2000" u="none">
                <a:solidFill>
                  <a:srgbClr val="FF40FF"/>
                </a:solidFill>
                <a:latin typeface="Gill Sans"/>
                <a:ea typeface="Gill Sans"/>
                <a:cs typeface="Gill Sans"/>
                <a:sym typeface="Gill Sans"/>
              </a:rPr>
              <a:t>Attribute</a:t>
            </a:r>
            <a:endParaRPr/>
          </a:p>
        </p:txBody>
      </p:sp>
      <p:cxnSp>
        <p:nvCxnSpPr>
          <p:cNvPr id="179" name="Google Shape;179;p16"/>
          <p:cNvCxnSpPr/>
          <p:nvPr/>
        </p:nvCxnSpPr>
        <p:spPr>
          <a:xfrm rot="10800000">
            <a:off x="3536950" y="1966912"/>
            <a:ext cx="581025" cy="330200"/>
          </a:xfrm>
          <a:prstGeom prst="straightConnector1">
            <a:avLst/>
          </a:prstGeom>
          <a:noFill/>
          <a:ln cap="flat" cmpd="sng" w="76200">
            <a:solidFill>
              <a:srgbClr val="FF9300"/>
            </a:solidFill>
            <a:prstDash val="solid"/>
            <a:miter lim="262144"/>
            <a:headEnd len="med" w="med" type="triangle"/>
            <a:tailEnd len="med" w="med" type="none"/>
          </a:ln>
        </p:spPr>
      </p:cxnSp>
      <p:cxnSp>
        <p:nvCxnSpPr>
          <p:cNvPr id="180" name="Google Shape;180;p16"/>
          <p:cNvCxnSpPr/>
          <p:nvPr/>
        </p:nvCxnSpPr>
        <p:spPr>
          <a:xfrm flipH="1" rot="10800000">
            <a:off x="7483475" y="1976437"/>
            <a:ext cx="382587" cy="361950"/>
          </a:xfrm>
          <a:prstGeom prst="straightConnector1">
            <a:avLst/>
          </a:prstGeom>
          <a:noFill/>
          <a:ln cap="flat" cmpd="sng" w="76200">
            <a:solidFill>
              <a:srgbClr val="00F900"/>
            </a:solidFill>
            <a:prstDash val="solid"/>
            <a:miter lim="262144"/>
            <a:headEnd len="med" w="med" type="triangle"/>
            <a:tailEnd len="med" w="med" type="none"/>
          </a:ln>
        </p:spPr>
      </p:cxnSp>
      <p:cxnSp>
        <p:nvCxnSpPr>
          <p:cNvPr id="181" name="Google Shape;181;p16"/>
          <p:cNvCxnSpPr/>
          <p:nvPr/>
        </p:nvCxnSpPr>
        <p:spPr>
          <a:xfrm flipH="1" rot="10800000">
            <a:off x="6670675" y="3044825"/>
            <a:ext cx="558800" cy="352425"/>
          </a:xfrm>
          <a:prstGeom prst="straightConnector1">
            <a:avLst/>
          </a:prstGeom>
          <a:noFill/>
          <a:ln cap="flat" cmpd="sng" w="76200">
            <a:solidFill>
              <a:srgbClr val="FF40FF"/>
            </a:solidFill>
            <a:prstDash val="solid"/>
            <a:miter lim="262144"/>
            <a:headEnd len="med" w="med" type="triangle"/>
            <a:tailEnd len="med" w="med" type="none"/>
          </a:ln>
        </p:spPr>
      </p:cxnSp>
      <p:cxnSp>
        <p:nvCxnSpPr>
          <p:cNvPr id="182" name="Google Shape;182;p16"/>
          <p:cNvCxnSpPr/>
          <p:nvPr/>
        </p:nvCxnSpPr>
        <p:spPr>
          <a:xfrm>
            <a:off x="5292725" y="3914775"/>
            <a:ext cx="725487" cy="414337"/>
          </a:xfrm>
          <a:prstGeom prst="straightConnector1">
            <a:avLst/>
          </a:prstGeom>
          <a:noFill/>
          <a:ln cap="flat" cmpd="sng" w="76200">
            <a:solidFill>
              <a:srgbClr val="FFFB00"/>
            </a:solidFill>
            <a:prstDash val="solid"/>
            <a:miter lim="262144"/>
            <a:headEnd len="med" w="med" type="triangle"/>
            <a:tailEnd len="med" w="med" type="none"/>
          </a:ln>
        </p:spPr>
      </p:cxnSp>
      <p:cxnSp>
        <p:nvCxnSpPr>
          <p:cNvPr id="183" name="Google Shape;183;p16"/>
          <p:cNvCxnSpPr/>
          <p:nvPr/>
        </p:nvCxnSpPr>
        <p:spPr>
          <a:xfrm flipH="1">
            <a:off x="6564312" y="3967162"/>
            <a:ext cx="457200" cy="341312"/>
          </a:xfrm>
          <a:prstGeom prst="straightConnector1">
            <a:avLst/>
          </a:prstGeom>
          <a:noFill/>
          <a:ln cap="flat" cmpd="sng" w="76200">
            <a:solidFill>
              <a:srgbClr val="FFFB00"/>
            </a:solidFill>
            <a:prstDash val="solid"/>
            <a:miter lim="262144"/>
            <a:headEnd len="med" w="med" type="triangle"/>
            <a:tailEnd len="med" w="med" type="none"/>
          </a:ln>
        </p:spPr>
      </p:cxnSp>
      <p:sp>
        <p:nvSpPr>
          <p:cNvPr id="184" name="Google Shape;184;p16"/>
          <p:cNvSpPr txBox="1"/>
          <p:nvPr/>
        </p:nvSpPr>
        <p:spPr>
          <a:xfrm>
            <a:off x="452437" y="3700462"/>
            <a:ext cx="3278187" cy="62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r>
              <a:rPr b="0" i="0" lang="en-US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 self-closing tag does not need a corresponding end tag.</a:t>
            </a:r>
            <a:endParaRPr/>
          </a:p>
        </p:txBody>
      </p:sp>
      <p:sp>
        <p:nvSpPr>
          <p:cNvPr id="185" name="Google Shape;185;p16"/>
          <p:cNvSpPr txBox="1"/>
          <p:nvPr/>
        </p:nvSpPr>
        <p:spPr>
          <a:xfrm>
            <a:off x="196850" y="2160587"/>
            <a:ext cx="3279775" cy="1200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r>
              <a:rPr b="0" i="0" lang="en-US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Tags “mark up” the HTML document.  The tags are read and interpreted by the browser but not shown.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/>
          <p:nvPr>
            <p:ph type="title"/>
          </p:nvPr>
        </p:nvSpPr>
        <p:spPr>
          <a:xfrm>
            <a:off x="228600" y="427037"/>
            <a:ext cx="52578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200"/>
              <a:buFont typeface="Gill Sans"/>
              <a:buNone/>
            </a:pPr>
            <a:r>
              <a:rPr b="0" i="0" lang="en-US" sz="4200" u="none">
                <a:solidFill>
                  <a:srgbClr val="FFD966"/>
                </a:solidFill>
                <a:latin typeface="Gill Sans"/>
                <a:ea typeface="Gill Sans"/>
                <a:cs typeface="Gill Sans"/>
                <a:sym typeface="Gill Sans"/>
              </a:rPr>
              <a:t>What about </a:t>
            </a:r>
            <a:r>
              <a:rPr b="0" i="0" lang="en-US" sz="4200" u="none">
                <a:solidFill>
                  <a:srgbClr val="FF40FF"/>
                </a:solidFill>
                <a:latin typeface="Gill Sans"/>
                <a:ea typeface="Gill Sans"/>
                <a:cs typeface="Gill Sans"/>
                <a:sym typeface="Gill Sans"/>
              </a:rPr>
              <a:t>&lt; </a:t>
            </a:r>
            <a:r>
              <a:rPr b="0" i="0" lang="en-US" sz="4200" u="none">
                <a:solidFill>
                  <a:srgbClr val="FFD966"/>
                </a:solidFill>
                <a:latin typeface="Gill Sans"/>
                <a:ea typeface="Gill Sans"/>
                <a:cs typeface="Gill Sans"/>
                <a:sym typeface="Gill Sans"/>
              </a:rPr>
              <a:t>s ?</a:t>
            </a:r>
            <a:endParaRPr/>
          </a:p>
        </p:txBody>
      </p:sp>
      <p:sp>
        <p:nvSpPr>
          <p:cNvPr id="191" name="Google Shape;191;p17"/>
          <p:cNvSpPr txBox="1"/>
          <p:nvPr/>
        </p:nvSpPr>
        <p:spPr>
          <a:xfrm>
            <a:off x="381000" y="1581150"/>
            <a:ext cx="5611812" cy="2765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b="1" i="0" lang="en-US" sz="16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p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r>
              <a:rPr b="0" i="0" lang="en-US" sz="1600" u="none">
                <a:solidFill>
                  <a:srgbClr val="C7C7C7"/>
                </a:solidFill>
                <a:latin typeface="Courier"/>
                <a:ea typeface="Courier"/>
                <a:cs typeface="Courier"/>
                <a:sym typeface="Courier"/>
              </a:rPr>
              <a:t>Less than &amp;lt;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&lt;/</a:t>
            </a:r>
            <a:r>
              <a:rPr b="1" i="0" lang="en-US" sz="16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p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endParaRPr b="0" i="0" sz="1600" u="none">
              <a:solidFill>
                <a:srgbClr val="C7C7C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b="1" i="0" lang="en-US" sz="16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p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r>
              <a:rPr b="0" i="0" lang="en-US" sz="1600" u="none">
                <a:solidFill>
                  <a:srgbClr val="C7C7C7"/>
                </a:solidFill>
                <a:latin typeface="Courier"/>
                <a:ea typeface="Courier"/>
                <a:cs typeface="Courier"/>
                <a:sym typeface="Courier"/>
              </a:rPr>
              <a:t>Greater than &amp;gt;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&lt;/</a:t>
            </a:r>
            <a:r>
              <a:rPr b="1" i="0" lang="en-US" sz="16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p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endParaRPr b="0" i="0" sz="1600" u="none">
              <a:solidFill>
                <a:srgbClr val="C7C7C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b="1" i="0" lang="en-US" sz="16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p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r>
              <a:rPr b="0" i="0" lang="en-US" sz="1600" u="none">
                <a:solidFill>
                  <a:srgbClr val="C7C7C7"/>
                </a:solidFill>
                <a:latin typeface="Courier"/>
                <a:ea typeface="Courier"/>
                <a:cs typeface="Courier"/>
                <a:sym typeface="Courier"/>
              </a:rPr>
              <a:t>Ampersand &amp;amp;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&lt;/</a:t>
            </a:r>
            <a:r>
              <a:rPr b="1" i="0" lang="en-US" sz="16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p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endParaRPr b="0" i="0" sz="1600" u="none">
              <a:solidFill>
                <a:srgbClr val="C7C7C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b="1" i="0" lang="en-US" sz="16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p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r>
              <a:rPr b="0" i="0" lang="en-US" sz="1600" u="none">
                <a:solidFill>
                  <a:srgbClr val="C7C7C7"/>
                </a:solidFill>
                <a:latin typeface="Courier"/>
                <a:ea typeface="Courier"/>
                <a:cs typeface="Courier"/>
                <a:sym typeface="Courier"/>
              </a:rPr>
              <a:t>Ampersand inception &amp;amp;amp;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&lt;/</a:t>
            </a:r>
            <a:r>
              <a:rPr b="1" i="0" lang="en-US" sz="16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p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endParaRPr b="0" i="0" sz="1600" u="none">
              <a:solidFill>
                <a:srgbClr val="C7C7C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b="1" i="0" lang="en-US" sz="16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p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r>
              <a:rPr b="0" i="0" lang="en-US" sz="1600" u="none">
                <a:solidFill>
                  <a:srgbClr val="C7C7C7"/>
                </a:solidFill>
                <a:latin typeface="Courier"/>
                <a:ea typeface="Courier"/>
                <a:cs typeface="Courier"/>
                <a:sym typeface="Courier"/>
              </a:rPr>
              <a:t>Semicolon just works ;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&lt;/</a:t>
            </a:r>
            <a:r>
              <a:rPr b="1" i="0" lang="en-US" sz="16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p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endParaRPr b="0" i="0" sz="1600" u="none">
              <a:solidFill>
                <a:srgbClr val="C7C7C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b="1" i="0" lang="en-US" sz="16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p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r>
              <a:rPr b="0" i="0" lang="en-US" sz="1600" u="none">
                <a:solidFill>
                  <a:srgbClr val="C7C7C7"/>
                </a:solidFill>
                <a:latin typeface="Courier"/>
                <a:ea typeface="Courier"/>
                <a:cs typeface="Courier"/>
                <a:sym typeface="Courier"/>
              </a:rPr>
              <a:t>Money characters: &amp;pound; &amp;euro; &amp;yen;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&lt;/</a:t>
            </a:r>
            <a:r>
              <a:rPr b="1" i="0" lang="en-US" sz="16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p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endParaRPr b="0" i="0" sz="1600" u="none">
              <a:solidFill>
                <a:srgbClr val="C7C7C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b="1" i="0" lang="en-US" sz="16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p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r>
              <a:rPr b="0" i="0" lang="en-US" sz="1600" u="none">
                <a:solidFill>
                  <a:srgbClr val="C7C7C7"/>
                </a:solidFill>
                <a:latin typeface="Courier"/>
                <a:ea typeface="Courier"/>
                <a:cs typeface="Courier"/>
                <a:sym typeface="Courier"/>
              </a:rPr>
              <a:t>Math characters: &amp;sum; &amp;forall; &amp;isin;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&lt;/</a:t>
            </a:r>
            <a:r>
              <a:rPr b="1" i="0" lang="en-US" sz="16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p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endParaRPr b="0" i="0" sz="1600" u="none">
              <a:solidFill>
                <a:srgbClr val="C7C7C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b="1" i="0" lang="en-US" sz="16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p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r>
              <a:rPr b="0" i="0" lang="en-US" sz="1600" u="none">
                <a:solidFill>
                  <a:srgbClr val="C7C7C7"/>
                </a:solidFill>
                <a:latin typeface="Courier"/>
                <a:ea typeface="Courier"/>
                <a:cs typeface="Courier"/>
                <a:sym typeface="Courier"/>
              </a:rPr>
              <a:t>Arrows: &amp;larr; &amp;uarr; &amp;rarr; &amp;darr;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&lt;/</a:t>
            </a:r>
            <a:r>
              <a:rPr b="1" i="0" lang="en-US" sz="16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p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endParaRPr b="0" i="0" sz="1600" u="none">
              <a:solidFill>
                <a:srgbClr val="C7C7C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b="1" i="0" lang="en-US" sz="16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p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r>
              <a:rPr b="0" i="0" lang="en-US" sz="1600" u="none">
                <a:solidFill>
                  <a:srgbClr val="C7C7C7"/>
                </a:solidFill>
                <a:latin typeface="Courier"/>
                <a:ea typeface="Courier"/>
                <a:cs typeface="Courier"/>
                <a:sym typeface="Courier"/>
              </a:rPr>
              <a:t>The special characters can be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C7C7C7"/>
                </a:solidFill>
                <a:latin typeface="Courier"/>
                <a:ea typeface="Courier"/>
                <a:cs typeface="Courier"/>
                <a:sym typeface="Courier"/>
              </a:rPr>
              <a:t>in links: 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b="1" i="0" lang="en-US" sz="16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b="0" i="0" lang="en-US" sz="1600" u="none">
                <a:solidFill>
                  <a:srgbClr val="C7C7C7"/>
                </a:solidFill>
                <a:latin typeface="Courier"/>
                <a:ea typeface="Courier"/>
                <a:cs typeface="Courier"/>
                <a:sym typeface="Courier"/>
              </a:rPr>
              <a:t> href</a:t>
            </a:r>
            <a:r>
              <a:rPr b="0" i="0" lang="en-US" sz="1600" u="none">
                <a:solidFill>
                  <a:srgbClr val="C8C473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0" i="0" lang="en-US" sz="1600" u="none">
                <a:solidFill>
                  <a:srgbClr val="18B9B7"/>
                </a:solidFill>
                <a:latin typeface="Courier"/>
                <a:ea typeface="Courier"/>
                <a:cs typeface="Courier"/>
                <a:sym typeface="Courier"/>
              </a:rPr>
              <a:t>"lists.htm"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C7C7C7"/>
                </a:solidFill>
                <a:latin typeface="Courier"/>
                <a:ea typeface="Courier"/>
                <a:cs typeface="Courier"/>
                <a:sym typeface="Courier"/>
              </a:rPr>
              <a:t>&amp;spades;&amp;clubs;&amp;hearts;&amp;diams;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&lt;/</a:t>
            </a:r>
            <a:r>
              <a:rPr b="1" i="0" lang="en-US" sz="16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&gt;&lt;/</a:t>
            </a:r>
            <a:r>
              <a:rPr b="1" i="0" lang="en-US" sz="16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p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endParaRPr/>
          </a:p>
        </p:txBody>
      </p:sp>
      <p:pic>
        <p:nvPicPr>
          <p:cNvPr id="192" name="Google Shape;1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8225" y="742950"/>
            <a:ext cx="3025775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/>
          <p:nvPr/>
        </p:nvSpPr>
        <p:spPr>
          <a:xfrm>
            <a:off x="685800" y="1885950"/>
            <a:ext cx="7118350" cy="178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Gill Sans"/>
              <a:buNone/>
            </a:pPr>
            <a:r>
              <a:rPr b="0" i="0" lang="en-US" sz="2800" u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&lt;!-- Ignore this for now :) --&gt;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</a:pPr>
            <a:r>
              <a:rPr b="0" i="0" lang="en-US" sz="2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&lt;p style="border-style: none; position:fixed;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</a:pPr>
            <a:r>
              <a:rPr b="0" i="0" lang="en-US" sz="2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bottom: 10px; right: 10px;"&gt;Go to the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</a:pPr>
            <a:r>
              <a:rPr b="0" i="0" lang="en-US" sz="2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&lt;a href="navdetail.htm"&gt;very last page&lt;/a&gt;.&lt;/p&gt;</a:t>
            </a:r>
            <a:endParaRPr/>
          </a:p>
        </p:txBody>
      </p:sp>
      <p:sp>
        <p:nvSpPr>
          <p:cNvPr id="198" name="Google Shape;198;p18"/>
          <p:cNvSpPr txBox="1"/>
          <p:nvPr>
            <p:ph idx="4294967295" type="title"/>
          </p:nvPr>
        </p:nvSpPr>
        <p:spPr>
          <a:xfrm>
            <a:off x="1981200" y="666750"/>
            <a:ext cx="4778375" cy="61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FFCC66"/>
                </a:solidFill>
                <a:latin typeface="Gill Sans"/>
                <a:ea typeface="Gill Sans"/>
                <a:cs typeface="Gill Sans"/>
                <a:sym typeface="Gill Sans"/>
              </a:rPr>
              <a:t>HTML Comments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/>
          <p:nvPr>
            <p:ph type="title"/>
          </p:nvPr>
        </p:nvSpPr>
        <p:spPr>
          <a:xfrm>
            <a:off x="849312" y="427037"/>
            <a:ext cx="6999287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4200"/>
              <a:buFont typeface="Gill Sans"/>
              <a:buNone/>
            </a:pPr>
            <a:r>
              <a:rPr b="0" i="0" lang="en-US" sz="4200" u="none">
                <a:solidFill>
                  <a:srgbClr val="FFCC66"/>
                </a:solidFill>
                <a:latin typeface="Gill Sans"/>
                <a:ea typeface="Gill Sans"/>
                <a:cs typeface="Gill Sans"/>
                <a:sym typeface="Gill Sans"/>
              </a:rPr>
              <a:t>HTML Links</a:t>
            </a:r>
            <a:endParaRPr/>
          </a:p>
        </p:txBody>
      </p:sp>
      <p:sp>
        <p:nvSpPr>
          <p:cNvPr id="204" name="Google Shape;204;p19"/>
          <p:cNvSpPr txBox="1"/>
          <p:nvPr>
            <p:ph idx="1" type="body"/>
          </p:nvPr>
        </p:nvSpPr>
        <p:spPr>
          <a:xfrm>
            <a:off x="762000" y="1733550"/>
            <a:ext cx="7445375" cy="248602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442912" lvl="0" marL="5857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91"/>
              <a:buFont typeface="Gill Sans"/>
              <a:buChar char="•"/>
            </a:pPr>
            <a:r>
              <a:rPr b="0" i="0" lang="en-US" sz="2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One of the key things about HTML is making a set of pages and creating “hypertext” links amongst those pages.</a:t>
            </a:r>
            <a:endParaRPr/>
          </a:p>
          <a:p>
            <a:pPr indent="-442912" lvl="0" marL="585787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591"/>
              <a:buFont typeface="Gill Sans"/>
              <a:buChar char="•"/>
            </a:pPr>
            <a:r>
              <a:rPr b="0" i="0" lang="en-US" sz="2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Links are what make the “web” into a web of interlinked documents.</a:t>
            </a:r>
            <a:endParaRPr/>
          </a:p>
          <a:p>
            <a:pPr indent="-442912" lvl="0" marL="585787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591"/>
              <a:buFont typeface="Gill Sans"/>
              <a:buChar char="•"/>
            </a:pPr>
            <a:r>
              <a:rPr b="0" i="0" lang="en-US" sz="2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The interlinked nature of the web leads to the “intelligence” that search engines like Google appear to have.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/>
          <p:nvPr/>
        </p:nvSpPr>
        <p:spPr>
          <a:xfrm>
            <a:off x="3543300" y="514350"/>
            <a:ext cx="2828925" cy="3751262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rPr b="0" i="0" lang="en-US" sz="18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Web Server</a:t>
            </a:r>
            <a:endParaRPr/>
          </a:p>
        </p:txBody>
      </p:sp>
      <p:sp>
        <p:nvSpPr>
          <p:cNvPr id="41" name="Google Shape;41;p2"/>
          <p:cNvSpPr txBox="1"/>
          <p:nvPr/>
        </p:nvSpPr>
        <p:spPr>
          <a:xfrm>
            <a:off x="6886575" y="520700"/>
            <a:ext cx="2257425" cy="3744912"/>
          </a:xfrm>
          <a:prstGeom prst="rect">
            <a:avLst/>
          </a:prstGeom>
          <a:solidFill>
            <a:srgbClr val="66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" name="Google Shape;42;p2"/>
          <p:cNvSpPr txBox="1"/>
          <p:nvPr/>
        </p:nvSpPr>
        <p:spPr>
          <a:xfrm>
            <a:off x="4133850" y="533400"/>
            <a:ext cx="185737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" name="Google Shape;43;p2"/>
          <p:cNvSpPr txBox="1"/>
          <p:nvPr/>
        </p:nvSpPr>
        <p:spPr>
          <a:xfrm>
            <a:off x="6945312" y="514350"/>
            <a:ext cx="17176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rPr b="0" i="0" lang="en-US" sz="18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Database Server</a:t>
            </a:r>
            <a:endParaRPr/>
          </a:p>
        </p:txBody>
      </p:sp>
      <p:sp>
        <p:nvSpPr>
          <p:cNvPr id="44" name="Google Shape;44;p2"/>
          <p:cNvSpPr txBox="1"/>
          <p:nvPr/>
        </p:nvSpPr>
        <p:spPr>
          <a:xfrm>
            <a:off x="30162" y="438150"/>
            <a:ext cx="725487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</a:pPr>
            <a:r>
              <a:rPr b="0" i="0" lang="en-US" sz="2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Time</a:t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242887" y="819150"/>
            <a:ext cx="300037" cy="3787775"/>
          </a:xfrm>
          <a:prstGeom prst="downArrow">
            <a:avLst>
              <a:gd fmla="val 20745" name="adj1"/>
              <a:gd fmla="val 50000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6" name="Google Shape;4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71812" y="2497137"/>
            <a:ext cx="357187" cy="22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57950" y="2532062"/>
            <a:ext cx="357187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2"/>
          <p:cNvSpPr txBox="1"/>
          <p:nvPr/>
        </p:nvSpPr>
        <p:spPr>
          <a:xfrm>
            <a:off x="3757612" y="1044575"/>
            <a:ext cx="1928812" cy="3114675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</a:pPr>
            <a:r>
              <a:rPr b="0" i="0" lang="en-US" sz="20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Django</a:t>
            </a:r>
            <a:endParaRPr/>
          </a:p>
        </p:txBody>
      </p:sp>
      <p:sp>
        <p:nvSpPr>
          <p:cNvPr id="49" name="Google Shape;49;p2"/>
          <p:cNvSpPr txBox="1"/>
          <p:nvPr/>
        </p:nvSpPr>
        <p:spPr>
          <a:xfrm>
            <a:off x="4108450" y="1044575"/>
            <a:ext cx="184150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0" name="Google Shape;50;p2"/>
          <p:cNvSpPr txBox="1"/>
          <p:nvPr/>
        </p:nvSpPr>
        <p:spPr>
          <a:xfrm>
            <a:off x="4143375" y="2143125"/>
            <a:ext cx="1371600" cy="1874837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</a:pPr>
            <a:r>
              <a:rPr b="0" i="0" lang="en-US" sz="20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Views</a:t>
            </a:r>
            <a:endParaRPr/>
          </a:p>
        </p:txBody>
      </p:sp>
      <p:sp>
        <p:nvSpPr>
          <p:cNvPr id="51" name="Google Shape;51;p2"/>
          <p:cNvSpPr txBox="1"/>
          <p:nvPr/>
        </p:nvSpPr>
        <p:spPr>
          <a:xfrm>
            <a:off x="4330700" y="2143125"/>
            <a:ext cx="184150" cy="33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" name="Google Shape;52;p2"/>
          <p:cNvSpPr txBox="1"/>
          <p:nvPr/>
        </p:nvSpPr>
        <p:spPr>
          <a:xfrm>
            <a:off x="7143750" y="1187450"/>
            <a:ext cx="1800225" cy="222885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ill Sans"/>
              <a:buNone/>
            </a:pPr>
            <a:r>
              <a:rPr b="0" i="0" lang="en-US" sz="20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Sqlite or PostgreSQL</a:t>
            </a: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7486650" y="3522662"/>
            <a:ext cx="1243012" cy="566737"/>
          </a:xfrm>
          <a:prstGeom prst="can">
            <a:avLst>
              <a:gd fmla="val 10800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4" name="Google Shape;54;p2"/>
          <p:cNvCxnSpPr/>
          <p:nvPr/>
        </p:nvCxnSpPr>
        <p:spPr>
          <a:xfrm>
            <a:off x="2214562" y="1150937"/>
            <a:ext cx="1885950" cy="284162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5" name="Google Shape;55;p2"/>
          <p:cNvCxnSpPr/>
          <p:nvPr/>
        </p:nvCxnSpPr>
        <p:spPr>
          <a:xfrm flipH="1" rot="10800000">
            <a:off x="2043112" y="1470025"/>
            <a:ext cx="1500187" cy="7143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6" name="Google Shape;56;p2"/>
          <p:cNvSpPr txBox="1"/>
          <p:nvPr/>
        </p:nvSpPr>
        <p:spPr>
          <a:xfrm>
            <a:off x="928687" y="514350"/>
            <a:ext cx="2014537" cy="3751262"/>
          </a:xfrm>
          <a:prstGeom prst="rect">
            <a:avLst/>
          </a:prstGeom>
          <a:solidFill>
            <a:srgbClr val="A3A3E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rPr b="0" i="0" lang="en-US" sz="18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Browser</a:t>
            </a:r>
            <a:endParaRPr/>
          </a:p>
        </p:txBody>
      </p:sp>
      <p:sp>
        <p:nvSpPr>
          <p:cNvPr id="57" name="Google Shape;57;p2"/>
          <p:cNvSpPr txBox="1"/>
          <p:nvPr/>
        </p:nvSpPr>
        <p:spPr>
          <a:xfrm>
            <a:off x="1336675" y="514350"/>
            <a:ext cx="184150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1657350" y="2955925"/>
            <a:ext cx="1114425" cy="11684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ill Sans"/>
              <a:buNone/>
            </a:pPr>
            <a:r>
              <a:rPr b="0" i="0" lang="en-US" sz="18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JavaScript</a:t>
            </a:r>
            <a:endParaRPr/>
          </a:p>
        </p:txBody>
      </p:sp>
      <p:sp>
        <p:nvSpPr>
          <p:cNvPr id="59" name="Google Shape;59;p2"/>
          <p:cNvSpPr txBox="1"/>
          <p:nvPr/>
        </p:nvSpPr>
        <p:spPr>
          <a:xfrm>
            <a:off x="1185862" y="868362"/>
            <a:ext cx="338137" cy="3221037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</a:pPr>
            <a:r>
              <a:rPr b="0" i="0" lang="en-US" sz="20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DOM</a:t>
            </a: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5729287" y="2081212"/>
            <a:ext cx="642937" cy="673100"/>
          </a:xfrm>
          <a:prstGeom prst="can">
            <a:avLst>
              <a:gd fmla="val 5158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ill Sans"/>
              <a:buNone/>
            </a:pPr>
            <a:r>
              <a:rPr b="0" i="0" lang="en-US" sz="12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django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ill Sans"/>
              <a:buNone/>
            </a:pPr>
            <a:r>
              <a:rPr b="0" i="0" lang="en-US" sz="12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code</a:t>
            </a: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5729287" y="1150937"/>
            <a:ext cx="642937" cy="673100"/>
          </a:xfrm>
          <a:prstGeom prst="can">
            <a:avLst>
              <a:gd fmla="val 5158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ill Sans"/>
              <a:buNone/>
            </a:pPr>
            <a:r>
              <a:rPr b="0" i="0" lang="en-US" sz="12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static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ill Sans"/>
              <a:buNone/>
            </a:pPr>
            <a:r>
              <a:rPr b="0" i="0" lang="en-US" sz="12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files</a:t>
            </a:r>
            <a:endParaRPr/>
          </a:p>
        </p:txBody>
      </p:sp>
      <p:sp>
        <p:nvSpPr>
          <p:cNvPr id="62" name="Google Shape;62;p2"/>
          <p:cNvSpPr txBox="1"/>
          <p:nvPr/>
        </p:nvSpPr>
        <p:spPr>
          <a:xfrm>
            <a:off x="2495550" y="4371975"/>
            <a:ext cx="1389062" cy="40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2000"/>
              <a:buFont typeface="Gill Sans"/>
              <a:buNone/>
            </a:pPr>
            <a:r>
              <a:rPr b="0" i="0" lang="en-US" sz="2000" u="none">
                <a:solidFill>
                  <a:srgbClr val="FFD966"/>
                </a:solidFill>
                <a:latin typeface="Gill Sans"/>
                <a:ea typeface="Gill Sans"/>
                <a:cs typeface="Gill Sans"/>
                <a:sym typeface="Gill Sans"/>
              </a:rPr>
              <a:t>RRC/HTTP</a:t>
            </a:r>
            <a:endParaRPr/>
          </a:p>
        </p:txBody>
      </p:sp>
      <p:sp>
        <p:nvSpPr>
          <p:cNvPr id="63" name="Google Shape;63;p2"/>
          <p:cNvSpPr txBox="1"/>
          <p:nvPr/>
        </p:nvSpPr>
        <p:spPr>
          <a:xfrm>
            <a:off x="6275387" y="4371975"/>
            <a:ext cx="646112" cy="40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2000"/>
              <a:buFont typeface="Gill Sans"/>
              <a:buNone/>
            </a:pPr>
            <a:r>
              <a:rPr b="0" i="0" lang="en-US" sz="2000" u="none">
                <a:solidFill>
                  <a:srgbClr val="FFD966"/>
                </a:solidFill>
                <a:latin typeface="Gill Sans"/>
                <a:ea typeface="Gill Sans"/>
                <a:cs typeface="Gill Sans"/>
                <a:sym typeface="Gill Sans"/>
              </a:rPr>
              <a:t>SQL</a:t>
            </a:r>
            <a:endParaRPr/>
          </a:p>
        </p:txBody>
      </p:sp>
      <p:sp>
        <p:nvSpPr>
          <p:cNvPr id="64" name="Google Shape;64;p2"/>
          <p:cNvSpPr txBox="1"/>
          <p:nvPr/>
        </p:nvSpPr>
        <p:spPr>
          <a:xfrm>
            <a:off x="2000250" y="1858962"/>
            <a:ext cx="942975" cy="61595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r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Parse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r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Response</a:t>
            </a:r>
            <a:endParaRPr/>
          </a:p>
        </p:txBody>
      </p:sp>
      <p:sp>
        <p:nvSpPr>
          <p:cNvPr id="65" name="Google Shape;65;p2"/>
          <p:cNvSpPr txBox="1"/>
          <p:nvPr/>
        </p:nvSpPr>
        <p:spPr>
          <a:xfrm>
            <a:off x="3757612" y="1398587"/>
            <a:ext cx="814387" cy="56515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r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Parse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r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Request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 txBox="1"/>
          <p:nvPr/>
        </p:nvSpPr>
        <p:spPr>
          <a:xfrm>
            <a:off x="4876800" y="1885950"/>
            <a:ext cx="3733800" cy="2827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</a:pPr>
            <a:r>
              <a:rPr b="0" i="0" lang="en-US" sz="2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 link is a “hot spot” on the page.  It can be text or an image. Often it is visually marked to make it easier to “notice” so as to encourage users to click! 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</a:pPr>
            <a:r>
              <a:t/>
            </a:r>
            <a:endParaRPr b="0" i="0" sz="20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</a:pPr>
            <a:r>
              <a:rPr b="0" i="0" lang="en-US" sz="2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“</a:t>
            </a:r>
            <a:r>
              <a:rPr b="0" i="0" lang="en-US" sz="2000" u="none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r>
              <a:rPr b="0" i="0" lang="en-US" sz="2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” is short for  “</a:t>
            </a:r>
            <a:r>
              <a:rPr b="0" i="0" lang="en-US" sz="2000" u="none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anchor</a:t>
            </a:r>
            <a:r>
              <a:rPr b="0" i="0" lang="en-US" sz="2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” and “</a:t>
            </a:r>
            <a:r>
              <a:rPr b="0" i="0" lang="en-US" sz="2000" u="none">
                <a:solidFill>
                  <a:srgbClr val="FF40FF"/>
                </a:solidFill>
                <a:latin typeface="Gill Sans"/>
                <a:ea typeface="Gill Sans"/>
                <a:cs typeface="Gill Sans"/>
                <a:sym typeface="Gill Sans"/>
              </a:rPr>
              <a:t>href</a:t>
            </a:r>
            <a:r>
              <a:rPr b="0" i="0" lang="en-US" sz="2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” is short for “</a:t>
            </a:r>
            <a:r>
              <a:rPr b="0" i="0" lang="en-US" sz="2000" u="none">
                <a:solidFill>
                  <a:srgbClr val="FF40FF"/>
                </a:solidFill>
                <a:latin typeface="Gill Sans"/>
                <a:ea typeface="Gill Sans"/>
                <a:cs typeface="Gill Sans"/>
                <a:sym typeface="Gill Sans"/>
              </a:rPr>
              <a:t>hypertext reference</a:t>
            </a:r>
            <a:r>
              <a:rPr b="0" i="0" lang="en-US" sz="2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”</a:t>
            </a:r>
            <a:endParaRPr/>
          </a:p>
        </p:txBody>
      </p:sp>
      <p:pic>
        <p:nvPicPr>
          <p:cNvPr id="210" name="Google Shape;21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182812"/>
            <a:ext cx="3514725" cy="250983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0"/>
          <p:cNvSpPr txBox="1"/>
          <p:nvPr/>
        </p:nvSpPr>
        <p:spPr>
          <a:xfrm>
            <a:off x="381000" y="438150"/>
            <a:ext cx="4813300" cy="1719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1800"/>
              <a:buFont typeface="Gill Sans"/>
              <a:buNone/>
            </a:pPr>
            <a:r>
              <a:rPr b="0" i="0" lang="en-US" sz="1800" u="none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&lt;h1&gt;</a:t>
            </a:r>
            <a:r>
              <a:rPr b="0" i="0" lang="en-US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The First Page</a:t>
            </a:r>
            <a:r>
              <a:rPr b="0" i="0" lang="en-US" sz="1800" u="none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&lt;/h1&gt;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1800"/>
              <a:buFont typeface="Gill Sans"/>
              <a:buNone/>
            </a:pPr>
            <a:r>
              <a:rPr b="0" i="0" lang="en-US" sz="1800" u="none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&lt;p&gt;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r>
              <a:rPr b="0" i="0" lang="en-US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If you like, you can switch to the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1800"/>
              <a:buFont typeface="Gill Sans"/>
              <a:buNone/>
            </a:pPr>
            <a:r>
              <a:rPr b="0" i="0" lang="en-US" sz="1800" u="none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&lt;a</a:t>
            </a:r>
            <a:r>
              <a:rPr b="0" i="0" lang="en-US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1800" u="none">
                <a:solidFill>
                  <a:srgbClr val="FF40FF"/>
                </a:solidFill>
                <a:latin typeface="Gill Sans"/>
                <a:ea typeface="Gill Sans"/>
                <a:cs typeface="Gill Sans"/>
                <a:sym typeface="Gill Sans"/>
              </a:rPr>
              <a:t>href="http://www.dr-chuck.com/page2.htm"</a:t>
            </a:r>
            <a:r>
              <a:rPr b="0" i="0" lang="en-US" sz="1800" u="none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r>
              <a:rPr b="0" i="0" lang="en-US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Second Page</a:t>
            </a:r>
            <a:r>
              <a:rPr b="0" i="0" lang="en-US" sz="1800" u="none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&lt;/a&gt;</a:t>
            </a:r>
            <a:r>
              <a:rPr b="0" i="0" lang="en-US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1800"/>
              <a:buFont typeface="Gill Sans"/>
              <a:buNone/>
            </a:pPr>
            <a:r>
              <a:rPr b="0" i="0" lang="en-US" sz="1800" u="none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&lt;/p&gt;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5400" y="1428750"/>
            <a:ext cx="3509962" cy="250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1"/>
          <p:cNvSpPr txBox="1"/>
          <p:nvPr/>
        </p:nvSpPr>
        <p:spPr>
          <a:xfrm>
            <a:off x="533400" y="1657350"/>
            <a:ext cx="42672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000"/>
              <a:buFont typeface="Gill Sans"/>
              <a:buNone/>
            </a:pPr>
            <a:r>
              <a:rPr b="0" i="0" lang="en-US" sz="2000" u="none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&lt;h1&gt;The Second Page&lt;/h1&gt;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000"/>
              <a:buFont typeface="Gill Sans"/>
              <a:buNone/>
            </a:pPr>
            <a:r>
              <a:rPr b="0" i="0" lang="en-US" sz="2000" u="none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&lt;p&gt;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</a:pPr>
            <a:r>
              <a:rPr b="0" i="0" lang="en-US" sz="2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If you like, you can switch back to the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000"/>
              <a:buFont typeface="Gill Sans"/>
              <a:buNone/>
            </a:pPr>
            <a:r>
              <a:rPr b="0" i="0" lang="en-US" sz="2000" u="none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&lt;a </a:t>
            </a:r>
            <a:r>
              <a:rPr b="0" i="0" lang="en-US" sz="2000" u="none">
                <a:solidFill>
                  <a:srgbClr val="FF40FF"/>
                </a:solidFill>
                <a:latin typeface="Gill Sans"/>
                <a:ea typeface="Gill Sans"/>
                <a:cs typeface="Gill Sans"/>
                <a:sym typeface="Gill Sans"/>
              </a:rPr>
              <a:t>href="page1.htm"</a:t>
            </a:r>
            <a:r>
              <a:rPr b="0" i="0" lang="en-US" sz="2000" u="none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000"/>
              <a:buFont typeface="Gill Sans"/>
              <a:buNone/>
            </a:pPr>
            <a:r>
              <a:rPr b="0" i="0" lang="en-US" sz="2000" u="none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First Page&lt;/a&gt;.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000"/>
              <a:buFont typeface="Gill Sans"/>
              <a:buNone/>
            </a:pPr>
            <a:r>
              <a:rPr b="0" i="0" lang="en-US" sz="2000" u="none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&lt;/p&gt;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/>
          <p:nvPr/>
        </p:nvSpPr>
        <p:spPr>
          <a:xfrm>
            <a:off x="2043112" y="3582987"/>
            <a:ext cx="5743575" cy="420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300"/>
              <a:buFont typeface="Gill Sans"/>
              <a:buNone/>
            </a:pPr>
            <a:r>
              <a:rPr b="0" i="0" lang="en-US" sz="2300" u="none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&lt;a </a:t>
            </a:r>
            <a:r>
              <a:rPr b="0" i="0" lang="en-US" sz="2300" u="none">
                <a:solidFill>
                  <a:srgbClr val="FF40FF"/>
                </a:solidFill>
                <a:latin typeface="Gill Sans"/>
                <a:ea typeface="Gill Sans"/>
                <a:cs typeface="Gill Sans"/>
                <a:sym typeface="Gill Sans"/>
              </a:rPr>
              <a:t>href="page1.htm"</a:t>
            </a:r>
            <a:r>
              <a:rPr b="0" i="0" lang="en-US" sz="2300" u="none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&gt;</a:t>
            </a:r>
            <a:r>
              <a:rPr b="0" i="0" lang="en-US" sz="230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First Page</a:t>
            </a:r>
            <a:r>
              <a:rPr b="0" i="0" lang="en-US" sz="2300" u="none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&lt;/a&gt;</a:t>
            </a:r>
            <a:endParaRPr/>
          </a:p>
        </p:txBody>
      </p:sp>
      <p:sp>
        <p:nvSpPr>
          <p:cNvPr id="223" name="Google Shape;223;p22"/>
          <p:cNvSpPr txBox="1"/>
          <p:nvPr/>
        </p:nvSpPr>
        <p:spPr>
          <a:xfrm>
            <a:off x="385762" y="974725"/>
            <a:ext cx="8062912" cy="422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300"/>
              <a:buFont typeface="Gill Sans"/>
              <a:buNone/>
            </a:pPr>
            <a:r>
              <a:rPr b="0" i="0" lang="en-US" sz="2300" u="none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&lt;a</a:t>
            </a:r>
            <a:r>
              <a:rPr b="0" i="0" lang="en-US" sz="23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300" u="none">
                <a:solidFill>
                  <a:srgbClr val="FF40FF"/>
                </a:solidFill>
                <a:latin typeface="Gill Sans"/>
                <a:ea typeface="Gill Sans"/>
                <a:cs typeface="Gill Sans"/>
                <a:sym typeface="Gill Sans"/>
              </a:rPr>
              <a:t>href="http://www.dr-chuck.com/page2.htm"</a:t>
            </a:r>
            <a:r>
              <a:rPr b="0" i="0" lang="en-US" sz="2300" u="none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&gt;</a:t>
            </a:r>
            <a:r>
              <a:rPr b="0" i="0" lang="en-US" sz="23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Second Page</a:t>
            </a:r>
            <a:r>
              <a:rPr b="0" i="0" lang="en-US" sz="2300" u="none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&lt;/a&gt;</a:t>
            </a:r>
            <a:endParaRPr/>
          </a:p>
        </p:txBody>
      </p:sp>
      <p:sp>
        <p:nvSpPr>
          <p:cNvPr id="224" name="Google Shape;224;p22"/>
          <p:cNvSpPr txBox="1"/>
          <p:nvPr/>
        </p:nvSpPr>
        <p:spPr>
          <a:xfrm>
            <a:off x="1395412" y="2219325"/>
            <a:ext cx="655637" cy="784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300"/>
              <a:buFont typeface="Gill Sans"/>
              <a:buNone/>
            </a:pPr>
            <a:r>
              <a:rPr b="0" i="0" lang="en-US" sz="2300" u="none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Start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300"/>
              <a:buFont typeface="Gill Sans"/>
              <a:buNone/>
            </a:pPr>
            <a:r>
              <a:rPr b="0" i="0" lang="en-US" sz="2300" u="none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tag</a:t>
            </a:r>
            <a:endParaRPr/>
          </a:p>
        </p:txBody>
      </p:sp>
      <p:sp>
        <p:nvSpPr>
          <p:cNvPr id="225" name="Google Shape;225;p22"/>
          <p:cNvSpPr txBox="1"/>
          <p:nvPr/>
        </p:nvSpPr>
        <p:spPr>
          <a:xfrm>
            <a:off x="7891462" y="1979612"/>
            <a:ext cx="517525" cy="784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300"/>
              <a:buFont typeface="Gill Sans"/>
              <a:buNone/>
            </a:pPr>
            <a:r>
              <a:rPr b="0" i="0" lang="en-US" sz="2300" u="none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End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300"/>
              <a:buFont typeface="Gill Sans"/>
              <a:buNone/>
            </a:pPr>
            <a:r>
              <a:rPr b="0" i="0" lang="en-US" sz="2300" u="none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tag</a:t>
            </a:r>
            <a:endParaRPr/>
          </a:p>
        </p:txBody>
      </p:sp>
      <p:cxnSp>
        <p:nvCxnSpPr>
          <p:cNvPr id="226" name="Google Shape;226;p22"/>
          <p:cNvCxnSpPr/>
          <p:nvPr/>
        </p:nvCxnSpPr>
        <p:spPr>
          <a:xfrm>
            <a:off x="685800" y="1352550"/>
            <a:ext cx="871537" cy="877887"/>
          </a:xfrm>
          <a:prstGeom prst="straightConnector1">
            <a:avLst/>
          </a:prstGeom>
          <a:noFill/>
          <a:ln cap="flat" cmpd="sng" w="63500">
            <a:solidFill>
              <a:srgbClr val="00F900"/>
            </a:solidFill>
            <a:prstDash val="solid"/>
            <a:miter lim="262144"/>
            <a:headEnd len="med" w="med" type="stealth"/>
            <a:tailEnd len="med" w="med" type="none"/>
          </a:ln>
        </p:spPr>
      </p:cxnSp>
      <p:cxnSp>
        <p:nvCxnSpPr>
          <p:cNvPr id="227" name="Google Shape;227;p22"/>
          <p:cNvCxnSpPr/>
          <p:nvPr/>
        </p:nvCxnSpPr>
        <p:spPr>
          <a:xfrm flipH="1">
            <a:off x="8088312" y="1377950"/>
            <a:ext cx="26987" cy="617537"/>
          </a:xfrm>
          <a:prstGeom prst="straightConnector1">
            <a:avLst/>
          </a:prstGeom>
          <a:noFill/>
          <a:ln cap="flat" cmpd="sng" w="63500">
            <a:solidFill>
              <a:srgbClr val="00F900"/>
            </a:solidFill>
            <a:prstDash val="solid"/>
            <a:miter lim="262144"/>
            <a:headEnd len="med" w="med" type="stealth"/>
            <a:tailEnd len="med" w="med" type="none"/>
          </a:ln>
        </p:spPr>
      </p:cxnSp>
      <p:cxnSp>
        <p:nvCxnSpPr>
          <p:cNvPr id="228" name="Google Shape;228;p22"/>
          <p:cNvCxnSpPr/>
          <p:nvPr/>
        </p:nvCxnSpPr>
        <p:spPr>
          <a:xfrm flipH="1">
            <a:off x="1804987" y="1365250"/>
            <a:ext cx="4354512" cy="877887"/>
          </a:xfrm>
          <a:prstGeom prst="straightConnector1">
            <a:avLst/>
          </a:prstGeom>
          <a:noFill/>
          <a:ln cap="flat" cmpd="sng" w="63500">
            <a:solidFill>
              <a:srgbClr val="00F900"/>
            </a:solidFill>
            <a:prstDash val="solid"/>
            <a:miter lim="262144"/>
            <a:headEnd len="med" w="med" type="stealth"/>
            <a:tailEnd len="med" w="med" type="none"/>
          </a:ln>
        </p:spPr>
      </p:cxnSp>
      <p:sp>
        <p:nvSpPr>
          <p:cNvPr id="229" name="Google Shape;229;p22"/>
          <p:cNvSpPr txBox="1"/>
          <p:nvPr/>
        </p:nvSpPr>
        <p:spPr>
          <a:xfrm>
            <a:off x="3357562" y="2222500"/>
            <a:ext cx="1497012" cy="784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ts val="2300"/>
              <a:buFont typeface="Gill Sans"/>
              <a:buNone/>
            </a:pPr>
            <a:r>
              <a:rPr b="0" i="0" lang="en-US" sz="2300" u="none">
                <a:solidFill>
                  <a:srgbClr val="FF40FF"/>
                </a:solidFill>
                <a:latin typeface="Gill Sans"/>
                <a:ea typeface="Gill Sans"/>
                <a:cs typeface="Gill Sans"/>
                <a:sym typeface="Gill Sans"/>
              </a:rPr>
              <a:t>Where to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ts val="2300"/>
              <a:buFont typeface="Gill Sans"/>
              <a:buNone/>
            </a:pPr>
            <a:r>
              <a:rPr b="0" i="0" lang="en-US" sz="2300" u="none">
                <a:solidFill>
                  <a:srgbClr val="FF40FF"/>
                </a:solidFill>
                <a:latin typeface="Gill Sans"/>
                <a:ea typeface="Gill Sans"/>
                <a:cs typeface="Gill Sans"/>
                <a:sym typeface="Gill Sans"/>
              </a:rPr>
              <a:t>go if clicked</a:t>
            </a:r>
            <a:endParaRPr/>
          </a:p>
        </p:txBody>
      </p:sp>
      <p:sp>
        <p:nvSpPr>
          <p:cNvPr id="230" name="Google Shape;230;p22"/>
          <p:cNvSpPr txBox="1"/>
          <p:nvPr/>
        </p:nvSpPr>
        <p:spPr>
          <a:xfrm>
            <a:off x="6067425" y="2222500"/>
            <a:ext cx="1177925" cy="784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Gill Sans"/>
              <a:buNone/>
            </a:pPr>
            <a:r>
              <a:rPr b="0" i="0" lang="en-US" sz="23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Clickable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Gill Sans"/>
              <a:buNone/>
            </a:pPr>
            <a:r>
              <a:rPr b="0" i="0" lang="en-US" sz="23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Text</a:t>
            </a:r>
            <a:endParaRPr/>
          </a:p>
        </p:txBody>
      </p:sp>
      <p:cxnSp>
        <p:nvCxnSpPr>
          <p:cNvPr id="231" name="Google Shape;231;p22"/>
          <p:cNvCxnSpPr/>
          <p:nvPr/>
        </p:nvCxnSpPr>
        <p:spPr>
          <a:xfrm flipH="1">
            <a:off x="6740525" y="1414462"/>
            <a:ext cx="298450" cy="766762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miter lim="262144"/>
            <a:headEnd len="med" w="med" type="stealth"/>
            <a:tailEnd len="med" w="med" type="none"/>
          </a:ln>
        </p:spPr>
      </p:cxnSp>
      <p:cxnSp>
        <p:nvCxnSpPr>
          <p:cNvPr id="232" name="Google Shape;232;p22"/>
          <p:cNvCxnSpPr/>
          <p:nvPr/>
        </p:nvCxnSpPr>
        <p:spPr>
          <a:xfrm>
            <a:off x="3041650" y="1389062"/>
            <a:ext cx="938212" cy="854075"/>
          </a:xfrm>
          <a:prstGeom prst="straightConnector1">
            <a:avLst/>
          </a:prstGeom>
          <a:noFill/>
          <a:ln cap="flat" cmpd="sng" w="63500">
            <a:solidFill>
              <a:srgbClr val="FF40FF"/>
            </a:solidFill>
            <a:prstDash val="solid"/>
            <a:miter lim="262144"/>
            <a:headEnd len="med" w="med" type="stealth"/>
            <a:tailEnd len="med" w="med" type="none"/>
          </a:ln>
        </p:spPr>
      </p:cxnSp>
      <p:grpSp>
        <p:nvGrpSpPr>
          <p:cNvPr id="233" name="Google Shape;233;p22"/>
          <p:cNvGrpSpPr/>
          <p:nvPr/>
        </p:nvGrpSpPr>
        <p:grpSpPr>
          <a:xfrm>
            <a:off x="2933700" y="4003675"/>
            <a:ext cx="2344737" cy="782637"/>
            <a:chOff x="-18685" y="0"/>
            <a:chExt cx="4168319" cy="1389194"/>
          </a:xfrm>
        </p:grpSpPr>
        <p:sp>
          <p:nvSpPr>
            <p:cNvPr id="234" name="Google Shape;234;p22"/>
            <p:cNvSpPr txBox="1"/>
            <p:nvPr/>
          </p:nvSpPr>
          <p:spPr>
            <a:xfrm>
              <a:off x="-18685" y="639650"/>
              <a:ext cx="4168319" cy="749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8575" lIns="28575" spcFirstLastPara="1" rIns="28575" wrap="square" tIns="285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40FF"/>
                </a:buClr>
                <a:buSzPts val="2300"/>
                <a:buFont typeface="Gill Sans"/>
                <a:buNone/>
              </a:pPr>
              <a:r>
                <a:rPr b="0" i="0" lang="en-US" sz="2300" u="none">
                  <a:solidFill>
                    <a:srgbClr val="FF40FF"/>
                  </a:solidFill>
                  <a:latin typeface="Gill Sans"/>
                  <a:ea typeface="Gill Sans"/>
                  <a:cs typeface="Gill Sans"/>
                  <a:sym typeface="Gill Sans"/>
                </a:rPr>
                <a:t>Relative Reference</a:t>
              </a:r>
              <a:endParaRPr/>
            </a:p>
          </p:txBody>
        </p:sp>
        <p:cxnSp>
          <p:nvCxnSpPr>
            <p:cNvPr id="235" name="Google Shape;235;p22"/>
            <p:cNvCxnSpPr/>
            <p:nvPr/>
          </p:nvCxnSpPr>
          <p:spPr>
            <a:xfrm>
              <a:off x="1911667" y="0"/>
              <a:ext cx="110065" cy="727002"/>
            </a:xfrm>
            <a:prstGeom prst="straightConnector1">
              <a:avLst/>
            </a:prstGeom>
            <a:noFill/>
            <a:ln cap="flat" cmpd="sng" w="63500">
              <a:solidFill>
                <a:srgbClr val="FF40FF"/>
              </a:solidFill>
              <a:prstDash val="solid"/>
              <a:miter lim="262144"/>
              <a:headEnd len="med" w="med" type="stealth"/>
              <a:tailEnd len="med" w="med" type="none"/>
            </a:ln>
          </p:spPr>
        </p:cxnSp>
      </p:grpSp>
      <p:sp>
        <p:nvSpPr>
          <p:cNvPr id="236" name="Google Shape;236;p22"/>
          <p:cNvSpPr txBox="1"/>
          <p:nvPr/>
        </p:nvSpPr>
        <p:spPr>
          <a:xfrm>
            <a:off x="2403475" y="336550"/>
            <a:ext cx="2484437" cy="420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ts val="2300"/>
              <a:buFont typeface="Gill Sans"/>
              <a:buNone/>
            </a:pPr>
            <a:r>
              <a:rPr b="0" i="0" lang="en-US" sz="2300" u="none">
                <a:solidFill>
                  <a:srgbClr val="FF40FF"/>
                </a:solidFill>
                <a:latin typeface="Gill Sans"/>
                <a:ea typeface="Gill Sans"/>
                <a:cs typeface="Gill Sans"/>
                <a:sym typeface="Gill Sans"/>
              </a:rPr>
              <a:t>Absolute Reference</a:t>
            </a:r>
            <a:endParaRPr/>
          </a:p>
        </p:txBody>
      </p:sp>
      <p:cxnSp>
        <p:nvCxnSpPr>
          <p:cNvPr id="237" name="Google Shape;237;p22"/>
          <p:cNvCxnSpPr/>
          <p:nvPr/>
        </p:nvCxnSpPr>
        <p:spPr>
          <a:xfrm flipH="1" rot="10800000">
            <a:off x="3324225" y="760412"/>
            <a:ext cx="276225" cy="287337"/>
          </a:xfrm>
          <a:prstGeom prst="straightConnector1">
            <a:avLst/>
          </a:prstGeom>
          <a:noFill/>
          <a:ln cap="flat" cmpd="sng" w="63500">
            <a:solidFill>
              <a:srgbClr val="FF40FF"/>
            </a:solidFill>
            <a:prstDash val="solid"/>
            <a:miter lim="262144"/>
            <a:headEnd len="med" w="med" type="stealth"/>
            <a:tailEnd len="med" w="med" type="none"/>
          </a:ln>
        </p:spPr>
      </p:cxnSp>
      <p:cxnSp>
        <p:nvCxnSpPr>
          <p:cNvPr id="238" name="Google Shape;238;p22"/>
          <p:cNvCxnSpPr/>
          <p:nvPr/>
        </p:nvCxnSpPr>
        <p:spPr>
          <a:xfrm flipH="1" rot="10800000">
            <a:off x="5534025" y="3003550"/>
            <a:ext cx="1095375" cy="579437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miter lim="262144"/>
            <a:headEnd len="med" w="med" type="stealth"/>
            <a:tailEnd len="med" w="med" type="none"/>
          </a:ln>
        </p:spPr>
      </p:cxnSp>
      <p:cxnSp>
        <p:nvCxnSpPr>
          <p:cNvPr id="239" name="Google Shape;239;p22"/>
          <p:cNvCxnSpPr/>
          <p:nvPr/>
        </p:nvCxnSpPr>
        <p:spPr>
          <a:xfrm flipH="1" rot="10800000">
            <a:off x="6553200" y="2763837"/>
            <a:ext cx="1273175" cy="1068387"/>
          </a:xfrm>
          <a:prstGeom prst="straightConnector1">
            <a:avLst/>
          </a:prstGeom>
          <a:noFill/>
          <a:ln cap="flat" cmpd="sng" w="63500">
            <a:solidFill>
              <a:srgbClr val="00F900"/>
            </a:solidFill>
            <a:prstDash val="solid"/>
            <a:miter lim="262144"/>
            <a:headEnd len="med" w="med" type="stealth"/>
            <a:tailEnd len="med" w="med" type="none"/>
          </a:ln>
        </p:spPr>
      </p:cxnSp>
      <p:cxnSp>
        <p:nvCxnSpPr>
          <p:cNvPr id="240" name="Google Shape;240;p22"/>
          <p:cNvCxnSpPr/>
          <p:nvPr/>
        </p:nvCxnSpPr>
        <p:spPr>
          <a:xfrm rot="10800000">
            <a:off x="1905000" y="3062287"/>
            <a:ext cx="304800" cy="576262"/>
          </a:xfrm>
          <a:prstGeom prst="straightConnector1">
            <a:avLst/>
          </a:prstGeom>
          <a:noFill/>
          <a:ln cap="flat" cmpd="sng" w="63500">
            <a:solidFill>
              <a:srgbClr val="00F900"/>
            </a:solidFill>
            <a:prstDash val="solid"/>
            <a:miter lim="262144"/>
            <a:headEnd len="med" w="med" type="stealth"/>
            <a:tailEnd len="med" w="med" type="none"/>
          </a:ln>
        </p:spPr>
      </p:cxnSp>
      <p:cxnSp>
        <p:nvCxnSpPr>
          <p:cNvPr id="241" name="Google Shape;241;p22"/>
          <p:cNvCxnSpPr/>
          <p:nvPr/>
        </p:nvCxnSpPr>
        <p:spPr>
          <a:xfrm flipH="1" rot="10800000">
            <a:off x="3482975" y="3068637"/>
            <a:ext cx="327025" cy="514350"/>
          </a:xfrm>
          <a:prstGeom prst="straightConnector1">
            <a:avLst/>
          </a:prstGeom>
          <a:noFill/>
          <a:ln cap="flat" cmpd="sng" w="63500">
            <a:solidFill>
              <a:srgbClr val="FF40FF"/>
            </a:solidFill>
            <a:prstDash val="solid"/>
            <a:miter lim="262144"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/>
          <p:nvPr>
            <p:ph type="title"/>
          </p:nvPr>
        </p:nvSpPr>
        <p:spPr>
          <a:xfrm>
            <a:off x="849312" y="427037"/>
            <a:ext cx="7445375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ts val="4200"/>
              <a:buFont typeface="Gill Sans"/>
              <a:buNone/>
            </a:pPr>
            <a:r>
              <a:rPr b="0" i="0" lang="en-US" sz="4200" u="none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Absolute</a:t>
            </a:r>
            <a:r>
              <a:rPr b="0" i="0" lang="en-US" sz="4200" u="none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420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vs.</a:t>
            </a:r>
            <a:r>
              <a:rPr b="0" i="0" lang="en-US" sz="4200" u="none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 Relative</a:t>
            </a:r>
            <a:endParaRPr/>
          </a:p>
        </p:txBody>
      </p:sp>
      <p:sp>
        <p:nvSpPr>
          <p:cNvPr id="247" name="Google Shape;247;p23"/>
          <p:cNvSpPr txBox="1"/>
          <p:nvPr/>
        </p:nvSpPr>
        <p:spPr>
          <a:xfrm>
            <a:off x="2243137" y="3105150"/>
            <a:ext cx="4657725" cy="420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300"/>
              <a:buFont typeface="Gill Sans"/>
              <a:buNone/>
            </a:pPr>
            <a:r>
              <a:rPr b="0" i="0" lang="en-US" sz="2300" u="none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&lt;a </a:t>
            </a:r>
            <a:r>
              <a:rPr b="0" i="0" lang="en-US" sz="2300" u="none">
                <a:solidFill>
                  <a:srgbClr val="FF40FF"/>
                </a:solidFill>
                <a:latin typeface="Gill Sans"/>
                <a:ea typeface="Gill Sans"/>
                <a:cs typeface="Gill Sans"/>
                <a:sym typeface="Gill Sans"/>
              </a:rPr>
              <a:t>href="</a:t>
            </a:r>
            <a:r>
              <a:rPr b="0" i="0" lang="en-US" sz="2300" u="none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page1.htm</a:t>
            </a:r>
            <a:r>
              <a:rPr b="0" i="0" lang="en-US" sz="2300" u="none">
                <a:solidFill>
                  <a:srgbClr val="FF40FF"/>
                </a:solidFill>
                <a:latin typeface="Gill Sans"/>
                <a:ea typeface="Gill Sans"/>
                <a:cs typeface="Gill Sans"/>
                <a:sym typeface="Gill Sans"/>
              </a:rPr>
              <a:t>"</a:t>
            </a:r>
            <a:r>
              <a:rPr b="0" i="0" lang="en-US" sz="2300" u="none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&gt;First Page&lt;/a&gt;</a:t>
            </a:r>
            <a:endParaRPr/>
          </a:p>
        </p:txBody>
      </p:sp>
      <p:sp>
        <p:nvSpPr>
          <p:cNvPr id="248" name="Google Shape;248;p23"/>
          <p:cNvSpPr txBox="1"/>
          <p:nvPr/>
        </p:nvSpPr>
        <p:spPr>
          <a:xfrm>
            <a:off x="579437" y="1411287"/>
            <a:ext cx="8061325" cy="420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300"/>
              <a:buFont typeface="Gill Sans"/>
              <a:buNone/>
            </a:pPr>
            <a:r>
              <a:rPr b="0" i="0" lang="en-US" sz="2300" u="none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&lt;a</a:t>
            </a:r>
            <a:r>
              <a:rPr b="0" i="0" lang="en-US" sz="23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300" u="none">
                <a:solidFill>
                  <a:srgbClr val="FF40FF"/>
                </a:solidFill>
                <a:latin typeface="Gill Sans"/>
                <a:ea typeface="Gill Sans"/>
                <a:cs typeface="Gill Sans"/>
                <a:sym typeface="Gill Sans"/>
              </a:rPr>
              <a:t>href="</a:t>
            </a:r>
            <a:r>
              <a:rPr b="0" i="0" lang="en-US" sz="2300" u="none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http://www.dr-chuck.com/page2.htm</a:t>
            </a:r>
            <a:r>
              <a:rPr b="0" i="0" lang="en-US" sz="2300" u="none">
                <a:solidFill>
                  <a:srgbClr val="FF40FF"/>
                </a:solidFill>
                <a:latin typeface="Gill Sans"/>
                <a:ea typeface="Gill Sans"/>
                <a:cs typeface="Gill Sans"/>
                <a:sym typeface="Gill Sans"/>
              </a:rPr>
              <a:t>"</a:t>
            </a:r>
            <a:r>
              <a:rPr b="0" i="0" lang="en-US" sz="2300" u="none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&gt;</a:t>
            </a:r>
            <a:r>
              <a:rPr b="0" i="0" lang="en-US" sz="23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Second Page</a:t>
            </a:r>
            <a:r>
              <a:rPr b="0" i="0" lang="en-US" sz="2300" u="none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&lt;/a&gt;</a:t>
            </a:r>
            <a:endParaRPr/>
          </a:p>
        </p:txBody>
      </p:sp>
      <p:sp>
        <p:nvSpPr>
          <p:cNvPr id="249" name="Google Shape;249;p23"/>
          <p:cNvSpPr txBox="1"/>
          <p:nvPr/>
        </p:nvSpPr>
        <p:spPr>
          <a:xfrm>
            <a:off x="1041400" y="2038350"/>
            <a:ext cx="7065962" cy="681037"/>
          </a:xfrm>
          <a:prstGeom prst="rect">
            <a:avLst/>
          </a:prstGeom>
          <a:noFill/>
          <a:ln cap="flat" cmpd="sng" w="12700">
            <a:solidFill>
              <a:srgbClr val="FFFB00"/>
            </a:solidFill>
            <a:prstDash val="solid"/>
            <a:miter lim="262144"/>
            <a:headEnd len="sm" w="sm" type="none"/>
            <a:tailEnd len="sm" w="sm" type="none"/>
          </a:ln>
        </p:spPr>
        <p:txBody>
          <a:bodyPr anchorCtr="0" anchor="ctr" bIns="28575" lIns="28575" spcFirstLastPara="1" rIns="28575" wrap="square" tIns="2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</a:pPr>
            <a:r>
              <a:rPr b="0" i="0" lang="en-US" sz="2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 hypertext references can be a full URL and refer to some other page anywhere on the Internet. </a:t>
            </a:r>
            <a:endParaRPr/>
          </a:p>
        </p:txBody>
      </p:sp>
      <p:sp>
        <p:nvSpPr>
          <p:cNvPr id="250" name="Google Shape;250;p23"/>
          <p:cNvSpPr txBox="1"/>
          <p:nvPr/>
        </p:nvSpPr>
        <p:spPr>
          <a:xfrm>
            <a:off x="1179512" y="3846512"/>
            <a:ext cx="6772275" cy="681037"/>
          </a:xfrm>
          <a:prstGeom prst="rect">
            <a:avLst/>
          </a:prstGeom>
          <a:noFill/>
          <a:ln cap="flat" cmpd="sng" w="12700">
            <a:solidFill>
              <a:srgbClr val="FF9300"/>
            </a:solidFill>
            <a:prstDash val="solid"/>
            <a:miter lim="262144"/>
            <a:headEnd len="sm" w="sm" type="none"/>
            <a:tailEnd len="sm" w="sm" type="none"/>
          </a:ln>
        </p:spPr>
        <p:txBody>
          <a:bodyPr anchorCtr="0" anchor="ctr" bIns="28575" lIns="28575" spcFirstLastPara="1" rIns="28575" wrap="square" tIns="2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</a:pPr>
            <a:r>
              <a:rPr b="0" i="0" lang="en-US" sz="2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Or the reference can be a file name that is assumed to be in the same folder as the current document (relative reference).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"/>
          <p:cNvSpPr txBox="1"/>
          <p:nvPr/>
        </p:nvSpPr>
        <p:spPr>
          <a:xfrm>
            <a:off x="9213850" y="5068887"/>
            <a:ext cx="10128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</a:pPr>
            <a:r>
              <a:rPr b="0" i="0" lang="en-US" sz="2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Begin Tag</a:t>
            </a:r>
            <a:endParaRPr/>
          </a:p>
        </p:txBody>
      </p:sp>
      <p:sp>
        <p:nvSpPr>
          <p:cNvPr id="256" name="Google Shape;256;p24"/>
          <p:cNvSpPr txBox="1"/>
          <p:nvPr/>
        </p:nvSpPr>
        <p:spPr>
          <a:xfrm>
            <a:off x="9213850" y="5068887"/>
            <a:ext cx="10128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</a:pPr>
            <a:r>
              <a:rPr b="0" i="0" lang="en-US" sz="2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Begin Tag</a:t>
            </a:r>
            <a:endParaRPr/>
          </a:p>
        </p:txBody>
      </p:sp>
      <p:sp>
        <p:nvSpPr>
          <p:cNvPr id="257" name="Google Shape;257;p24"/>
          <p:cNvSpPr txBox="1"/>
          <p:nvPr>
            <p:ph type="title"/>
          </p:nvPr>
        </p:nvSpPr>
        <p:spPr>
          <a:xfrm>
            <a:off x="762000" y="361950"/>
            <a:ext cx="52578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4200"/>
              <a:buFont typeface="Gill Sans"/>
              <a:buNone/>
            </a:pPr>
            <a:r>
              <a:rPr b="0" i="0" lang="en-US" sz="4200" u="none">
                <a:solidFill>
                  <a:srgbClr val="FFCC66"/>
                </a:solidFill>
                <a:latin typeface="Gill Sans"/>
                <a:ea typeface="Gill Sans"/>
                <a:cs typeface="Gill Sans"/>
                <a:sym typeface="Gill Sans"/>
              </a:rPr>
              <a:t>Images</a:t>
            </a:r>
            <a:endParaRPr/>
          </a:p>
        </p:txBody>
      </p:sp>
      <p:sp>
        <p:nvSpPr>
          <p:cNvPr id="258" name="Google Shape;258;p24"/>
          <p:cNvSpPr txBox="1"/>
          <p:nvPr/>
        </p:nvSpPr>
        <p:spPr>
          <a:xfrm>
            <a:off x="304800" y="1504950"/>
            <a:ext cx="5567362" cy="18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b="1" i="0" lang="en-US" sz="16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p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C7C7C7"/>
                </a:solidFill>
                <a:latin typeface="Courier"/>
                <a:ea typeface="Courier"/>
                <a:cs typeface="Courier"/>
                <a:sym typeface="Courier"/>
              </a:rPr>
              <a:t>Images can be 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b="1" i="0" lang="en-US" sz="16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img</a:t>
            </a:r>
            <a:r>
              <a:rPr b="0" i="0" lang="en-US" sz="1600" u="none">
                <a:solidFill>
                  <a:srgbClr val="C7C7C7"/>
                </a:solidFill>
                <a:latin typeface="Courier"/>
                <a:ea typeface="Courier"/>
                <a:cs typeface="Courier"/>
                <a:sym typeface="Courier"/>
              </a:rPr>
              <a:t> src</a:t>
            </a:r>
            <a:r>
              <a:rPr b="0" i="0" lang="en-US" sz="1600" u="none">
                <a:solidFill>
                  <a:srgbClr val="C8C473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0" i="0" lang="en-US" sz="1600" u="none">
                <a:solidFill>
                  <a:srgbClr val="18B9B7"/>
                </a:solidFill>
                <a:latin typeface="Courier"/>
                <a:ea typeface="Courier"/>
                <a:cs typeface="Courier"/>
                <a:sym typeface="Courier"/>
              </a:rPr>
              <a:t>"tiny.png"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r>
              <a:rPr b="0" i="0" lang="en-US" sz="1600" u="none">
                <a:solidFill>
                  <a:srgbClr val="C7C7C7"/>
                </a:solidFill>
                <a:latin typeface="Courier"/>
                <a:ea typeface="Courier"/>
                <a:cs typeface="Courier"/>
                <a:sym typeface="Courier"/>
              </a:rPr>
              <a:t> right in the middle of text like a character. And we can even make an image a clickable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b="1" i="0" lang="en-US" sz="16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b="0" i="0" lang="en-US" sz="1600" u="none">
                <a:solidFill>
                  <a:srgbClr val="C7C7C7"/>
                </a:solidFill>
                <a:latin typeface="Courier"/>
                <a:ea typeface="Courier"/>
                <a:cs typeface="Courier"/>
                <a:sym typeface="Courier"/>
              </a:rPr>
              <a:t> href</a:t>
            </a:r>
            <a:r>
              <a:rPr b="0" i="0" lang="en-US" sz="1600" u="none">
                <a:solidFill>
                  <a:srgbClr val="C8C473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0" i="0" lang="en-US" sz="1600" u="none">
                <a:solidFill>
                  <a:srgbClr val="18B9B7"/>
                </a:solidFill>
                <a:latin typeface="Courier"/>
                <a:ea typeface="Courier"/>
                <a:cs typeface="Courier"/>
                <a:sym typeface="Courier"/>
              </a:rPr>
              <a:t>"lists.htm"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&gt;&lt;</a:t>
            </a:r>
            <a:r>
              <a:rPr b="1" i="0" lang="en-US" sz="16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img</a:t>
            </a:r>
            <a:r>
              <a:rPr b="0" i="0" lang="en-US" sz="1600" u="none">
                <a:solidFill>
                  <a:srgbClr val="C7C7C7"/>
                </a:solidFill>
                <a:latin typeface="Courier"/>
                <a:ea typeface="Courier"/>
                <a:cs typeface="Courier"/>
                <a:sym typeface="Courier"/>
              </a:rPr>
              <a:t> src</a:t>
            </a:r>
            <a:r>
              <a:rPr b="0" i="0" lang="en-US" sz="1600" u="none">
                <a:solidFill>
                  <a:srgbClr val="C8C473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0" i="0" lang="en-US" sz="1600" u="none">
                <a:solidFill>
                  <a:srgbClr val="18B9B7"/>
                </a:solidFill>
                <a:latin typeface="Courier"/>
                <a:ea typeface="Courier"/>
                <a:cs typeface="Courier"/>
                <a:sym typeface="Courier"/>
              </a:rPr>
              <a:t>"tiny.png"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&gt;&lt;/</a:t>
            </a:r>
            <a:r>
              <a:rPr b="1" i="0" lang="en-US" sz="16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r>
              <a:rPr b="0" i="0" lang="en-US" sz="1600" u="none">
                <a:solidFill>
                  <a:srgbClr val="C7C7C7"/>
                </a:solidFill>
                <a:latin typeface="Courier"/>
                <a:ea typeface="Courier"/>
                <a:cs typeface="Courier"/>
                <a:sym typeface="Courier"/>
              </a:rPr>
              <a:t> link to another page.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&lt;/</a:t>
            </a:r>
            <a:r>
              <a:rPr b="1" i="0" lang="en-US" sz="16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p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endParaRPr/>
          </a:p>
        </p:txBody>
      </p:sp>
      <p:pic>
        <p:nvPicPr>
          <p:cNvPr id="259" name="Google Shape;25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687387"/>
            <a:ext cx="3281362" cy="3722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 txBox="1"/>
          <p:nvPr>
            <p:ph type="title"/>
          </p:nvPr>
        </p:nvSpPr>
        <p:spPr>
          <a:xfrm>
            <a:off x="1066800" y="361950"/>
            <a:ext cx="3352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4200"/>
              <a:buFont typeface="Gill Sans"/>
              <a:buNone/>
            </a:pPr>
            <a:r>
              <a:rPr b="0" i="0" lang="en-US" sz="4200" u="none">
                <a:solidFill>
                  <a:srgbClr val="FFCC66"/>
                </a:solidFill>
                <a:latin typeface="Gill Sans"/>
                <a:ea typeface="Gill Sans"/>
                <a:cs typeface="Gill Sans"/>
                <a:sym typeface="Gill Sans"/>
              </a:rPr>
              <a:t>A List ...</a:t>
            </a:r>
            <a:endParaRPr/>
          </a:p>
        </p:txBody>
      </p:sp>
      <p:sp>
        <p:nvSpPr>
          <p:cNvPr id="265" name="Google Shape;265;p25"/>
          <p:cNvSpPr txBox="1"/>
          <p:nvPr/>
        </p:nvSpPr>
        <p:spPr>
          <a:xfrm>
            <a:off x="457200" y="1200150"/>
            <a:ext cx="49530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b="1" i="0" lang="en-US" sz="16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ul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endParaRPr b="0" i="0" sz="1600" u="none">
              <a:solidFill>
                <a:srgbClr val="C7C7C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b="1" i="0" lang="en-US" sz="16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li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&gt;&lt;</a:t>
            </a:r>
            <a:r>
              <a:rPr b="1" i="0" lang="en-US" sz="16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p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r>
              <a:rPr b="0" i="0" lang="en-US" sz="1600" u="none">
                <a:solidFill>
                  <a:srgbClr val="C7C7C7"/>
                </a:solidFill>
                <a:latin typeface="Courier"/>
                <a:ea typeface="Courier"/>
                <a:cs typeface="Courier"/>
                <a:sym typeface="Courier"/>
              </a:rPr>
              <a:t>This pages shows us how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C7C7C7"/>
                </a:solidFill>
                <a:latin typeface="Courier"/>
                <a:ea typeface="Courier"/>
                <a:cs typeface="Courier"/>
                <a:sym typeface="Courier"/>
              </a:rPr>
              <a:t>lists work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&lt;/</a:t>
            </a:r>
            <a:r>
              <a:rPr b="1" i="0" lang="en-US" sz="16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p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&gt;&lt;/</a:t>
            </a:r>
            <a:r>
              <a:rPr b="1" i="0" lang="en-US" sz="16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li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endParaRPr b="0" i="0" sz="1600" u="none">
              <a:solidFill>
                <a:srgbClr val="C7C7C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b="1" i="0" lang="en-US" sz="16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li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&gt;&lt;</a:t>
            </a:r>
            <a:r>
              <a:rPr b="1" i="0" lang="en-US" sz="16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p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r>
              <a:rPr b="0" i="0" lang="en-US" sz="1600" u="none">
                <a:solidFill>
                  <a:srgbClr val="C7C7C7"/>
                </a:solidFill>
                <a:latin typeface="Courier"/>
                <a:ea typeface="Courier"/>
                <a:cs typeface="Courier"/>
                <a:sym typeface="Courier"/>
              </a:rPr>
              <a:t>We need to encode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b="1" i="0" lang="en-US" sz="16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b="0" i="0" lang="en-US" sz="1600" u="none">
                <a:solidFill>
                  <a:srgbClr val="C7C7C7"/>
                </a:solidFill>
                <a:latin typeface="Courier"/>
                <a:ea typeface="Courier"/>
                <a:cs typeface="Courier"/>
                <a:sym typeface="Courier"/>
              </a:rPr>
              <a:t> href</a:t>
            </a:r>
            <a:r>
              <a:rPr b="0" i="0" lang="en-US" sz="1600" u="none">
                <a:solidFill>
                  <a:srgbClr val="C8C473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0" i="0" lang="en-US" sz="1600" u="none">
                <a:solidFill>
                  <a:srgbClr val="18B9B7"/>
                </a:solidFill>
                <a:latin typeface="Courier"/>
                <a:ea typeface="Courier"/>
                <a:cs typeface="Courier"/>
                <a:sym typeface="Courier"/>
              </a:rPr>
              <a:t>"special.htm"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r>
              <a:rPr b="0" i="0" lang="en-US" sz="1600" u="none">
                <a:solidFill>
                  <a:srgbClr val="C7C7C7"/>
                </a:solidFill>
                <a:latin typeface="Courier"/>
                <a:ea typeface="Courier"/>
                <a:cs typeface="Courier"/>
                <a:sym typeface="Courier"/>
              </a:rPr>
              <a:t>certain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C7C7C7"/>
                </a:solidFill>
                <a:latin typeface="Courier"/>
                <a:ea typeface="Courier"/>
                <a:cs typeface="Courier"/>
                <a:sym typeface="Courier"/>
              </a:rPr>
              <a:t>characters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&lt;/</a:t>
            </a:r>
            <a:r>
              <a:rPr b="1" i="0" lang="en-US" sz="16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C7C7C7"/>
                </a:solidFill>
                <a:latin typeface="Courier"/>
                <a:ea typeface="Courier"/>
                <a:cs typeface="Courier"/>
                <a:sym typeface="Courier"/>
              </a:rPr>
              <a:t>to show them in HTML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&lt;/</a:t>
            </a:r>
            <a:r>
              <a:rPr b="1" i="0" lang="en-US" sz="16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p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&gt;&lt;/</a:t>
            </a:r>
            <a:r>
              <a:rPr b="1" i="0" lang="en-US" sz="16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li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endParaRPr b="0" i="0" sz="1600" u="none">
              <a:solidFill>
                <a:srgbClr val="C7C7C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b="1" i="0" lang="en-US" sz="16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li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&gt;&lt;</a:t>
            </a:r>
            <a:r>
              <a:rPr b="1" i="0" lang="en-US" sz="16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p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r>
              <a:rPr b="0" i="0" lang="en-US" sz="1600" u="none">
                <a:solidFill>
                  <a:srgbClr val="C7C7C7"/>
                </a:solidFill>
                <a:latin typeface="Courier"/>
                <a:ea typeface="Courier"/>
                <a:cs typeface="Courier"/>
                <a:sym typeface="Courier"/>
              </a:rPr>
              <a:t>We should learn more about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b="1" i="0" lang="en-US" sz="16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b="0" i="0" lang="en-US" sz="1600" u="none">
                <a:solidFill>
                  <a:srgbClr val="C7C7C7"/>
                </a:solidFill>
                <a:latin typeface="Courier"/>
                <a:ea typeface="Courier"/>
                <a:cs typeface="Courier"/>
                <a:sym typeface="Courier"/>
              </a:rPr>
              <a:t> href</a:t>
            </a:r>
            <a:r>
              <a:rPr b="0" i="0" lang="en-US" sz="1600" u="none">
                <a:solidFill>
                  <a:srgbClr val="C8C473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0" i="0" lang="en-US" sz="1600" u="none">
                <a:solidFill>
                  <a:srgbClr val="18B9B7"/>
                </a:solidFill>
                <a:latin typeface="Courier"/>
                <a:ea typeface="Courier"/>
                <a:cs typeface="Courier"/>
                <a:sym typeface="Courier"/>
              </a:rPr>
              <a:t>"links.htm"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r>
              <a:rPr b="0" i="0" lang="en-US" sz="1600" u="none">
                <a:solidFill>
                  <a:srgbClr val="C7C7C7"/>
                </a:solidFill>
                <a:latin typeface="Courier"/>
                <a:ea typeface="Courier"/>
                <a:cs typeface="Courier"/>
                <a:sym typeface="Courier"/>
              </a:rPr>
              <a:t>Links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&lt;/</a:t>
            </a:r>
            <a:r>
              <a:rPr b="1" i="0" lang="en-US" sz="16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endParaRPr b="0" i="0" sz="1600" u="none">
              <a:solidFill>
                <a:srgbClr val="C7C7C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&lt;/</a:t>
            </a:r>
            <a:r>
              <a:rPr b="1" i="0" lang="en-US" sz="16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p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&gt;&lt;/</a:t>
            </a:r>
            <a:r>
              <a:rPr b="1" i="0" lang="en-US" sz="16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li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endParaRPr b="0" i="0" sz="1600" u="none">
              <a:solidFill>
                <a:srgbClr val="C7C7C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b="1" i="0" lang="en-US" sz="16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li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&gt;&lt;</a:t>
            </a:r>
            <a:r>
              <a:rPr b="1" i="0" lang="en-US" sz="16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p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r>
              <a:rPr b="0" i="0" lang="en-US" sz="1600" u="none">
                <a:solidFill>
                  <a:srgbClr val="C7C7C7"/>
                </a:solidFill>
                <a:latin typeface="Courier"/>
                <a:ea typeface="Courier"/>
                <a:cs typeface="Courier"/>
                <a:sym typeface="Courier"/>
              </a:rPr>
              <a:t>We should learn about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b="1" i="0" lang="en-US" sz="16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b="0" i="0" lang="en-US" sz="1600" u="none">
                <a:solidFill>
                  <a:srgbClr val="C7C7C7"/>
                </a:solidFill>
                <a:latin typeface="Courier"/>
                <a:ea typeface="Courier"/>
                <a:cs typeface="Courier"/>
                <a:sym typeface="Courier"/>
              </a:rPr>
              <a:t> href</a:t>
            </a:r>
            <a:r>
              <a:rPr b="0" i="0" lang="en-US" sz="1600" u="none">
                <a:solidFill>
                  <a:srgbClr val="C8C473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0" i="0" lang="en-US" sz="1600" u="none">
                <a:solidFill>
                  <a:srgbClr val="18B9B7"/>
                </a:solidFill>
                <a:latin typeface="Courier"/>
                <a:ea typeface="Courier"/>
                <a:cs typeface="Courier"/>
                <a:sym typeface="Courier"/>
              </a:rPr>
              <a:t>"images.htm"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r>
              <a:rPr b="0" i="0" lang="en-US" sz="1600" u="none">
                <a:solidFill>
                  <a:srgbClr val="C7C7C7"/>
                </a:solidFill>
                <a:latin typeface="Courier"/>
                <a:ea typeface="Courier"/>
                <a:cs typeface="Courier"/>
                <a:sym typeface="Courier"/>
              </a:rPr>
              <a:t>Images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&lt;/</a:t>
            </a:r>
            <a:r>
              <a:rPr b="1" i="0" lang="en-US" sz="16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endParaRPr b="0" i="0" sz="1600" u="none">
              <a:solidFill>
                <a:srgbClr val="C7C7C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&lt;/</a:t>
            </a:r>
            <a:r>
              <a:rPr b="1" i="0" lang="en-US" sz="16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p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&gt;&lt;/</a:t>
            </a:r>
            <a:r>
              <a:rPr b="1" i="0" lang="en-US" sz="16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li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endParaRPr b="0" i="0" sz="1600" u="none">
              <a:solidFill>
                <a:srgbClr val="C7C7C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&lt;/</a:t>
            </a:r>
            <a:r>
              <a:rPr b="1" i="0" lang="en-US" sz="16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ul</a:t>
            </a:r>
            <a:r>
              <a:rPr b="0" i="0" lang="en-US" sz="16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endParaRPr/>
          </a:p>
        </p:txBody>
      </p:sp>
      <p:pic>
        <p:nvPicPr>
          <p:cNvPr id="266" name="Google Shape;26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5400" y="285750"/>
            <a:ext cx="4086225" cy="463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/>
          <p:nvPr>
            <p:ph type="title"/>
          </p:nvPr>
        </p:nvSpPr>
        <p:spPr>
          <a:xfrm>
            <a:off x="2362200" y="285750"/>
            <a:ext cx="2351087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4200"/>
              <a:buFont typeface="Gill Sans"/>
              <a:buNone/>
            </a:pPr>
            <a:r>
              <a:rPr b="0" i="0" lang="en-US" sz="4200" u="none">
                <a:solidFill>
                  <a:srgbClr val="FFCC66"/>
                </a:solidFill>
                <a:latin typeface="Gill Sans"/>
                <a:ea typeface="Gill Sans"/>
                <a:cs typeface="Gill Sans"/>
                <a:sym typeface="Gill Sans"/>
              </a:rPr>
              <a:t>Tables</a:t>
            </a:r>
            <a:endParaRPr/>
          </a:p>
        </p:txBody>
      </p:sp>
      <p:pic>
        <p:nvPicPr>
          <p:cNvPr id="272" name="Google Shape;27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7400" y="209550"/>
            <a:ext cx="3433762" cy="3675062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6"/>
          <p:cNvSpPr txBox="1"/>
          <p:nvPr/>
        </p:nvSpPr>
        <p:spPr>
          <a:xfrm>
            <a:off x="457200" y="896937"/>
            <a:ext cx="6858000" cy="397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b="1" i="0" lang="en-US" sz="18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table</a:t>
            </a:r>
            <a:r>
              <a:rPr b="0" i="0" lang="en-US" sz="18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C7C7C7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0" i="0" lang="en-US" sz="18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b="1" i="0" lang="en-US" sz="18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tr</a:t>
            </a:r>
            <a:r>
              <a:rPr b="0" i="0" lang="en-US" sz="18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C7C7C7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8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b="1" i="0" lang="en-US" sz="18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th</a:t>
            </a:r>
            <a:r>
              <a:rPr b="0" i="0" lang="en-US" sz="18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r>
              <a:rPr b="0" i="0" lang="en-US" sz="1800" u="none">
                <a:solidFill>
                  <a:srgbClr val="C7C7C7"/>
                </a:solidFill>
                <a:latin typeface="Courier"/>
                <a:ea typeface="Courier"/>
                <a:cs typeface="Courier"/>
                <a:sym typeface="Courier"/>
              </a:rPr>
              <a:t>Make</a:t>
            </a:r>
            <a:r>
              <a:rPr b="0" i="0" lang="en-US" sz="18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&lt;/</a:t>
            </a:r>
            <a:r>
              <a:rPr b="1" i="0" lang="en-US" sz="18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th</a:t>
            </a:r>
            <a:r>
              <a:rPr b="0" i="0" lang="en-US" sz="18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C7C7C7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8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b="1" i="0" lang="en-US" sz="18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th</a:t>
            </a:r>
            <a:r>
              <a:rPr b="0" i="0" lang="en-US" sz="18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r>
              <a:rPr b="0" i="0" lang="en-US" sz="1800" u="none">
                <a:solidFill>
                  <a:srgbClr val="C7C7C7"/>
                </a:solidFill>
                <a:latin typeface="Courier"/>
                <a:ea typeface="Courier"/>
                <a:cs typeface="Courier"/>
                <a:sym typeface="Courier"/>
              </a:rPr>
              <a:t>Model</a:t>
            </a:r>
            <a:r>
              <a:rPr b="0" i="0" lang="en-US" sz="18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&lt;/</a:t>
            </a:r>
            <a:r>
              <a:rPr b="1" i="0" lang="en-US" sz="18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th</a:t>
            </a:r>
            <a:r>
              <a:rPr b="0" i="0" lang="en-US" sz="18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C7C7C7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8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b="1" i="0" lang="en-US" sz="18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th</a:t>
            </a:r>
            <a:r>
              <a:rPr b="0" i="0" lang="en-US" sz="18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r>
              <a:rPr b="0" i="0" lang="en-US" sz="1800" u="none">
                <a:solidFill>
                  <a:srgbClr val="C7C7C7"/>
                </a:solidFill>
                <a:latin typeface="Courier"/>
                <a:ea typeface="Courier"/>
                <a:cs typeface="Courier"/>
                <a:sym typeface="Courier"/>
              </a:rPr>
              <a:t>Mileage</a:t>
            </a:r>
            <a:r>
              <a:rPr b="0" i="0" lang="en-US" sz="18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&lt;/</a:t>
            </a:r>
            <a:r>
              <a:rPr b="1" i="0" lang="en-US" sz="18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th</a:t>
            </a:r>
            <a:r>
              <a:rPr b="0" i="0" lang="en-US" sz="18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C7C7C7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0" i="0" lang="en-US" sz="18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&lt;/</a:t>
            </a:r>
            <a:r>
              <a:rPr b="1" i="0" lang="en-US" sz="18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tr</a:t>
            </a:r>
            <a:r>
              <a:rPr b="0" i="0" lang="en-US" sz="18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C7C7C7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0" i="0" lang="en-US" sz="18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b="1" i="0" lang="en-US" sz="18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tr</a:t>
            </a:r>
            <a:r>
              <a:rPr b="0" i="0" lang="en-US" sz="18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C7C7C7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8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b="1" i="0" lang="en-US" sz="18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td</a:t>
            </a:r>
            <a:r>
              <a:rPr b="0" i="0" lang="en-US" sz="18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r>
              <a:rPr b="0" i="0" lang="en-US" sz="1800" u="none">
                <a:solidFill>
                  <a:srgbClr val="C7C7C7"/>
                </a:solidFill>
                <a:latin typeface="Courier"/>
                <a:ea typeface="Courier"/>
                <a:cs typeface="Courier"/>
                <a:sym typeface="Courier"/>
              </a:rPr>
              <a:t>Ford</a:t>
            </a:r>
            <a:r>
              <a:rPr b="0" i="0" lang="en-US" sz="18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&lt;/</a:t>
            </a:r>
            <a:r>
              <a:rPr b="1" i="0" lang="en-US" sz="18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td</a:t>
            </a:r>
            <a:r>
              <a:rPr b="0" i="0" lang="en-US" sz="18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&gt;&lt;</a:t>
            </a:r>
            <a:r>
              <a:rPr b="1" i="0" lang="en-US" sz="18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td</a:t>
            </a:r>
            <a:r>
              <a:rPr b="0" i="0" lang="en-US" sz="18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r>
              <a:rPr b="0" i="0" lang="en-US" sz="1800" u="none">
                <a:solidFill>
                  <a:srgbClr val="C7C7C7"/>
                </a:solidFill>
                <a:latin typeface="Courier"/>
                <a:ea typeface="Courier"/>
                <a:cs typeface="Courier"/>
                <a:sym typeface="Courier"/>
              </a:rPr>
              <a:t>Edge</a:t>
            </a:r>
            <a:r>
              <a:rPr b="0" i="0" lang="en-US" sz="18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&lt;/</a:t>
            </a:r>
            <a:r>
              <a:rPr b="1" i="0" lang="en-US" sz="18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td</a:t>
            </a:r>
            <a:r>
              <a:rPr b="0" i="0" lang="en-US" sz="18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C7C7C7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8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b="1" i="0" lang="en-US" sz="18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td</a:t>
            </a:r>
            <a:r>
              <a:rPr b="0" i="0" lang="en-US" sz="18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r>
              <a:rPr b="0" i="0" lang="en-US" sz="1800" u="none">
                <a:solidFill>
                  <a:srgbClr val="149C02"/>
                </a:solidFill>
                <a:latin typeface="Courier"/>
                <a:ea typeface="Courier"/>
                <a:cs typeface="Courier"/>
                <a:sym typeface="Courier"/>
              </a:rPr>
              <a:t>10348</a:t>
            </a:r>
            <a:r>
              <a:rPr b="0" i="0" lang="en-US" sz="18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&lt;/</a:t>
            </a:r>
            <a:r>
              <a:rPr b="1" i="0" lang="en-US" sz="18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td</a:t>
            </a:r>
            <a:r>
              <a:rPr b="0" i="0" lang="en-US" sz="18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C7C7C7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0" i="0" lang="en-US" sz="18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&lt;/</a:t>
            </a:r>
            <a:r>
              <a:rPr b="1" i="0" lang="en-US" sz="18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tr</a:t>
            </a:r>
            <a:r>
              <a:rPr b="0" i="0" lang="en-US" sz="18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C7C7C7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0" i="0" lang="en-US" sz="18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b="1" i="0" lang="en-US" sz="18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tr</a:t>
            </a:r>
            <a:r>
              <a:rPr b="0" i="0" lang="en-US" sz="18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r>
              <a:rPr b="0" i="0" lang="en-US" sz="1800" u="none">
                <a:solidFill>
                  <a:srgbClr val="C7C7C7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C7C7C7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8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b="1" i="0" lang="en-US" sz="18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td</a:t>
            </a:r>
            <a:r>
              <a:rPr b="0" i="0" lang="en-US" sz="18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r>
              <a:rPr b="0" i="0" lang="en-US" sz="1800" u="none">
                <a:solidFill>
                  <a:srgbClr val="C7C7C7"/>
                </a:solidFill>
                <a:latin typeface="Courier"/>
                <a:ea typeface="Courier"/>
                <a:cs typeface="Courier"/>
                <a:sym typeface="Courier"/>
              </a:rPr>
              <a:t>Pontiac</a:t>
            </a:r>
            <a:r>
              <a:rPr b="0" i="0" lang="en-US" sz="18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&lt;/</a:t>
            </a:r>
            <a:r>
              <a:rPr b="1" i="0" lang="en-US" sz="18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td</a:t>
            </a:r>
            <a:r>
              <a:rPr b="0" i="0" lang="en-US" sz="18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&gt;&lt;</a:t>
            </a:r>
            <a:r>
              <a:rPr b="1" i="0" lang="en-US" sz="18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td</a:t>
            </a:r>
            <a:r>
              <a:rPr b="0" i="0" lang="en-US" sz="18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r>
              <a:rPr b="0" i="0" lang="en-US" sz="1800" u="none">
                <a:solidFill>
                  <a:srgbClr val="C7C7C7"/>
                </a:solidFill>
                <a:latin typeface="Courier"/>
                <a:ea typeface="Courier"/>
                <a:cs typeface="Courier"/>
                <a:sym typeface="Courier"/>
              </a:rPr>
              <a:t>Vibe</a:t>
            </a:r>
            <a:r>
              <a:rPr b="0" i="0" lang="en-US" sz="18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&lt;/</a:t>
            </a:r>
            <a:r>
              <a:rPr b="1" i="0" lang="en-US" sz="18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td</a:t>
            </a:r>
            <a:r>
              <a:rPr b="0" i="0" lang="en-US" sz="18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&gt;&lt;</a:t>
            </a:r>
            <a:r>
              <a:rPr b="1" i="0" lang="en-US" sz="18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td</a:t>
            </a:r>
            <a:r>
              <a:rPr b="0" i="0" lang="en-US" sz="18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r>
              <a:rPr b="0" i="0" lang="en-US" sz="1800" u="none">
                <a:solidFill>
                  <a:srgbClr val="149C02"/>
                </a:solidFill>
                <a:latin typeface="Courier"/>
                <a:ea typeface="Courier"/>
                <a:cs typeface="Courier"/>
                <a:sym typeface="Courier"/>
              </a:rPr>
              <a:t>73630</a:t>
            </a:r>
            <a:r>
              <a:rPr b="0" i="0" lang="en-US" sz="18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&lt;/</a:t>
            </a:r>
            <a:r>
              <a:rPr b="1" i="0" lang="en-US" sz="18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td</a:t>
            </a:r>
            <a:r>
              <a:rPr b="0" i="0" lang="en-US" sz="18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endParaRPr b="0" i="0" sz="1800" u="none">
              <a:solidFill>
                <a:srgbClr val="C7C7C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 &lt;/</a:t>
            </a:r>
            <a:r>
              <a:rPr b="1" i="0" lang="en-US" sz="18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tr</a:t>
            </a:r>
            <a:r>
              <a:rPr b="0" i="0" lang="en-US" sz="18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r>
              <a:rPr b="0" i="0" lang="en-US" sz="1800" u="none">
                <a:solidFill>
                  <a:srgbClr val="C7C7C7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&lt;/</a:t>
            </a:r>
            <a:r>
              <a:rPr b="1" i="0" lang="en-US" sz="1800" u="none">
                <a:solidFill>
                  <a:srgbClr val="DD495D"/>
                </a:solidFill>
                <a:latin typeface="Courier"/>
                <a:ea typeface="Courier"/>
                <a:cs typeface="Courier"/>
                <a:sym typeface="Courier"/>
              </a:rPr>
              <a:t>table</a:t>
            </a:r>
            <a:r>
              <a:rPr b="0" i="0" lang="en-US" sz="1800" u="none">
                <a:solidFill>
                  <a:srgbClr val="FC740C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" y="285750"/>
            <a:ext cx="6616700" cy="453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7"/>
          <p:cNvSpPr txBox="1"/>
          <p:nvPr>
            <p:ph type="title"/>
          </p:nvPr>
        </p:nvSpPr>
        <p:spPr>
          <a:xfrm>
            <a:off x="6629400" y="514350"/>
            <a:ext cx="2198687" cy="1897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4200"/>
              <a:buFont typeface="Gill Sans"/>
              <a:buNone/>
            </a:pPr>
            <a:r>
              <a:rPr b="0" i="0" lang="en-US" sz="4200" u="none">
                <a:solidFill>
                  <a:srgbClr val="FFCC66"/>
                </a:solidFill>
                <a:latin typeface="Gill Sans"/>
                <a:ea typeface="Gill Sans"/>
                <a:cs typeface="Gill Sans"/>
                <a:sym typeface="Gill Sans"/>
              </a:rPr>
              <a:t>Explore Sample Code</a:t>
            </a:r>
            <a:endParaRPr/>
          </a:p>
        </p:txBody>
      </p:sp>
      <p:pic>
        <p:nvPicPr>
          <p:cNvPr id="280" name="Google Shape;28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00" y="285750"/>
            <a:ext cx="6616700" cy="45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" y="285750"/>
            <a:ext cx="6616700" cy="453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8"/>
          <p:cNvSpPr txBox="1"/>
          <p:nvPr>
            <p:ph type="title"/>
          </p:nvPr>
        </p:nvSpPr>
        <p:spPr>
          <a:xfrm>
            <a:off x="6629400" y="514350"/>
            <a:ext cx="2198687" cy="1897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4200"/>
              <a:buFont typeface="Gill Sans"/>
              <a:buNone/>
            </a:pPr>
            <a:r>
              <a:rPr b="0" i="0" lang="en-US" sz="4200" u="none">
                <a:solidFill>
                  <a:srgbClr val="FFCC66"/>
                </a:solidFill>
                <a:latin typeface="Gill Sans"/>
                <a:ea typeface="Gill Sans"/>
                <a:cs typeface="Gill Sans"/>
                <a:sym typeface="Gill Sans"/>
              </a:rPr>
              <a:t>Explore Sample Code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"/>
          <p:cNvSpPr txBox="1"/>
          <p:nvPr>
            <p:ph type="title"/>
          </p:nvPr>
        </p:nvSpPr>
        <p:spPr>
          <a:xfrm>
            <a:off x="849312" y="427037"/>
            <a:ext cx="7075487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4200"/>
              <a:buFont typeface="Gill Sans"/>
              <a:buNone/>
            </a:pPr>
            <a:r>
              <a:rPr b="0" i="0" lang="en-US" sz="4200" u="none">
                <a:solidFill>
                  <a:srgbClr val="FFCC66"/>
                </a:solidFill>
                <a:latin typeface="Gill Sans"/>
                <a:ea typeface="Gill Sans"/>
                <a:cs typeface="Gill Sans"/>
                <a:sym typeface="Gill Sans"/>
              </a:rPr>
              <a:t>Summary</a:t>
            </a:r>
            <a:endParaRPr/>
          </a:p>
        </p:txBody>
      </p:sp>
      <p:sp>
        <p:nvSpPr>
          <p:cNvPr id="292" name="Google Shape;292;p29"/>
          <p:cNvSpPr txBox="1"/>
          <p:nvPr>
            <p:ph idx="1" type="body"/>
          </p:nvPr>
        </p:nvSpPr>
        <p:spPr>
          <a:xfrm>
            <a:off x="838200" y="1657350"/>
            <a:ext cx="7445375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442912" lvl="0" marL="5857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91"/>
              <a:buFont typeface="Gill Sans"/>
              <a:buChar char="•"/>
            </a:pPr>
            <a:r>
              <a:rPr b="0" i="0" lang="en-US" sz="2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HTML has gone through many changes and evolutions.</a:t>
            </a:r>
            <a:endParaRPr/>
          </a:p>
          <a:p>
            <a:pPr indent="0" lvl="2" marL="554037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591"/>
              <a:buFont typeface="Gill Sans"/>
              <a:buNone/>
            </a:pPr>
            <a:r>
              <a:rPr b="0" i="0" lang="en-US" sz="2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It started clean and simple - then got ugly and nasty - now we are back to a clean and simple approach.</a:t>
            </a:r>
            <a:endParaRPr/>
          </a:p>
          <a:p>
            <a:pPr indent="-442912" lvl="0" marL="585787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591"/>
              <a:buFont typeface="Gill Sans"/>
              <a:buChar char="•"/>
            </a:pPr>
            <a:r>
              <a:rPr b="0" i="0" lang="en-US" sz="2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 key to modern/clean HTML is that formatting is handled using CSS - Cascading Style Sheets.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849312" y="427037"/>
            <a:ext cx="7445375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200"/>
              <a:buFont typeface="Gill Sans"/>
              <a:buNone/>
            </a:pPr>
            <a:r>
              <a:rPr b="0" i="0" lang="en-US" sz="4200" u="none">
                <a:solidFill>
                  <a:srgbClr val="FFD966"/>
                </a:solidFill>
                <a:latin typeface="Gill Sans"/>
                <a:ea typeface="Gill Sans"/>
                <a:cs typeface="Gill Sans"/>
                <a:sym typeface="Gill Sans"/>
              </a:rPr>
              <a:t>HTML</a:t>
            </a:r>
            <a:endParaRPr/>
          </a:p>
        </p:txBody>
      </p:sp>
      <p:sp>
        <p:nvSpPr>
          <p:cNvPr id="71" name="Google Shape;71;p3"/>
          <p:cNvSpPr txBox="1"/>
          <p:nvPr>
            <p:ph idx="1" type="body"/>
          </p:nvPr>
        </p:nvSpPr>
        <p:spPr>
          <a:xfrm>
            <a:off x="457200" y="1352550"/>
            <a:ext cx="7445375" cy="324802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42900" lvl="0" marL="485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62"/>
              <a:buFont typeface="Gill Sans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 way of marking up text to indicate that some text is different than other text</a:t>
            </a:r>
            <a:endParaRPr/>
          </a:p>
          <a:p>
            <a:pPr indent="-342900" lvl="0" marL="485775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762"/>
              <a:buFont typeface="Gill Sans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We “</a:t>
            </a:r>
            <a:r>
              <a:rPr b="0" i="0" lang="en-US" sz="2200" u="none" cap="none" strike="noStrike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tag</a:t>
            </a:r>
            <a:r>
              <a:rPr b="0" i="0" lang="en-US" sz="2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” portions of the text to communicate meaning</a:t>
            </a:r>
            <a:endParaRPr/>
          </a:p>
        </p:txBody>
      </p:sp>
      <p:sp>
        <p:nvSpPr>
          <p:cNvPr id="72" name="Google Shape;72;p3"/>
          <p:cNvSpPr txBox="1"/>
          <p:nvPr/>
        </p:nvSpPr>
        <p:spPr>
          <a:xfrm>
            <a:off x="609600" y="2952750"/>
            <a:ext cx="4343400" cy="1535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400"/>
              <a:buFont typeface="Gill Sans"/>
              <a:buNone/>
            </a:pPr>
            <a:r>
              <a:rPr b="0" i="0" lang="en-US" sz="2400" u="none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&lt;</a:t>
            </a:r>
            <a:r>
              <a:rPr b="0" i="0" lang="en-US" sz="2400" u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p&gt;</a:t>
            </a:r>
            <a:r>
              <a:rPr b="0" i="0" lang="en-US" sz="2400" u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You can add a style like</a:t>
            </a:r>
            <a:r>
              <a:rPr b="0" i="0" lang="en-US" sz="2400" u="none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 &lt;strong&gt;</a:t>
            </a:r>
            <a:r>
              <a:rPr b="0" i="0" lang="en-US" sz="2400" u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bold</a:t>
            </a:r>
            <a:r>
              <a:rPr b="0" i="0" lang="en-US" sz="2400" u="none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&lt;/strong&gt; </a:t>
            </a:r>
            <a:r>
              <a:rPr b="0" i="0" lang="en-US" sz="2400" u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to some text by enclosing it in the </a:t>
            </a:r>
            <a:r>
              <a:rPr b="0" i="0" lang="en-US" sz="2400" u="none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&lt;em&gt;</a:t>
            </a:r>
            <a:r>
              <a:rPr b="0" i="0" lang="en-US" sz="2400" u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appropriate</a:t>
            </a:r>
            <a:r>
              <a:rPr b="0" i="0" lang="en-US" sz="2400" u="none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&lt;/em&gt; </a:t>
            </a:r>
            <a:r>
              <a:rPr b="0" i="0" lang="en-US" sz="2400" u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tag.</a:t>
            </a:r>
            <a:r>
              <a:rPr b="0" i="0" lang="en-US" sz="2400" u="none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&lt;/p&gt;</a:t>
            </a:r>
            <a:endParaRPr/>
          </a:p>
        </p:txBody>
      </p:sp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7800" y="3113087"/>
            <a:ext cx="3340100" cy="5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/>
          <p:nvPr>
            <p:ph type="title"/>
          </p:nvPr>
        </p:nvSpPr>
        <p:spPr>
          <a:xfrm>
            <a:off x="849312" y="427037"/>
            <a:ext cx="7445375" cy="528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2700"/>
              <a:buFont typeface="Gill Sans"/>
              <a:buNone/>
            </a:pPr>
            <a:r>
              <a:rPr b="0" i="0" lang="en-US" sz="2700" u="none">
                <a:solidFill>
                  <a:srgbClr val="FFCC66"/>
                </a:solidFill>
                <a:latin typeface="Gill Sans"/>
                <a:ea typeface="Gill Sans"/>
                <a:cs typeface="Gill Sans"/>
                <a:sym typeface="Gill Sans"/>
              </a:rPr>
              <a:t>Acknowledgements / Contributions</a:t>
            </a:r>
            <a:endParaRPr/>
          </a:p>
        </p:txBody>
      </p:sp>
      <p:pic>
        <p:nvPicPr>
          <p:cNvPr descr="CCby.png" id="298" name="Google Shape;29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1300" y="441325"/>
            <a:ext cx="1108075" cy="376237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0"/>
          <p:cNvSpPr txBox="1"/>
          <p:nvPr/>
        </p:nvSpPr>
        <p:spPr>
          <a:xfrm>
            <a:off x="231775" y="1041400"/>
            <a:ext cx="4029075" cy="355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ill Sans"/>
              <a:buNone/>
            </a:pPr>
            <a:r>
              <a:rPr b="0" i="0" lang="en-US" sz="110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These slides are Copyright 2010-  Charles R. Severance (www.dr-chuck.com)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r>
              <a:t/>
            </a:r>
            <a:endParaRPr b="0" i="0" sz="1100" u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ill Sans"/>
              <a:buNone/>
            </a:pPr>
            <a:r>
              <a:rPr b="0" i="0" lang="en-US" sz="110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Initial Development: Charles Severance, University of Michigan School of Information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r>
              <a:t/>
            </a:r>
            <a:endParaRPr b="0" i="0" sz="1100" u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1100"/>
              <a:buFont typeface="Gill Sans"/>
              <a:buNone/>
            </a:pPr>
            <a:r>
              <a:rPr b="0" i="0" lang="en-US" sz="1100" u="none">
                <a:solidFill>
                  <a:srgbClr val="FFCC66"/>
                </a:solidFill>
                <a:latin typeface="Gill Sans"/>
                <a:ea typeface="Gill Sans"/>
                <a:cs typeface="Gill Sans"/>
                <a:sym typeface="Gill Sans"/>
              </a:rPr>
              <a:t>Insert new Contributors and Translators here including names and dates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r>
              <a:t/>
            </a:r>
            <a:endParaRPr b="0" i="0" sz="1100" u="none">
              <a:solidFill>
                <a:srgbClr val="7575D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r>
              <a:t/>
            </a:r>
            <a:endParaRPr b="0" i="0" sz="1100" u="none">
              <a:solidFill>
                <a:srgbClr val="7575D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r>
              <a:t/>
            </a:r>
            <a:endParaRPr b="0" i="0" sz="1100" u="none">
              <a:solidFill>
                <a:srgbClr val="7575D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r>
              <a:t/>
            </a:r>
            <a:endParaRPr b="0" i="0" sz="1100" u="none">
              <a:solidFill>
                <a:srgbClr val="7575D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r>
              <a:t/>
            </a:r>
            <a:endParaRPr b="0" i="0" sz="1100" u="none">
              <a:solidFill>
                <a:srgbClr val="7575D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r>
              <a:t/>
            </a:r>
            <a:endParaRPr b="0" i="0" sz="1100" u="none">
              <a:solidFill>
                <a:srgbClr val="7575D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>
              <a:solidFill>
                <a:srgbClr val="7575D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0" name="Google Shape;300;p30"/>
          <p:cNvSpPr txBox="1"/>
          <p:nvPr/>
        </p:nvSpPr>
        <p:spPr>
          <a:xfrm>
            <a:off x="4724400" y="1047750"/>
            <a:ext cx="4029075" cy="355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1100"/>
              <a:buFont typeface="Helvetica Neue"/>
              <a:buNone/>
            </a:pPr>
            <a:r>
              <a:rPr b="0" i="0" lang="en-US" sz="1100" u="none">
                <a:solidFill>
                  <a:srgbClr val="FFCC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Continue new Contributors and Translators here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r>
              <a:t/>
            </a:r>
            <a:endParaRPr b="0" i="0" sz="1100" u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r>
              <a:t/>
            </a:r>
            <a:endParaRPr b="0" i="0" sz="1100" u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r>
              <a:t/>
            </a:r>
            <a:endParaRPr b="0" i="0" sz="1100" u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r>
              <a:t/>
            </a:r>
            <a:endParaRPr b="0" i="0" sz="1100" u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r>
              <a:t/>
            </a:r>
            <a:endParaRPr b="0" i="0" sz="1100" u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r>
              <a:t/>
            </a:r>
            <a:endParaRPr b="0" i="0" sz="1100" u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r>
              <a:t/>
            </a:r>
            <a:endParaRPr b="0" i="0" sz="1100" u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r>
              <a:t/>
            </a:r>
            <a:endParaRPr b="0" i="0" sz="1100" u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r>
              <a:t/>
            </a:r>
            <a:endParaRPr b="0" i="0" sz="1100" u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r>
              <a:t/>
            </a:r>
            <a:endParaRPr b="0" i="0" sz="1100" u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r>
              <a:t/>
            </a:r>
            <a:endParaRPr b="0" i="0" sz="1100" u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r>
              <a:t/>
            </a:r>
            <a:endParaRPr b="0" i="0" sz="1100" u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r>
              <a:t/>
            </a:r>
            <a:endParaRPr b="0" i="0" sz="1100" u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r>
              <a:t/>
            </a:r>
            <a:endParaRPr b="0" i="0" sz="1100" u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r>
              <a:t/>
            </a:r>
            <a:endParaRPr b="0" i="0" sz="1100" u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r>
              <a:t/>
            </a:r>
            <a:endParaRPr b="0" i="0" sz="1100" u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r>
              <a:t/>
            </a:r>
            <a:endParaRPr b="0" i="0" sz="1100" u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r>
              <a:t/>
            </a:r>
            <a:endParaRPr b="0" i="0" sz="1100" u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type="title"/>
          </p:nvPr>
        </p:nvSpPr>
        <p:spPr>
          <a:xfrm>
            <a:off x="849312" y="427037"/>
            <a:ext cx="7445375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200"/>
              <a:buFont typeface="Gill Sans"/>
              <a:buNone/>
            </a:pPr>
            <a:r>
              <a:rPr b="0" i="0" lang="en-US" sz="4200" u="none">
                <a:solidFill>
                  <a:srgbClr val="FFD966"/>
                </a:solidFill>
                <a:latin typeface="Gill Sans"/>
                <a:ea typeface="Gill Sans"/>
                <a:cs typeface="Gill Sans"/>
                <a:sym typeface="Gill Sans"/>
              </a:rPr>
              <a:t>The Web is Still Evolving</a:t>
            </a:r>
            <a:endParaRPr/>
          </a:p>
        </p:txBody>
      </p:sp>
      <p:sp>
        <p:nvSpPr>
          <p:cNvPr id="79" name="Google Shape;79;p4"/>
          <p:cNvSpPr txBox="1"/>
          <p:nvPr>
            <p:ph idx="1" type="body"/>
          </p:nvPr>
        </p:nvSpPr>
        <p:spPr>
          <a:xfrm>
            <a:off x="457200" y="1581150"/>
            <a:ext cx="3733800" cy="202882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41312" lvl="0" marL="6270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20"/>
              <a:buFont typeface="Gill Sans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Invented in early 1990s</a:t>
            </a:r>
            <a:endParaRPr/>
          </a:p>
          <a:p>
            <a:pPr indent="-341312" lvl="0" marL="627062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420"/>
              <a:buFont typeface="Gill Sans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Became popular in 1994</a:t>
            </a:r>
            <a:endParaRPr/>
          </a:p>
          <a:p>
            <a:pPr indent="-341312" lvl="0" marL="627062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420"/>
              <a:buFont typeface="Gill Sans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Robert Cailliau – co-founder of the World Wide Web</a:t>
            </a:r>
            <a:endParaRPr/>
          </a:p>
        </p:txBody>
      </p:sp>
      <p:pic>
        <p:nvPicPr>
          <p:cNvPr id="80" name="Google Shape;8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2025" y="1563687"/>
            <a:ext cx="3678237" cy="275113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4"/>
          <p:cNvSpPr txBox="1"/>
          <p:nvPr/>
        </p:nvSpPr>
        <p:spPr>
          <a:xfrm>
            <a:off x="3352800" y="4476750"/>
            <a:ext cx="52578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Gill Sans"/>
              <a:buNone/>
            </a:pPr>
            <a:r>
              <a:rPr b="0" i="0" lang="en-US" sz="2000" u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https://www.youtube.com/watch?v=x2GylLq59rI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457200" y="4171950"/>
            <a:ext cx="82661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ts val="2000"/>
              <a:buFont typeface="Gill Sans"/>
              <a:buNone/>
            </a:pPr>
            <a:r>
              <a:rPr b="0" i="0" lang="en-US" sz="2000" u="none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http://www.w3.org/History/1994/WWW/Journals/CACM/screensnap2_24c.gif</a:t>
            </a:r>
            <a:endParaRPr/>
          </a:p>
        </p:txBody>
      </p:sp>
      <p:pic>
        <p:nvPicPr>
          <p:cNvPr id="87" name="Google Shape;8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742950"/>
            <a:ext cx="4192587" cy="3114675"/>
          </a:xfrm>
          <a:prstGeom prst="rect">
            <a:avLst/>
          </a:prstGeom>
          <a:noFill/>
          <a:ln cap="flat" cmpd="sng" w="25400">
            <a:solidFill>
              <a:srgbClr val="FFFFFF"/>
            </a:solidFill>
            <a:prstDash val="solid"/>
            <a:miter lim="262144"/>
            <a:headEnd len="sm" w="sm" type="none"/>
            <a:tailEnd len="sm" w="sm" type="none"/>
          </a:ln>
        </p:spPr>
      </p:pic>
      <p:pic>
        <p:nvPicPr>
          <p:cNvPr id="88" name="Google Shape;8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9650" y="742950"/>
            <a:ext cx="4221162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687" y="446087"/>
            <a:ext cx="4210050" cy="28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0600" y="1627187"/>
            <a:ext cx="3965575" cy="255428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6"/>
          <p:cNvSpPr txBox="1"/>
          <p:nvPr/>
        </p:nvSpPr>
        <p:spPr>
          <a:xfrm>
            <a:off x="533400" y="3486150"/>
            <a:ext cx="5762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</a:pPr>
            <a:r>
              <a:rPr b="0" i="0" lang="en-US" sz="2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1996</a:t>
            </a:r>
            <a:endParaRPr/>
          </a:p>
        </p:txBody>
      </p:sp>
      <p:sp>
        <p:nvSpPr>
          <p:cNvPr id="96" name="Google Shape;96;p6"/>
          <p:cNvSpPr txBox="1"/>
          <p:nvPr/>
        </p:nvSpPr>
        <p:spPr>
          <a:xfrm>
            <a:off x="8077200" y="4354512"/>
            <a:ext cx="5778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</a:pPr>
            <a:r>
              <a:rPr b="0" i="0" lang="en-US" sz="2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2007</a:t>
            </a:r>
            <a:endParaRPr/>
          </a:p>
        </p:txBody>
      </p:sp>
      <p:sp>
        <p:nvSpPr>
          <p:cNvPr id="97" name="Google Shape;97;p6"/>
          <p:cNvSpPr txBox="1"/>
          <p:nvPr/>
        </p:nvSpPr>
        <p:spPr>
          <a:xfrm>
            <a:off x="5257800" y="438150"/>
            <a:ext cx="3035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ts val="1800"/>
              <a:buFont typeface="Gill Sans"/>
              <a:buNone/>
            </a:pPr>
            <a:r>
              <a:rPr b="0" i="0" lang="en-US" sz="1800" u="none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HTML has evolved a *lot* over the years - as computers and networks have gotten faster</a:t>
            </a:r>
            <a:endParaRPr/>
          </a:p>
        </p:txBody>
      </p:sp>
      <p:sp>
        <p:nvSpPr>
          <p:cNvPr id="98" name="Google Shape;98;p6"/>
          <p:cNvSpPr txBox="1"/>
          <p:nvPr/>
        </p:nvSpPr>
        <p:spPr>
          <a:xfrm>
            <a:off x="304800" y="4552950"/>
            <a:ext cx="7389812" cy="33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r>
              <a:rPr b="0" i="0" lang="en-US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http://replay.waybackmachine.org/19961022175643/http://www10.yahoo.com/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>
            <p:ph type="title"/>
          </p:nvPr>
        </p:nvSpPr>
        <p:spPr>
          <a:xfrm>
            <a:off x="849312" y="427037"/>
            <a:ext cx="7445375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200"/>
              <a:buFont typeface="Gill Sans"/>
              <a:buNone/>
            </a:pPr>
            <a:r>
              <a:rPr b="0" i="0" lang="en-US" sz="4200" u="none">
                <a:solidFill>
                  <a:srgbClr val="FFD966"/>
                </a:solidFill>
                <a:latin typeface="Gill Sans"/>
                <a:ea typeface="Gill Sans"/>
                <a:cs typeface="Gill Sans"/>
                <a:sym typeface="Gill Sans"/>
              </a:rPr>
              <a:t>The Good Old Days</a:t>
            </a:r>
            <a:endParaRPr/>
          </a:p>
        </p:txBody>
      </p:sp>
      <p:sp>
        <p:nvSpPr>
          <p:cNvPr id="104" name="Google Shape;104;p7"/>
          <p:cNvSpPr txBox="1"/>
          <p:nvPr/>
        </p:nvSpPr>
        <p:spPr>
          <a:xfrm>
            <a:off x="990600" y="1504950"/>
            <a:ext cx="4267200" cy="2862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&lt;H1&gt;Tacky HTML&lt;/H1&gt;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Hi there.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&lt;p&gt;&lt;img src=tiny.png&gt;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Browsers tolerate a lot of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completely broken HTML.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&lt;UL&gt;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&lt;LI&gt;List one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&lt;LI&gt;List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&lt;/UL&gt;</a:t>
            </a:r>
            <a:endParaRPr/>
          </a:p>
        </p:txBody>
      </p:sp>
      <p:pic>
        <p:nvPicPr>
          <p:cNvPr id="105" name="Google Shape;10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9525" y="1504950"/>
            <a:ext cx="4054475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/>
          <p:nvPr>
            <p:ph type="title"/>
          </p:nvPr>
        </p:nvSpPr>
        <p:spPr>
          <a:xfrm>
            <a:off x="228600" y="463550"/>
            <a:ext cx="7445375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200"/>
              <a:buFont typeface="Gill Sans"/>
              <a:buNone/>
            </a:pPr>
            <a:r>
              <a:rPr b="0" i="0" lang="en-US" sz="4200" u="none">
                <a:solidFill>
                  <a:srgbClr val="FFD966"/>
                </a:solidFill>
                <a:latin typeface="Gill Sans"/>
                <a:ea typeface="Gill Sans"/>
                <a:cs typeface="Gill Sans"/>
                <a:sym typeface="Gill Sans"/>
              </a:rPr>
              <a:t>World Wide Web Consortium</a:t>
            </a:r>
            <a:endParaRPr/>
          </a:p>
        </p:txBody>
      </p:sp>
      <p:sp>
        <p:nvSpPr>
          <p:cNvPr id="111" name="Google Shape;111;p8"/>
          <p:cNvSpPr txBox="1"/>
          <p:nvPr>
            <p:ph idx="1" type="body"/>
          </p:nvPr>
        </p:nvSpPr>
        <p:spPr>
          <a:xfrm>
            <a:off x="685800" y="1428750"/>
            <a:ext cx="4038600" cy="324802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442912" lvl="0" marL="5857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91"/>
              <a:buFont typeface="Gill Sans"/>
              <a:buChar char="•"/>
            </a:pPr>
            <a:r>
              <a:rPr b="0" i="0" lang="en-US" sz="2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Formed by Tim Berners-Lee of MIT (formerly of CERN)</a:t>
            </a:r>
            <a:endParaRPr/>
          </a:p>
          <a:p>
            <a:pPr indent="-442912" lvl="0" marL="585787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591"/>
              <a:buFont typeface="Gill Sans"/>
              <a:buChar char="•"/>
            </a:pPr>
            <a:r>
              <a:rPr b="0" i="0" lang="en-US" sz="2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Founded to develop standards around HTML, CSS, XML, etc.</a:t>
            </a:r>
            <a:endParaRPr/>
          </a:p>
          <a:p>
            <a:pPr indent="-442912" lvl="0" marL="585787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591"/>
              <a:buFont typeface="Gill Sans"/>
              <a:buChar char="•"/>
            </a:pPr>
            <a:r>
              <a:rPr b="0" i="0" lang="en-US" sz="2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Insure that the web was based on open standards rather than proprietary vendor products - a bit like cat herding</a:t>
            </a:r>
            <a:endParaRPr/>
          </a:p>
        </p:txBody>
      </p:sp>
      <p:sp>
        <p:nvSpPr>
          <p:cNvPr id="112" name="Google Shape;112;p8"/>
          <p:cNvSpPr txBox="1"/>
          <p:nvPr/>
        </p:nvSpPr>
        <p:spPr>
          <a:xfrm>
            <a:off x="4969550" y="4348162"/>
            <a:ext cx="39306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ts val="2000"/>
              <a:buFont typeface="Gill Sans"/>
              <a:buNone/>
            </a:pPr>
            <a:r>
              <a:rPr b="0" i="0" lang="en-US" sz="1700" u="none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http://www.w3.org/Consortium/facts</a:t>
            </a:r>
            <a:endParaRPr sz="1100"/>
          </a:p>
        </p:txBody>
      </p:sp>
      <p:pic>
        <p:nvPicPr>
          <p:cNvPr id="113" name="Google Shape;11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400" y="674687"/>
            <a:ext cx="1262062" cy="6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8"/>
          <p:cNvPicPr preferRelativeResize="0"/>
          <p:nvPr/>
        </p:nvPicPr>
        <p:blipFill rotWithShape="1">
          <a:blip r:embed="rId4">
            <a:alphaModFix/>
          </a:blip>
          <a:srcRect b="0" l="10191" r="10183" t="0"/>
          <a:stretch/>
        </p:blipFill>
        <p:spPr>
          <a:xfrm>
            <a:off x="5649912" y="1665287"/>
            <a:ext cx="2808288" cy="23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8"/>
          <p:cNvSpPr txBox="1"/>
          <p:nvPr/>
        </p:nvSpPr>
        <p:spPr>
          <a:xfrm>
            <a:off x="5649900" y="3979850"/>
            <a:ext cx="28083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ts val="2000"/>
              <a:buFont typeface="Gill Sans"/>
              <a:buNone/>
            </a:pPr>
            <a:r>
              <a:rPr lang="en-US" sz="10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Sir Tim Berners Lee</a:t>
            </a:r>
            <a:r>
              <a:rPr lang="en-US" sz="1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by Knight Foundation licensed under CC BY-SA 2.0 </a:t>
            </a:r>
            <a:endParaRPr sz="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/>
          <p:nvPr>
            <p:ph type="title"/>
          </p:nvPr>
        </p:nvSpPr>
        <p:spPr>
          <a:xfrm>
            <a:off x="849312" y="427037"/>
            <a:ext cx="7445375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200"/>
              <a:buFont typeface="Gill Sans"/>
              <a:buNone/>
            </a:pPr>
            <a:r>
              <a:rPr b="0" i="0" lang="en-US" sz="4200" u="none">
                <a:solidFill>
                  <a:srgbClr val="FFD966"/>
                </a:solidFill>
                <a:latin typeface="Gill Sans"/>
                <a:ea typeface="Gill Sans"/>
                <a:cs typeface="Gill Sans"/>
                <a:sym typeface="Gill Sans"/>
              </a:rPr>
              <a:t>Following the Rules</a:t>
            </a:r>
            <a:endParaRPr/>
          </a:p>
        </p:txBody>
      </p:sp>
      <p:sp>
        <p:nvSpPr>
          <p:cNvPr id="121" name="Google Shape;121;p9"/>
          <p:cNvSpPr txBox="1"/>
          <p:nvPr/>
        </p:nvSpPr>
        <p:spPr>
          <a:xfrm>
            <a:off x="5334000" y="1885950"/>
            <a:ext cx="3581400" cy="1719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700"/>
              <a:buFont typeface="Gill Sans"/>
              <a:buNone/>
            </a:pPr>
            <a:r>
              <a:rPr b="0" i="0" lang="en-US" sz="2700" u="none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Tags must be lowercase.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ts val="2700"/>
              <a:buFont typeface="Gill Sans"/>
              <a:buNone/>
            </a:pPr>
            <a:r>
              <a:rPr b="0" i="0" lang="en-US" sz="2700" u="none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Attributes must be enclosed in quotes.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ts val="2700"/>
              <a:buFont typeface="Gill Sans"/>
              <a:buNone/>
            </a:pPr>
            <a:r>
              <a:rPr b="0" i="0" lang="en-US" sz="2700" u="none">
                <a:solidFill>
                  <a:srgbClr val="FF40FF"/>
                </a:solidFill>
                <a:latin typeface="Gill Sans"/>
                <a:ea typeface="Gill Sans"/>
                <a:cs typeface="Gill Sans"/>
                <a:sym typeface="Gill Sans"/>
              </a:rPr>
              <a:t>Tags must be closed.</a:t>
            </a:r>
            <a:endParaRPr/>
          </a:p>
        </p:txBody>
      </p:sp>
      <p:sp>
        <p:nvSpPr>
          <p:cNvPr id="122" name="Google Shape;122;p9"/>
          <p:cNvSpPr txBox="1"/>
          <p:nvPr/>
        </p:nvSpPr>
        <p:spPr>
          <a:xfrm>
            <a:off x="990600" y="1349375"/>
            <a:ext cx="4267200" cy="3173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&lt;h1&gt;</a:t>
            </a:r>
            <a:r>
              <a:rPr b="0" i="0" lang="en-US" sz="2000" u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Tacky HTML</a:t>
            </a:r>
            <a:r>
              <a:rPr b="0" i="0" lang="en-US" sz="2000" u="non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&lt;/h1&gt;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Hi there.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&lt;p&gt;&lt;img src=</a:t>
            </a:r>
            <a:r>
              <a:rPr b="0" i="0" lang="en-US" sz="2000" u="non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"</a:t>
            </a:r>
            <a:r>
              <a:rPr b="0" i="0" lang="en-US" sz="2000" u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tiny.png</a:t>
            </a:r>
            <a:r>
              <a:rPr b="0" i="0" lang="en-US" sz="2000" u="non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"</a:t>
            </a:r>
            <a:r>
              <a:rPr b="0" i="0" lang="en-US" sz="2000" u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Browsers tolerate a lot of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completely broken HTML.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&lt;/p&gt;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&lt;ul&gt;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&lt;li&gt;</a:t>
            </a:r>
            <a:r>
              <a:rPr b="0" i="0" lang="en-US" sz="2000" u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List one</a:t>
            </a:r>
            <a:r>
              <a:rPr b="0" i="0" lang="en-US" sz="2000" u="non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&lt;/li&gt;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&lt;li&gt;</a:t>
            </a:r>
            <a:r>
              <a:rPr b="0" i="0" lang="en-US" sz="2000" u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List 2</a:t>
            </a:r>
            <a:r>
              <a:rPr b="0" i="0" lang="en-US" sz="2000" u="non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&lt;/li&gt;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&lt;/ul&gt;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</cp:coreProperties>
</file>