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lvl1pPr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1pPr>
    <a:lvl2pPr indent="2286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2pPr>
    <a:lvl3pPr indent="4572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3pPr>
    <a:lvl4pPr indent="6858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4pPr>
    <a:lvl5pPr indent="9144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5pPr>
    <a:lvl6pPr indent="11430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6pPr>
    <a:lvl7pPr indent="13716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7pPr>
    <a:lvl8pPr indent="16002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8pPr>
    <a:lvl9pPr indent="18288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1pPr>
      <a:lvl2pPr indent="2286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2pPr>
      <a:lvl3pPr indent="4572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3pPr>
      <a:lvl4pPr indent="6858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4pPr>
      <a:lvl5pPr indent="9144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5pPr>
      <a:lvl6pPr indent="11430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6pPr>
      <a:lvl7pPr indent="13716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7pPr>
      <a:lvl8pPr indent="16002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8pPr>
      <a:lvl9pPr indent="18288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9pPr>
    </p:titleStyle>
    <p:bodyStyle>
      <a:lvl1pPr marL="5715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1pPr>
      <a:lvl2pPr marL="11430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2pPr>
      <a:lvl3pPr marL="17145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3pPr>
      <a:lvl4pPr marL="22860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4pPr>
      <a:lvl5pPr marL="28575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5pPr>
      <a:lvl6pPr marL="34290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6pPr>
      <a:lvl7pPr marL="40005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7pPr>
      <a:lvl8pPr marL="45720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8pPr>
      <a:lvl9pPr marL="51435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9pPr>
    </p:bodyStyle>
    <p:otherStyle>
      <a:lvl1pPr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1pPr>
      <a:lvl2pPr indent="2286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2pPr>
      <a:lvl3pPr indent="4572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3pPr>
      <a:lvl4pPr indent="6858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4pPr>
      <a:lvl5pPr indent="9144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5pPr>
      <a:lvl6pPr indent="11430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6pPr>
      <a:lvl7pPr indent="13716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7pPr>
      <a:lvl8pPr indent="16002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8pPr>
      <a:lvl9pPr indent="18288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27" Type="http://schemas.openxmlformats.org/officeDocument/2006/relationships/image" Target="../media/image2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Lexical Analysis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(analysis of a simple programming language called “natasha”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203200"/>
            <a:ext cx="10464800" cy="2247801"/>
          </a:xfrm>
          <a:prstGeom prst="rect">
            <a:avLst/>
          </a:prstGeom>
        </p:spPr>
        <p:txBody>
          <a:bodyPr/>
          <a:lstStyle>
            <a:lvl1pPr>
              <a:defRPr sz="5900">
                <a:solidFill>
                  <a:srgbClr val="13141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131414"/>
                </a:solidFill>
              </a:rPr>
              <a:t>Anatomy of a compiler</a:t>
            </a:r>
          </a:p>
        </p:txBody>
      </p:sp>
      <p:pic>
        <p:nvPicPr>
          <p:cNvPr id="36" name="compilation_proces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9360" y="2185109"/>
            <a:ext cx="6081080" cy="6898198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What is natasha?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91490" indent="-491490" defTabSz="393192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96">
                <a:solidFill>
                  <a:srgbClr val="FFFFFF"/>
                </a:solidFill>
              </a:rPr>
              <a:t>A simple programming language for doing basic arithmetic operations</a:t>
            </a:r>
            <a:endParaRPr sz="3096">
              <a:solidFill>
                <a:srgbClr val="FFFFFF"/>
              </a:solidFill>
            </a:endParaRPr>
          </a:p>
          <a:p>
            <a:pPr lvl="0" marL="491490" indent="-491490" defTabSz="393192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96">
                <a:solidFill>
                  <a:srgbClr val="FFFFFF"/>
                </a:solidFill>
              </a:rPr>
              <a:t>Written because I wanted to learn more about how compilers worked and also get a deeper understanding of how source code moves plain text to actual applications</a:t>
            </a:r>
            <a:endParaRPr sz="3096">
              <a:solidFill>
                <a:srgbClr val="FFFFFF"/>
              </a:solidFill>
            </a:endParaRPr>
          </a:p>
          <a:p>
            <a:pPr lvl="0" marL="491490" indent="-491490" defTabSz="393192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96">
                <a:solidFill>
                  <a:srgbClr val="FFFFFF"/>
                </a:solidFill>
              </a:rPr>
              <a:t>All “natasha” programs end with “.natasha”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055" y="1888678"/>
            <a:ext cx="8743554" cy="3937299"/>
          </a:xfrm>
          <a:prstGeom prst="rect">
            <a:avLst/>
          </a:prstGeom>
        </p:spPr>
      </p:pic>
      <p:pic>
        <p:nvPicPr>
          <p:cNvPr id="43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5427166">
            <a:off x="5633157" y="5798608"/>
            <a:ext cx="1790028" cy="1735415"/>
          </a:xfrm>
          <a:prstGeom prst="rect">
            <a:avLst/>
          </a:prstGeom>
        </p:spPr>
      </p:pic>
      <p:pic>
        <p:nvPicPr>
          <p:cNvPr id="45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18655" y="7559228"/>
            <a:ext cx="568922" cy="879129"/>
          </a:xfrm>
          <a:prstGeom prst="rect">
            <a:avLst/>
          </a:prstGeom>
        </p:spPr>
      </p:pic>
      <p:pic>
        <p:nvPicPr>
          <p:cNvPr id="47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29855" y="7571928"/>
            <a:ext cx="568922" cy="879129"/>
          </a:xfrm>
          <a:prstGeom prst="rect">
            <a:avLst/>
          </a:prstGeom>
        </p:spPr>
      </p:pic>
      <p:pic>
        <p:nvPicPr>
          <p:cNvPr id="49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70855" y="7565578"/>
            <a:ext cx="568922" cy="879129"/>
          </a:xfrm>
          <a:prstGeom prst="rect">
            <a:avLst/>
          </a:prstGeom>
        </p:spPr>
      </p:pic>
      <p:pic>
        <p:nvPicPr>
          <p:cNvPr id="51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69355" y="7578278"/>
            <a:ext cx="568922" cy="879129"/>
          </a:xfrm>
          <a:prstGeom prst="rect">
            <a:avLst/>
          </a:prstGeom>
        </p:spPr>
      </p:pic>
      <p:pic>
        <p:nvPicPr>
          <p:cNvPr id="53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105655" y="6608316"/>
            <a:ext cx="568922" cy="879128"/>
          </a:xfrm>
          <a:prstGeom prst="rect">
            <a:avLst/>
          </a:prstGeom>
        </p:spPr>
      </p:pic>
      <p:sp>
        <p:nvSpPr>
          <p:cNvPr id="55" name="Shape 55"/>
          <p:cNvSpPr/>
          <p:nvPr/>
        </p:nvSpPr>
        <p:spPr>
          <a:xfrm>
            <a:off x="4452220" y="740136"/>
            <a:ext cx="4100360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Tokenization</a:t>
            </a:r>
          </a:p>
        </p:txBody>
      </p:sp>
      <p:sp>
        <p:nvSpPr>
          <p:cNvPr id="56" name="Shape 56"/>
          <p:cNvSpPr/>
          <p:nvPr/>
        </p:nvSpPr>
        <p:spPr>
          <a:xfrm>
            <a:off x="6032915" y="6501987"/>
            <a:ext cx="1095835" cy="630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lexer</a:t>
            </a:r>
          </a:p>
        </p:txBody>
      </p:sp>
      <p:sp>
        <p:nvSpPr>
          <p:cNvPr id="57" name="Shape 57"/>
          <p:cNvSpPr/>
          <p:nvPr/>
        </p:nvSpPr>
        <p:spPr>
          <a:xfrm>
            <a:off x="2289613" y="1929284"/>
            <a:ext cx="8146174" cy="3856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DC542"/>
                </a:solidFill>
              </a:rPr>
              <a:t>; This is a comment</a:t>
            </a:r>
            <a:endParaRPr sz="3000">
              <a:solidFill>
                <a:srgbClr val="4DC542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int a = 20</a:t>
            </a:r>
            <a:endParaRPr sz="2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int b = a + 33</a:t>
            </a:r>
            <a:endParaRPr sz="2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if a == b</a:t>
            </a:r>
            <a:endParaRPr sz="2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  a = a - 33 </a:t>
            </a:r>
            <a:r>
              <a:rPr sz="2200">
                <a:solidFill>
                  <a:srgbClr val="5BD240"/>
                </a:solidFill>
              </a:rPr>
              <a:t>; this also another comment</a:t>
            </a:r>
            <a:endParaRPr sz="2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else</a:t>
            </a:r>
            <a:endParaRPr sz="2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  b = a</a:t>
            </a:r>
          </a:p>
        </p:txBody>
      </p:sp>
      <p:sp>
        <p:nvSpPr>
          <p:cNvPr id="58" name="Shape 58"/>
          <p:cNvSpPr/>
          <p:nvPr/>
        </p:nvSpPr>
        <p:spPr>
          <a:xfrm>
            <a:off x="1407147" y="7752826"/>
            <a:ext cx="507230" cy="49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67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739"/>
                </a:solidFill>
              </a:rPr>
              <a:t>int</a:t>
            </a:r>
          </a:p>
        </p:txBody>
      </p:sp>
      <p:sp>
        <p:nvSpPr>
          <p:cNvPr id="59" name="Shape 59"/>
          <p:cNvSpPr/>
          <p:nvPr/>
        </p:nvSpPr>
        <p:spPr>
          <a:xfrm>
            <a:off x="2209099" y="7752826"/>
            <a:ext cx="289434" cy="49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67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739"/>
                </a:solidFill>
              </a:rPr>
              <a:t>a</a:t>
            </a:r>
          </a:p>
        </p:txBody>
      </p:sp>
      <p:sp>
        <p:nvSpPr>
          <p:cNvPr id="60" name="Shape 60"/>
          <p:cNvSpPr/>
          <p:nvPr/>
        </p:nvSpPr>
        <p:spPr>
          <a:xfrm>
            <a:off x="2990929" y="7752826"/>
            <a:ext cx="286066" cy="49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67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739"/>
                </a:solidFill>
              </a:rPr>
              <a:t>=</a:t>
            </a:r>
          </a:p>
        </p:txBody>
      </p:sp>
      <p:sp>
        <p:nvSpPr>
          <p:cNvPr id="61" name="Shape 61"/>
          <p:cNvSpPr/>
          <p:nvPr/>
        </p:nvSpPr>
        <p:spPr>
          <a:xfrm>
            <a:off x="3603756" y="7752826"/>
            <a:ext cx="432012" cy="49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67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739"/>
                </a:solidFill>
              </a:rPr>
              <a:t>20</a:t>
            </a:r>
          </a:p>
        </p:txBody>
      </p:sp>
      <p:pic>
        <p:nvPicPr>
          <p:cNvPr id="62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801347" y="7562403"/>
            <a:ext cx="568922" cy="879129"/>
          </a:xfrm>
          <a:prstGeom prst="rect">
            <a:avLst/>
          </a:prstGeom>
        </p:spPr>
      </p:pic>
      <p:pic>
        <p:nvPicPr>
          <p:cNvPr id="64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512547" y="7575103"/>
            <a:ext cx="568922" cy="879129"/>
          </a:xfrm>
          <a:prstGeom prst="rect">
            <a:avLst/>
          </a:prstGeom>
        </p:spPr>
      </p:pic>
      <p:pic>
        <p:nvPicPr>
          <p:cNvPr id="66" name="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353547" y="7568753"/>
            <a:ext cx="568922" cy="879129"/>
          </a:xfrm>
          <a:prstGeom prst="rect">
            <a:avLst/>
          </a:prstGeom>
        </p:spPr>
      </p:pic>
      <p:pic>
        <p:nvPicPr>
          <p:cNvPr id="68" name="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052047" y="7581453"/>
            <a:ext cx="568922" cy="879129"/>
          </a:xfrm>
          <a:prstGeom prst="rect">
            <a:avLst/>
          </a:prstGeom>
        </p:spPr>
      </p:pic>
      <p:sp>
        <p:nvSpPr>
          <p:cNvPr id="70" name="Shape 70"/>
          <p:cNvSpPr/>
          <p:nvPr/>
        </p:nvSpPr>
        <p:spPr>
          <a:xfrm>
            <a:off x="4389840" y="7756001"/>
            <a:ext cx="507229" cy="49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67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739"/>
                </a:solidFill>
              </a:rPr>
              <a:t>int</a:t>
            </a:r>
          </a:p>
        </p:txBody>
      </p:sp>
      <p:sp>
        <p:nvSpPr>
          <p:cNvPr id="71" name="Shape 71"/>
          <p:cNvSpPr/>
          <p:nvPr/>
        </p:nvSpPr>
        <p:spPr>
          <a:xfrm>
            <a:off x="5205543" y="7756001"/>
            <a:ext cx="261930" cy="49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67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739"/>
                </a:solidFill>
              </a:rPr>
              <a:t>b</a:t>
            </a:r>
          </a:p>
        </p:txBody>
      </p:sp>
      <p:sp>
        <p:nvSpPr>
          <p:cNvPr id="72" name="Shape 72"/>
          <p:cNvSpPr/>
          <p:nvPr/>
        </p:nvSpPr>
        <p:spPr>
          <a:xfrm>
            <a:off x="5973621" y="7756001"/>
            <a:ext cx="286067" cy="49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67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739"/>
                </a:solidFill>
              </a:rPr>
              <a:t>=</a:t>
            </a:r>
          </a:p>
        </p:txBody>
      </p:sp>
      <p:sp>
        <p:nvSpPr>
          <p:cNvPr id="73" name="Shape 73"/>
          <p:cNvSpPr/>
          <p:nvPr/>
        </p:nvSpPr>
        <p:spPr>
          <a:xfrm>
            <a:off x="6657737" y="7756001"/>
            <a:ext cx="289435" cy="49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67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739"/>
                </a:solidFill>
              </a:rPr>
              <a:t>a</a:t>
            </a:r>
          </a:p>
        </p:txBody>
      </p:sp>
      <p:pic>
        <p:nvPicPr>
          <p:cNvPr id="74" name="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696947" y="7548116"/>
            <a:ext cx="568922" cy="879128"/>
          </a:xfrm>
          <a:prstGeom prst="rect">
            <a:avLst/>
          </a:prstGeom>
        </p:spPr>
      </p:pic>
      <p:pic>
        <p:nvPicPr>
          <p:cNvPr id="76" name="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9408147" y="7560816"/>
            <a:ext cx="568922" cy="879128"/>
          </a:xfrm>
          <a:prstGeom prst="rect">
            <a:avLst/>
          </a:prstGeom>
        </p:spPr>
      </p:pic>
      <p:pic>
        <p:nvPicPr>
          <p:cNvPr id="78" name="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49147" y="7554466"/>
            <a:ext cx="568922" cy="879128"/>
          </a:xfrm>
          <a:prstGeom prst="rect">
            <a:avLst/>
          </a:prstGeom>
        </p:spPr>
      </p:pic>
      <p:pic>
        <p:nvPicPr>
          <p:cNvPr id="80" name="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947647" y="7567166"/>
            <a:ext cx="568922" cy="879128"/>
          </a:xfrm>
          <a:prstGeom prst="rect">
            <a:avLst/>
          </a:prstGeom>
        </p:spPr>
      </p:pic>
      <p:sp>
        <p:nvSpPr>
          <p:cNvPr id="82" name="Shape 82"/>
          <p:cNvSpPr/>
          <p:nvPr/>
        </p:nvSpPr>
        <p:spPr>
          <a:xfrm>
            <a:off x="7402757" y="7741713"/>
            <a:ext cx="272595" cy="49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67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739"/>
                </a:solidFill>
              </a:rPr>
              <a:t>+</a:t>
            </a:r>
          </a:p>
        </p:txBody>
      </p:sp>
      <p:sp>
        <p:nvSpPr>
          <p:cNvPr id="83" name="Shape 83"/>
          <p:cNvSpPr/>
          <p:nvPr/>
        </p:nvSpPr>
        <p:spPr>
          <a:xfrm>
            <a:off x="8000385" y="7741713"/>
            <a:ext cx="463446" cy="49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67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739"/>
                </a:solidFill>
              </a:rPr>
              <a:t>33</a:t>
            </a:r>
          </a:p>
        </p:txBody>
      </p:sp>
      <p:sp>
        <p:nvSpPr>
          <p:cNvPr id="84" name="Shape 84"/>
          <p:cNvSpPr/>
          <p:nvPr/>
        </p:nvSpPr>
        <p:spPr>
          <a:xfrm>
            <a:off x="8752141" y="7752826"/>
            <a:ext cx="433598" cy="49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solidFill>
                  <a:srgbClr val="FF67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739"/>
                </a:solidFill>
              </a:rPr>
              <a:t>if</a:t>
            </a:r>
          </a:p>
        </p:txBody>
      </p:sp>
      <p:sp>
        <p:nvSpPr>
          <p:cNvPr id="85" name="Shape 85"/>
          <p:cNvSpPr/>
          <p:nvPr/>
        </p:nvSpPr>
        <p:spPr>
          <a:xfrm>
            <a:off x="9553337" y="7741713"/>
            <a:ext cx="289435" cy="49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67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739"/>
                </a:solidFill>
              </a:rPr>
              <a:t>a</a:t>
            </a:r>
          </a:p>
        </p:txBody>
      </p:sp>
      <p:pic>
        <p:nvPicPr>
          <p:cNvPr id="86" name="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0231839" y="7557641"/>
            <a:ext cx="568922" cy="879128"/>
          </a:xfrm>
          <a:prstGeom prst="rect">
            <a:avLst/>
          </a:prstGeom>
        </p:spPr>
      </p:pic>
      <p:pic>
        <p:nvPicPr>
          <p:cNvPr id="88" name="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930339" y="7570341"/>
            <a:ext cx="568922" cy="879128"/>
          </a:xfrm>
          <a:prstGeom prst="rect">
            <a:avLst/>
          </a:prstGeom>
        </p:spPr>
      </p:pic>
      <p:sp>
        <p:nvSpPr>
          <p:cNvPr id="90" name="Shape 90"/>
          <p:cNvSpPr/>
          <p:nvPr/>
        </p:nvSpPr>
        <p:spPr>
          <a:xfrm>
            <a:off x="10292830" y="7744888"/>
            <a:ext cx="457833" cy="49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67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739"/>
                </a:solidFill>
              </a:rPr>
              <a:t>==</a:t>
            </a:r>
          </a:p>
        </p:txBody>
      </p:sp>
      <p:sp>
        <p:nvSpPr>
          <p:cNvPr id="91" name="Shape 91"/>
          <p:cNvSpPr/>
          <p:nvPr/>
        </p:nvSpPr>
        <p:spPr>
          <a:xfrm>
            <a:off x="11083835" y="7744888"/>
            <a:ext cx="261930" cy="49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67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739"/>
                </a:solidFill>
              </a:rPr>
              <a:t>b</a:t>
            </a:r>
          </a:p>
        </p:txBody>
      </p:sp>
      <p:pic>
        <p:nvPicPr>
          <p:cNvPr id="92" name=""/>
          <p:cNvPicPr/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571803" y="8626028"/>
            <a:ext cx="568922" cy="879129"/>
          </a:xfrm>
          <a:prstGeom prst="rect">
            <a:avLst/>
          </a:prstGeom>
        </p:spPr>
      </p:pic>
      <p:pic>
        <p:nvPicPr>
          <p:cNvPr id="94" name=""/>
          <p:cNvPicPr/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5283003" y="8638728"/>
            <a:ext cx="568922" cy="879129"/>
          </a:xfrm>
          <a:prstGeom prst="rect">
            <a:avLst/>
          </a:prstGeom>
        </p:spPr>
      </p:pic>
      <p:pic>
        <p:nvPicPr>
          <p:cNvPr id="96" name="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3124003" y="8632378"/>
            <a:ext cx="568922" cy="879129"/>
          </a:xfrm>
          <a:prstGeom prst="rect">
            <a:avLst/>
          </a:prstGeom>
        </p:spPr>
      </p:pic>
      <p:pic>
        <p:nvPicPr>
          <p:cNvPr id="98" name=""/>
          <p:cNvPicPr/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3822503" y="8645078"/>
            <a:ext cx="568922" cy="879129"/>
          </a:xfrm>
          <a:prstGeom prst="rect">
            <a:avLst/>
          </a:prstGeom>
        </p:spPr>
      </p:pic>
      <p:sp>
        <p:nvSpPr>
          <p:cNvPr id="100" name="Shape 100"/>
          <p:cNvSpPr/>
          <p:nvPr/>
        </p:nvSpPr>
        <p:spPr>
          <a:xfrm>
            <a:off x="3269193" y="8819626"/>
            <a:ext cx="289434" cy="49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67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739"/>
                </a:solidFill>
              </a:rPr>
              <a:t>a</a:t>
            </a:r>
          </a:p>
        </p:txBody>
      </p:sp>
      <p:sp>
        <p:nvSpPr>
          <p:cNvPr id="101" name="Shape 101"/>
          <p:cNvSpPr/>
          <p:nvPr/>
        </p:nvSpPr>
        <p:spPr>
          <a:xfrm>
            <a:off x="3963931" y="8819626"/>
            <a:ext cx="286066" cy="49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67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739"/>
                </a:solidFill>
              </a:rPr>
              <a:t>=</a:t>
            </a:r>
          </a:p>
        </p:txBody>
      </p:sp>
      <p:sp>
        <p:nvSpPr>
          <p:cNvPr id="102" name="Shape 102"/>
          <p:cNvSpPr/>
          <p:nvPr/>
        </p:nvSpPr>
        <p:spPr>
          <a:xfrm>
            <a:off x="4742393" y="8819626"/>
            <a:ext cx="289434" cy="49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67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739"/>
                </a:solidFill>
              </a:rPr>
              <a:t>a</a:t>
            </a:r>
          </a:p>
        </p:txBody>
      </p:sp>
      <p:sp>
        <p:nvSpPr>
          <p:cNvPr id="103" name="Shape 103"/>
          <p:cNvSpPr/>
          <p:nvPr/>
        </p:nvSpPr>
        <p:spPr>
          <a:xfrm>
            <a:off x="5438998" y="8819626"/>
            <a:ext cx="267824" cy="49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67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739"/>
                </a:solidFill>
              </a:rPr>
              <a:t>-</a:t>
            </a:r>
          </a:p>
        </p:txBody>
      </p:sp>
      <p:pic>
        <p:nvPicPr>
          <p:cNvPr id="104" name=""/>
          <p:cNvPicPr/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7554495" y="8629203"/>
            <a:ext cx="568922" cy="879129"/>
          </a:xfrm>
          <a:prstGeom prst="rect">
            <a:avLst/>
          </a:prstGeom>
        </p:spPr>
      </p:pic>
      <p:pic>
        <p:nvPicPr>
          <p:cNvPr id="106" name=""/>
          <p:cNvPicPr/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8265696" y="8641903"/>
            <a:ext cx="568921" cy="879129"/>
          </a:xfrm>
          <a:prstGeom prst="rect">
            <a:avLst/>
          </a:prstGeom>
        </p:spPr>
      </p:pic>
      <p:pic>
        <p:nvPicPr>
          <p:cNvPr id="108" name=""/>
          <p:cNvPicPr/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6106695" y="8635553"/>
            <a:ext cx="568922" cy="879129"/>
          </a:xfrm>
          <a:prstGeom prst="rect">
            <a:avLst/>
          </a:prstGeom>
        </p:spPr>
      </p:pic>
      <p:pic>
        <p:nvPicPr>
          <p:cNvPr id="110" name=""/>
          <p:cNvPicPr/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6805195" y="8648253"/>
            <a:ext cx="568922" cy="879129"/>
          </a:xfrm>
          <a:prstGeom prst="rect">
            <a:avLst/>
          </a:prstGeom>
        </p:spPr>
      </p:pic>
      <p:sp>
        <p:nvSpPr>
          <p:cNvPr id="112" name="Shape 112"/>
          <p:cNvSpPr/>
          <p:nvPr/>
        </p:nvSpPr>
        <p:spPr>
          <a:xfrm>
            <a:off x="6164879" y="8822801"/>
            <a:ext cx="463446" cy="49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67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739"/>
                </a:solidFill>
              </a:rPr>
              <a:t>33</a:t>
            </a:r>
          </a:p>
        </p:txBody>
      </p:sp>
      <p:sp>
        <p:nvSpPr>
          <p:cNvPr id="113" name="Shape 113"/>
          <p:cNvSpPr/>
          <p:nvPr/>
        </p:nvSpPr>
        <p:spPr>
          <a:xfrm>
            <a:off x="6751281" y="8822801"/>
            <a:ext cx="676750" cy="49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67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739"/>
                </a:solidFill>
              </a:rPr>
              <a:t>else</a:t>
            </a:r>
          </a:p>
        </p:txBody>
      </p:sp>
      <p:sp>
        <p:nvSpPr>
          <p:cNvPr id="114" name="Shape 114"/>
          <p:cNvSpPr/>
          <p:nvPr/>
        </p:nvSpPr>
        <p:spPr>
          <a:xfrm>
            <a:off x="7738837" y="8822801"/>
            <a:ext cx="261930" cy="49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67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739"/>
                </a:solidFill>
              </a:rPr>
              <a:t>b</a:t>
            </a:r>
          </a:p>
        </p:txBody>
      </p:sp>
      <p:sp>
        <p:nvSpPr>
          <p:cNvPr id="115" name="Shape 115"/>
          <p:cNvSpPr/>
          <p:nvPr/>
        </p:nvSpPr>
        <p:spPr>
          <a:xfrm>
            <a:off x="8412569" y="8822801"/>
            <a:ext cx="286067" cy="49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67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739"/>
                </a:solidFill>
              </a:rPr>
              <a:t>=</a:t>
            </a:r>
          </a:p>
        </p:txBody>
      </p:sp>
      <p:pic>
        <p:nvPicPr>
          <p:cNvPr id="116" name=""/>
          <p:cNvPicPr/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9002296" y="8621266"/>
            <a:ext cx="568921" cy="879128"/>
          </a:xfrm>
          <a:prstGeom prst="rect">
            <a:avLst/>
          </a:prstGeom>
        </p:spPr>
      </p:pic>
      <p:sp>
        <p:nvSpPr>
          <p:cNvPr id="118" name="Shape 118"/>
          <p:cNvSpPr/>
          <p:nvPr/>
        </p:nvSpPr>
        <p:spPr>
          <a:xfrm>
            <a:off x="9147484" y="8808513"/>
            <a:ext cx="289435" cy="49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67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6739"/>
                </a:solidFill>
              </a:rPr>
              <a:t>a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Details of the Lexer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1270000" y="2946400"/>
            <a:ext cx="10464801" cy="6096001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File extension is checked “.natasha” </a:t>
            </a:r>
            <a:endParaRPr sz="3200">
              <a:solidFill>
                <a:srgbClr val="FFFFF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No processing is done if it is not a valid “.natasha” file</a:t>
            </a:r>
            <a:endParaRPr sz="3200">
              <a:solidFill>
                <a:srgbClr val="FFFFF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heavily based on RegEx</a:t>
            </a:r>
            <a:endParaRPr sz="3200">
              <a:solidFill>
                <a:srgbClr val="FFFFF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Unknown patterns causes compilation error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1270000" y="6362700"/>
            <a:ext cx="10464800" cy="5715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>
              <a:defRPr sz="2400"/>
            </a:pPr>
          </a:p>
        </p:txBody>
      </p:sp>
      <p:sp>
        <p:nvSpPr>
          <p:cNvPr id="124" name="Shape 124"/>
          <p:cNvSpPr/>
          <p:nvPr/>
        </p:nvSpPr>
        <p:spPr>
          <a:xfrm>
            <a:off x="1270000" y="4518049"/>
            <a:ext cx="10464800" cy="71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2400"/>
              </a:spcBef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Demo Time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