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2973076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2973076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29730767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29730767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297307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297307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2973076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2973076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29730767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2973076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2973076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2973076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2973076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2973076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2973076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2973076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29730767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29730767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29730767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29730767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2200"/>
              <a:t>SALMONN: </a:t>
            </a:r>
            <a:r>
              <a:rPr lang="en-GB" sz="2200"/>
              <a:t>TOWARDS</a:t>
            </a:r>
            <a:r>
              <a:rPr lang="en-GB" sz="2200"/>
              <a:t> </a:t>
            </a:r>
            <a:r>
              <a:rPr lang="en-GB" sz="2200"/>
              <a:t>GENERIC</a:t>
            </a:r>
            <a:r>
              <a:rPr lang="en-GB" sz="2200"/>
              <a:t> </a:t>
            </a:r>
            <a:r>
              <a:rPr lang="en-GB" sz="2200"/>
              <a:t>HEARING ABILITIES</a:t>
            </a:r>
            <a:r>
              <a:rPr lang="en-GB" sz="2200"/>
              <a:t> FOR LARGE LANGUAGE MODELS</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Changli Tang1∗ , Wenyi Yu1∗ , Guangzhi Sun1 , Xianzhao Chen2, Tian Tan2</a:t>
            </a:r>
            <a:endParaRPr/>
          </a:p>
          <a:p>
            <a:pPr indent="0" lvl="0" marL="0" rtl="0" algn="ctr">
              <a:spcBef>
                <a:spcPts val="0"/>
              </a:spcBef>
              <a:spcAft>
                <a:spcPts val="0"/>
              </a:spcAft>
              <a:buNone/>
            </a:pPr>
            <a:r>
              <a:rPr lang="en-GB"/>
              <a:t>Wei Li2, Lu Lu2 , Zejun Ma2 , Chao Zhang1†</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Over-fitting</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We attribute task over-fitting to two reasons. First, compared to the text-only data used in LLM</a:t>
            </a:r>
            <a:endParaRPr/>
          </a:p>
          <a:p>
            <a:pPr indent="0" lvl="0" marL="0" rtl="0" algn="l">
              <a:spcBef>
                <a:spcPts val="1200"/>
              </a:spcBef>
              <a:spcAft>
                <a:spcPts val="0"/>
              </a:spcAft>
              <a:buNone/>
            </a:pPr>
            <a:r>
              <a:rPr lang="en-GB"/>
              <a:t>training, only simpler instruction prompts are used in our cross-modal instruction tuning (Wei et al.,</a:t>
            </a:r>
            <a:endParaRPr/>
          </a:p>
          <a:p>
            <a:pPr indent="0" lvl="0" marL="0" rtl="0" algn="l">
              <a:spcBef>
                <a:spcPts val="1200"/>
              </a:spcBef>
              <a:spcAft>
                <a:spcPts val="0"/>
              </a:spcAft>
              <a:buNone/>
            </a:pPr>
            <a:r>
              <a:rPr lang="en-GB"/>
              <a:t>2022a), and the resulting responses are not as complex and diverse. Meanwhile, some tasks included</a:t>
            </a:r>
            <a:endParaRPr/>
          </a:p>
          <a:p>
            <a:pPr indent="0" lvl="0" marL="0" rtl="0" algn="l">
              <a:spcBef>
                <a:spcPts val="1200"/>
              </a:spcBef>
              <a:spcAft>
                <a:spcPts val="0"/>
              </a:spcAft>
              <a:buNone/>
            </a:pPr>
            <a:r>
              <a:rPr lang="en-GB"/>
              <a:t>in instruction tuning, in particular speech recognition and audio captioning, have more determinis-</a:t>
            </a:r>
            <a:endParaRPr/>
          </a:p>
          <a:p>
            <a:pPr indent="0" lvl="0" marL="0" rtl="0" algn="l">
              <a:spcBef>
                <a:spcPts val="1200"/>
              </a:spcBef>
              <a:spcAft>
                <a:spcPts val="0"/>
              </a:spcAft>
              <a:buNone/>
            </a:pPr>
            <a:r>
              <a:rPr lang="en-GB"/>
              <a:t>tic outputs than the other tasks, such as speech and audio question answering. These two reasons</a:t>
            </a:r>
            <a:endParaRPr/>
          </a:p>
          <a:p>
            <a:pPr indent="0" lvl="0" marL="0" rtl="0" algn="l">
              <a:spcBef>
                <a:spcPts val="1200"/>
              </a:spcBef>
              <a:spcAft>
                <a:spcPts val="0"/>
              </a:spcAft>
              <a:buNone/>
            </a:pPr>
            <a:r>
              <a:rPr lang="en-GB"/>
              <a:t>combined to cause the intrinsic conditional language model (LM) to bias to an ill-formed distribu-</a:t>
            </a:r>
            <a:endParaRPr/>
          </a:p>
          <a:p>
            <a:pPr indent="0" lvl="0" marL="0" rtl="0" algn="l">
              <a:spcBef>
                <a:spcPts val="1200"/>
              </a:spcBef>
              <a:spcAft>
                <a:spcPts val="0"/>
              </a:spcAft>
              <a:buNone/>
            </a:pPr>
            <a:r>
              <a:rPr lang="en-GB"/>
              <a:t>tion with poor generalisation ability, which prohibits SALMONN from performing untrained cross-</a:t>
            </a:r>
            <a:endParaRPr/>
          </a:p>
          <a:p>
            <a:pPr indent="0" lvl="0" marL="0" rtl="0" algn="l">
              <a:spcBef>
                <a:spcPts val="1200"/>
              </a:spcBef>
              <a:spcAft>
                <a:spcPts val="0"/>
              </a:spcAft>
              <a:buNone/>
            </a:pPr>
            <a:r>
              <a:rPr lang="en-GB"/>
              <a:t>modal tasks.</a:t>
            </a:r>
            <a:endParaRPr/>
          </a:p>
          <a:p>
            <a:pPr indent="0" lvl="0" marL="0" rtl="0" algn="l">
              <a:spcBef>
                <a:spcPts val="120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2650359" y="249375"/>
            <a:ext cx="644376" cy="858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SALMONN is a new open neural network that can process and understand speech, audio events, and music. It is equipped with dual auditory encoders that enable it to achieve competitive performances on trained tasks such as speech recognition, audio captioning, and speech translation. SALMONN can also generalize to a range of untrained understanding tasks such as slot filling, speech translation for untrained languages, and keyword extracting. Additionally, a proposed activation tuning stage enables SALMONN with remarkable emergent abilities, such as audio-based storytelling and speech audio co-reasoning. Overall, SALMONN is a promising step towards developing generic hearing AI.</a:t>
            </a:r>
            <a:endParaRPr/>
          </a:p>
        </p:txBody>
      </p:sp>
      <p:pic>
        <p:nvPicPr>
          <p:cNvPr id="130" name="Google Shape;130;p23"/>
          <p:cNvPicPr preferRelativeResize="0"/>
          <p:nvPr/>
        </p:nvPicPr>
        <p:blipFill>
          <a:blip r:embed="rId3">
            <a:alphaModFix/>
          </a:blip>
          <a:stretch>
            <a:fillRect/>
          </a:stretch>
        </p:blipFill>
        <p:spPr>
          <a:xfrm>
            <a:off x="351425" y="137950"/>
            <a:ext cx="827800" cy="523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GB">
                <a:solidFill>
                  <a:schemeClr val="accent3"/>
                </a:solidFill>
              </a:rPr>
              <a:t>What is SALMONN??</a:t>
            </a:r>
            <a:endParaRPr>
              <a:solidFill>
                <a:schemeClr val="accent3"/>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D9D9D9"/>
                </a:solidFill>
              </a:rPr>
              <a:t>S</a:t>
            </a:r>
            <a:r>
              <a:rPr lang="en-GB">
                <a:solidFill>
                  <a:srgbClr val="D9D9D9"/>
                </a:solidFill>
              </a:rPr>
              <a:t>peech audio language music open neural network (SALMONN), which is a single audio-text multimodal LLM that can perceive and understand three basic types of sounds including speech, audio events, and music. </a:t>
            </a:r>
            <a:endParaRPr>
              <a:solidFill>
                <a:srgbClr val="D9D9D9"/>
              </a:solidFill>
            </a:endParaRPr>
          </a:p>
          <a:p>
            <a:pPr indent="0" lvl="0" marL="0" rtl="0" algn="l">
              <a:spcBef>
                <a:spcPts val="1200"/>
              </a:spcBef>
              <a:spcAft>
                <a:spcPts val="1200"/>
              </a:spcAft>
              <a:buNone/>
            </a:pPr>
            <a:r>
              <a:t/>
            </a:r>
            <a:endParaRPr>
              <a:solidFill>
                <a:srgbClr val="D9D9D9"/>
              </a:solidFill>
            </a:endParaRPr>
          </a:p>
        </p:txBody>
      </p:sp>
      <p:pic>
        <p:nvPicPr>
          <p:cNvPr id="67" name="Google Shape;67;p14"/>
          <p:cNvPicPr preferRelativeResize="0"/>
          <p:nvPr/>
        </p:nvPicPr>
        <p:blipFill>
          <a:blip r:embed="rId3">
            <a:alphaModFix/>
          </a:blip>
          <a:stretch>
            <a:fillRect/>
          </a:stretch>
        </p:blipFill>
        <p:spPr>
          <a:xfrm>
            <a:off x="5212750" y="2051675"/>
            <a:ext cx="2721451" cy="289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 SALMONN is the first multimodal LLM that can perceive and understand general audio inputs with speech, audio events, and music, to the best of our knowledge</a:t>
            </a:r>
            <a:endParaRPr sz="2100"/>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847775" y="2462275"/>
            <a:ext cx="2013049" cy="2200050"/>
          </a:xfrm>
          <a:prstGeom prst="rect">
            <a:avLst/>
          </a:prstGeom>
          <a:noFill/>
          <a:ln>
            <a:noFill/>
          </a:ln>
        </p:spPr>
      </p:pic>
      <p:pic>
        <p:nvPicPr>
          <p:cNvPr id="74" name="Google Shape;74;p15"/>
          <p:cNvPicPr preferRelativeResize="0"/>
          <p:nvPr/>
        </p:nvPicPr>
        <p:blipFill>
          <a:blip r:embed="rId4">
            <a:alphaModFix/>
          </a:blip>
          <a:stretch>
            <a:fillRect/>
          </a:stretch>
        </p:blipFill>
        <p:spPr>
          <a:xfrm>
            <a:off x="3499850" y="2018450"/>
            <a:ext cx="2540274" cy="2760398"/>
          </a:xfrm>
          <a:prstGeom prst="rect">
            <a:avLst/>
          </a:prstGeom>
          <a:noFill/>
          <a:ln>
            <a:noFill/>
          </a:ln>
        </p:spPr>
      </p:pic>
      <p:pic>
        <p:nvPicPr>
          <p:cNvPr id="75" name="Google Shape;75;p15"/>
          <p:cNvPicPr preferRelativeResize="0"/>
          <p:nvPr/>
        </p:nvPicPr>
        <p:blipFill>
          <a:blip r:embed="rId5">
            <a:alphaModFix/>
          </a:blip>
          <a:stretch>
            <a:fillRect/>
          </a:stretch>
        </p:blipFill>
        <p:spPr>
          <a:xfrm>
            <a:off x="6497626" y="2182100"/>
            <a:ext cx="2258248" cy="202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LLM??</a:t>
            </a:r>
            <a:endParaRPr/>
          </a:p>
        </p:txBody>
      </p:sp>
      <p:pic>
        <p:nvPicPr>
          <p:cNvPr id="81" name="Google Shape;81;p16"/>
          <p:cNvPicPr preferRelativeResize="0"/>
          <p:nvPr/>
        </p:nvPicPr>
        <p:blipFill>
          <a:blip r:embed="rId3">
            <a:alphaModFix/>
          </a:blip>
          <a:stretch>
            <a:fillRect/>
          </a:stretch>
        </p:blipFill>
        <p:spPr>
          <a:xfrm>
            <a:off x="2538000" y="663261"/>
            <a:ext cx="3416402" cy="3416402"/>
          </a:xfrm>
          <a:prstGeom prst="rect">
            <a:avLst/>
          </a:prstGeom>
          <a:noFill/>
          <a:ln>
            <a:noFill/>
          </a:ln>
        </p:spPr>
      </p:pic>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based large language models which are the used for different Natural Language Processing tasks.</a:t>
            </a:r>
            <a:endParaRPr/>
          </a:p>
          <a:p>
            <a:pPr indent="0" lvl="0" marL="0" rtl="0" algn="l">
              <a:spcBef>
                <a:spcPts val="1200"/>
              </a:spcBef>
              <a:spcAft>
                <a:spcPts val="0"/>
              </a:spcAft>
              <a:buNone/>
            </a:pPr>
            <a:r>
              <a:rPr lang="en-GB"/>
              <a:t>Researchers are working on developing LLMs that can process and understand both text and other types of data, such as images, videos, and audio. This would enable LLMs to perform a wider range of tasks, such as answering questions about images, generating captions for videos, and translating between different languages.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3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Architecture</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1754200" y="1190900"/>
            <a:ext cx="5225576" cy="3455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Architecture</a:t>
            </a:r>
            <a:endParaRPr/>
          </a:p>
        </p:txBody>
      </p:sp>
      <p:pic>
        <p:nvPicPr>
          <p:cNvPr id="95" name="Google Shape;95;p18"/>
          <p:cNvPicPr preferRelativeResize="0"/>
          <p:nvPr/>
        </p:nvPicPr>
        <p:blipFill>
          <a:blip r:embed="rId3">
            <a:alphaModFix/>
          </a:blip>
          <a:stretch>
            <a:fillRect/>
          </a:stretch>
        </p:blipFill>
        <p:spPr>
          <a:xfrm>
            <a:off x="2223250" y="221325"/>
            <a:ext cx="3862450" cy="4141400"/>
          </a:xfrm>
          <a:prstGeom prst="rect">
            <a:avLst/>
          </a:prstGeom>
          <a:noFill/>
          <a:ln>
            <a:noFill/>
          </a:ln>
          <a:effectLst>
            <a:reflection blurRad="0" dir="0" dist="0" endA="0" endPos="30000" fadeDir="5400012" kx="0" rotWithShape="0" algn="bl" stA="20000" stPos="0" sy="-100000" ky="0"/>
          </a:effectLst>
        </p:spPr>
      </p:pic>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model architecture of SALMONN. A window-level Q-Former is used as the connection module to fuse the outputs from a Whisper speech encoder and a BEATs audio encoder as augmented audio tokens, which are aligned with the LLM input space. The LoRA adaptor aligns the augmented LLM input space with its output space. The text prompt is used to instruct SALMONN to answer open-ended questions about the general audio inputs and the answers are in the LLM text responses. The LLM and encoders are kept frozen while the rest can be updated in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model is trained in three stages.</a:t>
            </a:r>
            <a:endParaRPr/>
          </a:p>
          <a:p>
            <a:pPr indent="0" lvl="0" marL="0" rtl="0" algn="l">
              <a:spcBef>
                <a:spcPts val="1200"/>
              </a:spcBef>
              <a:spcAft>
                <a:spcPts val="0"/>
              </a:spcAft>
              <a:buNone/>
            </a:pPr>
            <a:r>
              <a:rPr lang="en-GB"/>
              <a:t>1)Pre Training stage</a:t>
            </a:r>
            <a:endParaRPr/>
          </a:p>
          <a:p>
            <a:pPr indent="0" lvl="0" marL="0" rtl="0" algn="l">
              <a:spcBef>
                <a:spcPts val="1200"/>
              </a:spcBef>
              <a:spcAft>
                <a:spcPts val="0"/>
              </a:spcAft>
              <a:buNone/>
            </a:pPr>
            <a:r>
              <a:rPr lang="en-GB"/>
              <a:t>2)Instruction Tuning Stage</a:t>
            </a:r>
            <a:endParaRPr/>
          </a:p>
          <a:p>
            <a:pPr indent="0" lvl="0" marL="0" rtl="0" algn="l">
              <a:spcBef>
                <a:spcPts val="1200"/>
              </a:spcBef>
              <a:spcAft>
                <a:spcPts val="1200"/>
              </a:spcAft>
              <a:buNone/>
            </a:pPr>
            <a:r>
              <a:rPr lang="en-GB"/>
              <a:t>3)Task Over-fitting</a:t>
            </a:r>
            <a:endParaRPr/>
          </a:p>
        </p:txBody>
      </p:sp>
      <p:pic>
        <p:nvPicPr>
          <p:cNvPr id="103" name="Google Shape;103;p19"/>
          <p:cNvPicPr preferRelativeResize="0"/>
          <p:nvPr/>
        </p:nvPicPr>
        <p:blipFill>
          <a:blip r:embed="rId3">
            <a:alphaModFix/>
          </a:blip>
          <a:stretch>
            <a:fillRect/>
          </a:stretch>
        </p:blipFill>
        <p:spPr>
          <a:xfrm>
            <a:off x="3749649" y="522650"/>
            <a:ext cx="4605177" cy="444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Pre-training Stage	</a:t>
            </a:r>
            <a:endParaRPr/>
          </a:p>
        </p:txBody>
      </p:sp>
      <p:pic>
        <p:nvPicPr>
          <p:cNvPr id="109" name="Google Shape;109;p20"/>
          <p:cNvPicPr preferRelativeResize="0"/>
          <p:nvPr/>
        </p:nvPicPr>
        <p:blipFill>
          <a:blip r:embed="rId3">
            <a:alphaModFix/>
          </a:blip>
          <a:stretch>
            <a:fillRect/>
          </a:stretch>
        </p:blipFill>
        <p:spPr>
          <a:xfrm>
            <a:off x="2786025" y="38975"/>
            <a:ext cx="1259375" cy="1579126"/>
          </a:xfrm>
          <a:prstGeom prst="rect">
            <a:avLst/>
          </a:prstGeom>
          <a:noFill/>
          <a:ln>
            <a:noFill/>
          </a:ln>
        </p:spPr>
      </p:pic>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To improve the alignment between the LLM and the audio encoders, SALMONN pre-trains the window-level Q-Former and LoRA using a large amount of speech recognition and audio captioning data. These tasks contain key auditory information about the contents of speech and non-speech audio events, and they do not require complex reasoning or understanding. As a result, they can help SALMONN learn to align the auditory and textual information more accurately.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Instruction Tuning Stage</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The second stage of SALMONN training is audio-text instruction tuning, which is similar to NLP and visual-language. A list of supervised speech, audio event, and music tasks is used to tune the model. The tasks are selected based on their importance (e.g. speech recognition and audio captioning) and the indispensability of having such ability in tests (e.g. overlapping speech recognition, phone recognition and music captioning). The instruction prompts are generated based on the texts paired with the audio data.</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