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
      <p:font typeface="Roboto Mono Light"/>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obotoMonoLigh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Light-italic.fntdata"/><Relationship Id="rId25" Type="http://schemas.openxmlformats.org/officeDocument/2006/relationships/font" Target="fonts/RobotoMonoLight-bold.fntdata"/><Relationship Id="rId28" Type="http://schemas.openxmlformats.org/officeDocument/2006/relationships/font" Target="fonts/RobotoMono-regular.fntdata"/><Relationship Id="rId27" Type="http://schemas.openxmlformats.org/officeDocument/2006/relationships/font" Target="fonts/RobotoMon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1368f31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1368f31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2ae8dbf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2ae8dbf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12ae8dbf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12ae8dbf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12ae8dbf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12ae8dbf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12ae8db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12ae8db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1368f3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1368f3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1368f31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1368f31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1368f31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1368f31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1368f31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1368f31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1509"/>
              <a:buFont typeface="Arial"/>
              <a:buNone/>
            </a:pPr>
            <a:r>
              <a:rPr lang="en-GB" sz="2650">
                <a:latin typeface="Roboto Mono"/>
                <a:ea typeface="Roboto Mono"/>
                <a:cs typeface="Roboto Mono"/>
                <a:sym typeface="Roboto Mono"/>
              </a:rPr>
              <a:t>Critic-Driven Decoding for Mitigating Hallucinations in Data-to-text</a:t>
            </a:r>
            <a:endParaRPr sz="2650">
              <a:latin typeface="Roboto Mono"/>
              <a:ea typeface="Roboto Mono"/>
              <a:cs typeface="Roboto Mono"/>
              <a:sym typeface="Roboto Mono"/>
            </a:endParaRPr>
          </a:p>
          <a:p>
            <a:pPr indent="0" lvl="0" marL="0" rtl="0" algn="l">
              <a:spcBef>
                <a:spcPts val="0"/>
              </a:spcBef>
              <a:spcAft>
                <a:spcPts val="0"/>
              </a:spcAft>
              <a:buClr>
                <a:schemeClr val="dk1"/>
              </a:buClr>
              <a:buSzPct val="41509"/>
              <a:buFont typeface="Arial"/>
              <a:buNone/>
            </a:pPr>
            <a:r>
              <a:rPr lang="en-GB" sz="2650">
                <a:latin typeface="Roboto Mono"/>
                <a:ea typeface="Roboto Mono"/>
                <a:cs typeface="Roboto Mono"/>
                <a:sym typeface="Roboto Mono"/>
              </a:rPr>
              <a:t>Generation</a:t>
            </a:r>
            <a:endParaRPr sz="265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5153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Roboto Mono Light"/>
                <a:ea typeface="Roboto Mono Light"/>
                <a:cs typeface="Roboto Mono Light"/>
                <a:sym typeface="Roboto Mono Light"/>
              </a:rPr>
              <a:t>Mateusz Lango and Ondrej Dušek ˇ Charles University, Faculty of Mathematics and Physics Institute of Formal and Applied Linguistics Prague, Czech Republic {lango,odusek}@ufal.mff.cuni.cz </a:t>
            </a:r>
            <a:endParaRPr sz="900">
              <a:latin typeface="Roboto Mono Light"/>
              <a:ea typeface="Roboto Mono Light"/>
              <a:cs typeface="Roboto Mono Light"/>
              <a:sym typeface="Roboto Mon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Mono"/>
                <a:ea typeface="Roboto Mono"/>
                <a:cs typeface="Roboto Mono"/>
                <a:sym typeface="Roboto Mono"/>
              </a:rPr>
              <a:t>Conclusion</a:t>
            </a:r>
            <a:endParaRPr>
              <a:latin typeface="Roboto Mono"/>
              <a:ea typeface="Roboto Mono"/>
              <a:cs typeface="Roboto Mono"/>
              <a:sym typeface="Roboto Mono"/>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Roboto Mono"/>
                <a:ea typeface="Roboto Mono"/>
                <a:cs typeface="Roboto Mono"/>
                <a:sym typeface="Roboto Mono"/>
              </a:rPr>
              <a:t>Overall, critic-driven decoding is a promising approach to mitigating hallucinations in neural data-to-text generation models. It has the potential to be used in a variety of applications, such as news generation, product description generation, and code generation.</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Mono"/>
                <a:ea typeface="Roboto Mono"/>
                <a:cs typeface="Roboto Mono"/>
                <a:sym typeface="Roboto Mono"/>
              </a:rPr>
              <a:t>What’s it about?</a:t>
            </a:r>
            <a:endParaRPr>
              <a:latin typeface="Roboto Mono"/>
              <a:ea typeface="Roboto Mono"/>
              <a:cs typeface="Roboto Mono"/>
              <a:sym typeface="Roboto Mono"/>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Mono"/>
                <a:ea typeface="Roboto Mono"/>
                <a:cs typeface="Roboto Mono"/>
                <a:sym typeface="Roboto Mono"/>
              </a:rPr>
              <a:t>The paper deals with a new method for mitigating hallucinations in neural data-to-text generation without requiring any changes to the underlying language model (LM) architecture or training procedure. The method works by combining the probabilistic output of the LM with the output of a special "text critic" classifier, which assesses the match between the input data and the text generated so far.</a:t>
            </a:r>
            <a:endParaRPr>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Mono"/>
                <a:ea typeface="Roboto Mono"/>
                <a:cs typeface="Roboto Mono"/>
                <a:sym typeface="Roboto Mono"/>
              </a:rPr>
              <a:t>What is hallucination?	</a:t>
            </a:r>
            <a:endParaRPr>
              <a:latin typeface="Roboto Mono"/>
              <a:ea typeface="Roboto Mono"/>
              <a:cs typeface="Roboto Mono"/>
              <a:sym typeface="Roboto Mono"/>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Roboto Mono"/>
                <a:ea typeface="Roboto Mono"/>
                <a:cs typeface="Roboto Mono"/>
                <a:sym typeface="Roboto Mono"/>
              </a:rPr>
              <a:t>In the context of neural data-to-text generation, hallucinations are false or unrealistic text that is generated by the language model. This can happen when the model is not able to properly ground its output in the input data.</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For example, a language model might generate text that describes a person flying without wings, or a machine that can read minds. This type of text is not grounded in reality, and it can be confusing or misleading to readers.</a:t>
            </a:r>
            <a:endParaRPr>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GB">
                <a:latin typeface="Roboto Mono"/>
                <a:ea typeface="Roboto Mono"/>
                <a:cs typeface="Roboto Mono"/>
                <a:sym typeface="Roboto Mono"/>
              </a:rPr>
              <a:t>Critic-driven decoding</a:t>
            </a:r>
            <a:endParaRPr>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1014">
                <a:latin typeface="Roboto Mono"/>
                <a:ea typeface="Roboto Mono"/>
                <a:cs typeface="Roboto Mono"/>
                <a:sym typeface="Roboto Mono"/>
              </a:rPr>
              <a:t>Critic-driven decoding is a method for improving the quality of text generated by neural language models. It works by combining the probabilistic output of a language model (LM) with the output of a special "text critic" classifier, which guides the generation by assessing the match between the input data and the text generated so far.</a:t>
            </a:r>
            <a:endParaRPr sz="1014">
              <a:latin typeface="Roboto Mono"/>
              <a:ea typeface="Roboto Mono"/>
              <a:cs typeface="Roboto Mono"/>
              <a:sym typeface="Roboto Mono"/>
            </a:endParaRPr>
          </a:p>
          <a:p>
            <a:pPr indent="0" lvl="0" marL="0" rtl="0" algn="l">
              <a:lnSpc>
                <a:spcPct val="95000"/>
              </a:lnSpc>
              <a:spcBef>
                <a:spcPts val="1200"/>
              </a:spcBef>
              <a:spcAft>
                <a:spcPts val="0"/>
              </a:spcAft>
              <a:buSzPts val="605"/>
              <a:buNone/>
            </a:pPr>
            <a:r>
              <a:rPr lang="en-GB" sz="1014">
                <a:latin typeface="Roboto Mono"/>
                <a:ea typeface="Roboto Mono"/>
                <a:cs typeface="Roboto Mono"/>
                <a:sym typeface="Roboto Mono"/>
              </a:rPr>
              <a:t>The text critic is trained on a dataset of synthetic negative examples, which are generated by corrupting the input data in various ways. The critic learns to identify text that is ungrounded in the input data, such as text that contains hallucinations or that is inconsistent with the input data.</a:t>
            </a:r>
            <a:endParaRPr sz="1014">
              <a:latin typeface="Roboto Mono"/>
              <a:ea typeface="Roboto Mono"/>
              <a:cs typeface="Roboto Mono"/>
              <a:sym typeface="Roboto Mono"/>
            </a:endParaRPr>
          </a:p>
          <a:p>
            <a:pPr indent="0" lvl="0" marL="0" rtl="0" algn="l">
              <a:lnSpc>
                <a:spcPct val="95000"/>
              </a:lnSpc>
              <a:spcBef>
                <a:spcPts val="1200"/>
              </a:spcBef>
              <a:spcAft>
                <a:spcPts val="0"/>
              </a:spcAft>
              <a:buSzPts val="605"/>
              <a:buNone/>
            </a:pPr>
            <a:r>
              <a:rPr lang="en-GB" sz="1014">
                <a:latin typeface="Roboto Mono"/>
                <a:ea typeface="Roboto Mono"/>
                <a:cs typeface="Roboto Mono"/>
                <a:sym typeface="Roboto Mono"/>
              </a:rPr>
              <a:t>During generation, the text critic is used to guide the LM's decoding process. The critic assigns a score to each generated word, which reflects the likelihood that the word is consistent with the input data. The LM then uses these scores to select the next word to generate.</a:t>
            </a:r>
            <a:endParaRPr sz="1014">
              <a:latin typeface="Roboto Mono"/>
              <a:ea typeface="Roboto Mono"/>
              <a:cs typeface="Roboto Mono"/>
              <a:sym typeface="Roboto Mono"/>
            </a:endParaRPr>
          </a:p>
          <a:p>
            <a:pPr indent="0" lvl="0" marL="0" rtl="0" algn="l">
              <a:lnSpc>
                <a:spcPct val="95000"/>
              </a:lnSpc>
              <a:spcBef>
                <a:spcPts val="1200"/>
              </a:spcBef>
              <a:spcAft>
                <a:spcPts val="0"/>
              </a:spcAft>
              <a:buSzPts val="605"/>
              <a:buNone/>
            </a:pPr>
            <a:r>
              <a:rPr lang="en-GB" sz="1014">
                <a:latin typeface="Roboto Mono"/>
                <a:ea typeface="Roboto Mono"/>
                <a:cs typeface="Roboto Mono"/>
                <a:sym typeface="Roboto Mono"/>
              </a:rPr>
              <a:t>Critic-driven decoding has a number of advantages over other methods for mitigating hallucinations in neural data-to-text generation. First, it can be applied to any existing LM and decoding algorithm. Second, it does not require any additional training data for the text critic. Third, it is simple to implement and efficient.</a:t>
            </a:r>
            <a:endParaRPr sz="1014">
              <a:latin typeface="Roboto Mono"/>
              <a:ea typeface="Roboto Mono"/>
              <a:cs typeface="Roboto Mono"/>
              <a:sym typeface="Roboto Mono"/>
            </a:endParaRPr>
          </a:p>
          <a:p>
            <a:pPr indent="0" lvl="0" marL="0" rtl="0" algn="l">
              <a:lnSpc>
                <a:spcPct val="95000"/>
              </a:lnSpc>
              <a:spcBef>
                <a:spcPts val="1200"/>
              </a:spcBef>
              <a:spcAft>
                <a:spcPts val="1200"/>
              </a:spcAft>
              <a:buSzPts val="605"/>
              <a:buNone/>
            </a:pPr>
            <a:r>
              <a:t/>
            </a:r>
            <a:endParaRPr sz="1014">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0"/>
              </a:spcAft>
              <a:buNone/>
            </a:pPr>
            <a:r>
              <a:rPr lang="en-GB" sz="1700">
                <a:solidFill>
                  <a:srgbClr val="E3E3E3"/>
                </a:solidFill>
                <a:highlight>
                  <a:srgbClr val="222327"/>
                </a:highlight>
                <a:latin typeface="Arial"/>
                <a:ea typeface="Arial"/>
                <a:cs typeface="Arial"/>
                <a:sym typeface="Arial"/>
              </a:rPr>
              <a:t>Training a text generation critic The critic model</a:t>
            </a:r>
            <a:endParaRPr sz="1700">
              <a:solidFill>
                <a:srgbClr val="E3E3E3"/>
              </a:solidFill>
              <a:highlight>
                <a:srgbClr val="222327"/>
              </a:highlight>
              <a:latin typeface="Arial"/>
              <a:ea typeface="Arial"/>
              <a:cs typeface="Arial"/>
              <a:sym typeface="Arial"/>
            </a:endParaRPr>
          </a:p>
          <a:p>
            <a:pPr indent="0" lvl="0" marL="0" rtl="0" algn="l">
              <a:spcBef>
                <a:spcPts val="40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GB" sz="720">
                <a:latin typeface="Roboto Mono"/>
                <a:ea typeface="Roboto Mono"/>
                <a:cs typeface="Roboto Mono"/>
                <a:sym typeface="Roboto Mono"/>
              </a:rPr>
              <a:t>To train a text generation critic model, we need to generate both positive and negative examples.</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Positive examples are simply prefixes of text-to-data examples. For example, if we have a text-to-data example (x, y), where x is the input data and y is the generated text, then a positive example for the critic would be (x, y≤i), where y≤i is the prefix of y up to and including the i-th token.</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Negative examples are more difficult to generate, but they are crucial for training the critic to detect hallucinations. There are a number of different ways to generate negative examples. Here are five methods described in the paper:</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Base: For each positive example, replace the last token with a random token. To make the training set more challenging, the tokens are sampled from another text reference for the same data (if available) or another random sentence from the dataset.</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Base with full sentences: A randomly selected sentence of the reference text y is replaced with a random sentence from the dataset. Negative examples are then generated in the same way as positive examples, but starting from the first token that deviates from the reference. In addition, instances where a random token in the reference is replaced by a wrong one are also generated in the same way.</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Vanilla LM: For each positive example, probe an unconditional language model (LM) to get a list of the five most likely next tokens. Randomly select a token from this list and construct a negative example.</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Fine-tuned LM: Similar to the previous, but using the LM conditioned on the data.</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rPr lang="en-GB" sz="720">
                <a:latin typeface="Roboto Mono"/>
                <a:ea typeface="Roboto Mono"/>
                <a:cs typeface="Roboto Mono"/>
                <a:sym typeface="Roboto Mono"/>
              </a:rPr>
              <a:t>Fine-tuned LM with full sentences: The LM conditioned on the data is used to generate a textual description of the data. The negative examples are constructed for each token starting from the one where the model starts deviating from the reference.</a:t>
            </a:r>
            <a:endParaRPr sz="720">
              <a:latin typeface="Roboto Mono"/>
              <a:ea typeface="Roboto Mono"/>
              <a:cs typeface="Roboto Mono"/>
              <a:sym typeface="Roboto Mono"/>
            </a:endParaRPr>
          </a:p>
          <a:p>
            <a:pPr indent="0" lvl="0" marL="0" rtl="0" algn="l">
              <a:lnSpc>
                <a:spcPct val="95000"/>
              </a:lnSpc>
              <a:spcBef>
                <a:spcPts val="1200"/>
              </a:spcBef>
              <a:spcAft>
                <a:spcPts val="0"/>
              </a:spcAft>
              <a:buSzPts val="440"/>
              <a:buNone/>
            </a:pPr>
            <a:r>
              <a:t/>
            </a:r>
            <a:endParaRPr sz="720">
              <a:latin typeface="Roboto Mono"/>
              <a:ea typeface="Roboto Mono"/>
              <a:cs typeface="Roboto Mono"/>
              <a:sym typeface="Roboto Mono"/>
            </a:endParaRPr>
          </a:p>
          <a:p>
            <a:pPr indent="0" lvl="0" marL="0" rtl="0" algn="l">
              <a:lnSpc>
                <a:spcPct val="95000"/>
              </a:lnSpc>
              <a:spcBef>
                <a:spcPts val="1200"/>
              </a:spcBef>
              <a:spcAft>
                <a:spcPts val="1200"/>
              </a:spcAft>
              <a:buSzPts val="440"/>
              <a:buNone/>
            </a:pPr>
            <a:r>
              <a:t/>
            </a:r>
            <a:endParaRPr sz="72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latin typeface="Roboto Mono"/>
                <a:ea typeface="Roboto Mono"/>
                <a:cs typeface="Roboto Mono"/>
                <a:sym typeface="Roboto Mono"/>
              </a:rPr>
              <a:t>The results presented in the paper show that critic-driven decoding can improve the performance of text generation models on both in-domain and out-of-domain data.</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On the WebNLG dataset, all of the critic-driven decoding variants outperformed the baseline on the NLI and BLEURT metrics, which measure the factual correctness and fluency of the generated text.</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The base critic achieved the highest scores on most evaluation metrics, which suggests that it is a simple and effective way to improve the performance of text generation models.</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The fact that the critics trained on data generated with the fine-tuned LM failed to improve the NLI measure and only one improved BLEURT suggests that it is not necessary to train the critic on data generated by the same system as used for decoding.</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An analysis of the introduced changes showed that the critic-based approaches preserved many outputs (30-70%) and generally only changed a few words, while keeping the output lengths similar. This suggests that the critics make small changes and only where necessary.</a:t>
            </a:r>
            <a:endParaRPr>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55425" y="648450"/>
            <a:ext cx="7080900" cy="383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The authors of the paper performed statistical hypothesis testing to compare the results of the baseline model with their proposed critic-driven decoding model on the WebNLG dataset. They found that the differences on text quality measures (BLEU, METEOR, BERTScore) were not statistically significant, but the differences on measures targeting hallucinations (NLI, BLEURT) were statistically significant at the α = 0.05 significance level.</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This suggests that critic-driven decoding can improve the factual correctness and fluency of generated text without sacrificing text quality. This is an important finding, as it suggests that critic-driven decoding can be used to improve the performance of text generation models on a variety of tasks, such as news generation, product description generation, and code generation.</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It is important to note that statistical significance does not necessarily mean that the differences are practically significant. In other words, the differences in performance between the baseline model and the critic-driven decoding model may be small enough that they are not noticeable to humans.</a:t>
            </a:r>
            <a:endParaRPr>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oboto Mono"/>
                <a:ea typeface="Roboto Mono"/>
                <a:cs typeface="Roboto Mono"/>
                <a:sym typeface="Roboto Mono"/>
              </a:rPr>
              <a:t>Manual analysis of decoding performance</a:t>
            </a:r>
            <a:endParaRPr>
              <a:latin typeface="Roboto Mono"/>
              <a:ea typeface="Roboto Mono"/>
              <a:cs typeface="Roboto Mono"/>
              <a:sym typeface="Roboto Mono"/>
            </a:endParaRPr>
          </a:p>
        </p:txBody>
      </p:sp>
      <p:sp>
        <p:nvSpPr>
          <p:cNvPr id="176" name="Google Shape;176;p20"/>
          <p:cNvSpPr txBox="1"/>
          <p:nvPr>
            <p:ph idx="1" type="body"/>
          </p:nvPr>
        </p:nvSpPr>
        <p:spPr>
          <a:xfrm>
            <a:off x="1297500" y="1178375"/>
            <a:ext cx="7038900" cy="3300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The manual analysis of decoding performance performed by the authors of the paper is a valuable addition to their work. It is important to verify the results of automatic metrics with human evaluation, as automatic metrics can sometimes be misleading.The fact that the human evaluators found that critic-driven decoding improved the factual correctness of the generated text without sacrificing text quality is consistent with the results of the statistical hypothesis testing. This is an important finding, as it suggests that critic-driven decoding can be used to improve the performance of text generation models on a variety of tasks. The human evaluators also found that critic-driven decoding reduced the number of minor and major hallucinations. This is also an important finding, as hallucinations can be misleading and confusing to readers. Overall, the results of the manual analysis of decoding performance are promising and support the authors' claim that critic-driven decoding is a promising approach to improving the performance of text generation models. Here are some of the benefits of using human evaluation to verify the results of automatic metrics:Human evaluators can identify errors and nuances that automatic metrics may miss. Human evaluators can provide feedback on the overall quality of the generated text, which can be helpful for improving the model. Human evaluation can help to ensure that the model is generating text that is both factually accurate and fluent.</a:t>
            </a:r>
            <a:endParaRPr>
              <a:latin typeface="Roboto Mono"/>
              <a:ea typeface="Roboto Mono"/>
              <a:cs typeface="Roboto Mono"/>
              <a:sym typeface="Roboto Mono"/>
            </a:endParaRPr>
          </a:p>
          <a:p>
            <a:pPr indent="0" lvl="0" marL="0" rtl="0" algn="l">
              <a:spcBef>
                <a:spcPts val="1200"/>
              </a:spcBef>
              <a:spcAft>
                <a:spcPts val="0"/>
              </a:spcAft>
              <a:buNone/>
            </a:pPr>
            <a:r>
              <a:rPr lang="en-GB">
                <a:latin typeface="Roboto Mono"/>
                <a:ea typeface="Roboto Mono"/>
                <a:cs typeface="Roboto Mono"/>
                <a:sym typeface="Roboto Mono"/>
              </a:rPr>
              <a:t>However, it is important to note that human evaluation can be expensive and time-consuming. It is also important to choose evaluators who are knowledgeable about the task and who are able to provide reliable and unbiased feedback.</a:t>
            </a:r>
            <a:endParaRPr>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oboto Mono"/>
                <a:ea typeface="Roboto Mono"/>
                <a:cs typeface="Roboto Mono"/>
                <a:sym typeface="Roboto Mono"/>
              </a:rPr>
              <a:t>Limitations</a:t>
            </a:r>
            <a:endParaRPr>
              <a:latin typeface="Roboto Mono"/>
              <a:ea typeface="Roboto Mono"/>
              <a:cs typeface="Roboto Mono"/>
              <a:sym typeface="Roboto Mono"/>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Roboto Mono"/>
                <a:ea typeface="Roboto Mono"/>
                <a:cs typeface="Roboto Mono"/>
                <a:sym typeface="Roboto Mono"/>
              </a:rPr>
              <a:t>Limitations While our approach strives to remove as many hallucinations as possible from the NLG output, a certain proportion still remains for all our setups. The performance of the approach is limited by the base LM and its proposed most likely next tokens . Furthermore, the use of the critic slows down the decoding. For application to other datasets, the critic may become less effective if the underlying training data is too noisy</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