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289" r:id="rId3"/>
    <p:sldId id="280" r:id="rId4"/>
    <p:sldId id="277" r:id="rId5"/>
    <p:sldId id="285" r:id="rId6"/>
    <p:sldId id="282" r:id="rId7"/>
    <p:sldId id="284" r:id="rId8"/>
    <p:sldId id="281" r:id="rId9"/>
    <p:sldId id="290" r:id="rId10"/>
    <p:sldId id="291" r:id="rId11"/>
    <p:sldId id="288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A6FDC-8A49-F542-838F-D6265FC2E69E}" v="60" vWet="66" dt="2022-11-30T12:25:03.239"/>
    <p1510:client id="{0F922338-91F0-BA46-A39D-EC7BD26D83D2}" v="39" dt="2022-11-30T13:54:59.508"/>
    <p1510:client id="{31AA1658-7FA1-7F7B-8465-2C232C4BB5DE}" v="1245" dt="2022-11-30T17:37:58.963"/>
    <p1510:client id="{33F59591-53E6-C2AE-F013-64F9B20A4007}" v="59" dt="2022-11-30T12:49:36.320"/>
    <p1510:client id="{45B6C11C-FAD1-C873-A11A-34BD913125C1}" v="8" dt="2022-11-30T09:36:16.626"/>
    <p1510:client id="{4EEDD8ED-CCDD-32CE-A471-0B608E3A43E9}" v="315" dt="2022-11-30T09:36:31.188"/>
    <p1510:client id="{514970B0-753F-B646-A1F5-2442E3D8158D}" v="6" dt="2022-11-29T14:55:04.658"/>
    <p1510:client id="{6E15F6DB-BE57-180A-6AB3-0E77ECBEF574}" v="1027" dt="2022-11-30T13:05:58.588"/>
    <p1510:client id="{93EB93B5-7714-7C16-BBA4-85F4F1B51A79}" v="200" dt="2022-11-30T13:57:50.939"/>
    <p1510:client id="{B8D7DBCA-D8C3-9EAB-8654-E0469382C9EF}" v="38" dt="2022-11-30T11:09:52.537"/>
    <p1510:client id="{C0CD4755-99A1-47F0-8A0A-DFE9039BACB4}" v="35" dt="2022-11-30T12:30:44.848"/>
    <p1510:client id="{EB3CB0F9-1553-3D66-5640-64E2F72CD227}" v="45" dt="2022-11-30T09:43:45.780"/>
    <p1510:client id="{FA375B7F-F4C0-54CA-173F-4C3CACEA64CF}" v="43" dt="2022-11-30T09:32:50.500"/>
    <p1510:client id="{FE31F5AA-93A2-AB2B-98F1-BC494D25DC08}" v="174" dt="2022-11-30T13:22:40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0455D-41E0-9747-9582-1FD319F91C8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EF18-ACD7-D242-ABEE-A7B04F93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Today we will be presenting our reproduction study on the paper titled as ----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I, </a:t>
            </a:r>
            <a:r>
              <a:rPr lang="en-US" err="1">
                <a:ea typeface="Calibri"/>
                <a:cs typeface="Calibri"/>
              </a:rPr>
              <a:t>syeda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tasnim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fabiha</a:t>
            </a:r>
            <a:r>
              <a:rPr lang="en-US">
                <a:ea typeface="Calibri"/>
                <a:cs typeface="Calibri"/>
              </a:rPr>
              <a:t> and my team mate </a:t>
            </a:r>
            <a:r>
              <a:rPr lang="en-US" err="1">
                <a:ea typeface="Calibri"/>
                <a:cs typeface="Calibri"/>
              </a:rPr>
              <a:t>fazle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mohammod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tawsif</a:t>
            </a:r>
            <a:r>
              <a:rPr lang="en-US">
                <a:ea typeface="Calibri"/>
                <a:cs typeface="Calibri"/>
              </a:rPr>
              <a:t>, </a:t>
            </a:r>
          </a:p>
          <a:p>
            <a:r>
              <a:rPr lang="en-US">
                <a:ea typeface="Calibri"/>
                <a:cs typeface="Calibri"/>
              </a:rPr>
              <a:t>we will discuss </a:t>
            </a:r>
            <a:r>
              <a:rPr lang="en-US" err="1">
                <a:ea typeface="Calibri"/>
                <a:cs typeface="Calibri"/>
              </a:rPr>
              <a:t>aboout</a:t>
            </a:r>
            <a:r>
              <a:rPr lang="en-US">
                <a:ea typeface="Calibri"/>
                <a:cs typeface="Calibri"/>
              </a:rPr>
              <a:t> this base paper , their key concept, their contribution and our analysis on this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So this is the result oof our reproduction study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It is aligned with the claim mentioned </a:t>
            </a:r>
            <a:r>
              <a:rPr lang="en-US" err="1">
                <a:ea typeface="Calibri"/>
                <a:cs typeface="Calibri"/>
              </a:rPr>
              <a:t>bby</a:t>
            </a:r>
            <a:r>
              <a:rPr lang="en-US">
                <a:ea typeface="Calibri"/>
                <a:cs typeface="Calibri"/>
              </a:rPr>
              <a:t> the authors that among the three base </a:t>
            </a:r>
            <a:r>
              <a:rPr lang="en-US" err="1">
                <a:ea typeface="Calibri"/>
                <a:cs typeface="Calibri"/>
              </a:rPr>
              <a:t>transfomer</a:t>
            </a:r>
            <a:r>
              <a:rPr lang="en-US">
                <a:ea typeface="Calibri"/>
                <a:cs typeface="Calibri"/>
              </a:rPr>
              <a:t> models </a:t>
            </a:r>
            <a:r>
              <a:rPr lang="en-US" err="1">
                <a:ea typeface="Calibri"/>
                <a:cs typeface="Calibri"/>
              </a:rPr>
              <a:t>BETweet</a:t>
            </a:r>
            <a:r>
              <a:rPr lang="en-US">
                <a:ea typeface="Calibri"/>
                <a:cs typeface="Calibri"/>
              </a:rPr>
              <a:t> is the best model</a:t>
            </a:r>
          </a:p>
          <a:p>
            <a:r>
              <a:rPr lang="en-US" err="1">
                <a:ea typeface="Calibri"/>
                <a:cs typeface="Calibri"/>
              </a:rPr>
              <a:t>BERTweet</a:t>
            </a:r>
            <a:r>
              <a:rPr lang="en-US">
                <a:ea typeface="Calibri"/>
                <a:cs typeface="Calibri"/>
              </a:rPr>
              <a:t> combined with LIWC performs even better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We were planning too use the google cloud GPU for this project</a:t>
            </a:r>
          </a:p>
          <a:p>
            <a:r>
              <a:rPr lang="en-US">
                <a:ea typeface="Calibri"/>
                <a:cs typeface="Calibri"/>
              </a:rPr>
              <a:t>, However we both ran out of all the credits for our last homework</a:t>
            </a:r>
          </a:p>
          <a:p>
            <a:r>
              <a:rPr lang="en-US">
                <a:ea typeface="Calibri"/>
                <a:cs typeface="Calibri"/>
              </a:rPr>
              <a:t>So we managed to run these models on our normal </a:t>
            </a:r>
            <a:r>
              <a:rPr lang="en-US" err="1">
                <a:ea typeface="Calibri"/>
                <a:cs typeface="Calibri"/>
              </a:rPr>
              <a:t>cpu</a:t>
            </a:r>
            <a:r>
              <a:rPr lang="en-US">
                <a:ea typeface="Calibri"/>
                <a:cs typeface="Calibri"/>
              </a:rPr>
              <a:t> laptops and it took more or less 3 to 6 </a:t>
            </a:r>
            <a:r>
              <a:rPr lang="en-US" err="1">
                <a:ea typeface="Calibri"/>
                <a:cs typeface="Calibri"/>
              </a:rPr>
              <a:t>hourse</a:t>
            </a:r>
            <a:r>
              <a:rPr lang="en-US">
                <a:ea typeface="Calibri"/>
                <a:cs typeface="Calibri"/>
              </a:rPr>
              <a:t> at max to run all these four models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0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So the key concept of this paper is pretty easy to understand from the title. It's about bragging in social media</a:t>
            </a:r>
            <a:endParaRPr lang="en-US"/>
          </a:p>
          <a:p>
            <a:endParaRPr lang="en-US"/>
          </a:p>
          <a:p>
            <a:r>
              <a:rPr lang="en-US"/>
              <a:t>we all know what bragging is.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It’s a kind oof self representation strategy for being accepted positively and favorably by self promoting or self praising. And as we all know social media is the most common platform for </a:t>
            </a:r>
            <a:r>
              <a:rPr lang="en-US" err="1"/>
              <a:t>bragg</a:t>
            </a:r>
            <a:r>
              <a:rPr lang="en-US"/>
              <a:t> about things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And the reason we chose this paper, is that the topic itself seems interesting to us. We all have that friend who brags about almost </a:t>
            </a:r>
            <a:r>
              <a:rPr lang="en-US" err="1">
                <a:ea typeface="Calibri"/>
                <a:cs typeface="Calibri"/>
              </a:rPr>
              <a:t>everythhing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So the authors are highlighting the fact that bragging in social media can often lead to unwanted circumstances, and it is not always even desired, right?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br>
              <a:rPr lang="en-US"/>
            </a:br>
            <a:endParaRPr lang="en-US"/>
          </a:p>
          <a:p>
            <a:r>
              <a:rPr lang="en-US"/>
              <a:t>High risk act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br>
              <a:rPr lang="en-US"/>
            </a:br>
            <a:endParaRPr lang="en-US"/>
          </a:p>
          <a:p>
            <a:r>
              <a:rPr lang="en-US"/>
              <a:t>And despite the pervasive use of bragging in social media it is not yet studied on a large computational aspects.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br>
              <a:rPr lang="en-US"/>
            </a:br>
            <a:endParaRPr lang="en-US"/>
          </a:p>
          <a:p>
            <a:r>
              <a:rPr lang="en-US"/>
              <a:t>And that’s where the motivation of this study lies.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br>
              <a:rPr lang="en-US"/>
            </a:br>
            <a:endParaRPr lang="en-US"/>
          </a:p>
          <a:p>
            <a:r>
              <a:rPr lang="en-US"/>
              <a:t>The authors stated that this automatic identification is important specially for these particular user groups: linguistics, online users, and lastly it will help several </a:t>
            </a:r>
            <a:r>
              <a:rPr lang="en-US" err="1"/>
              <a:t>nlp</a:t>
            </a:r>
            <a:r>
              <a:rPr lang="en-US"/>
              <a:t> task like intent identification or conversion modeling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br>
              <a:rPr lang="en-US">
                <a:latin typeface="Arial"/>
                <a:cs typeface="Arial"/>
              </a:rPr>
            </a:br>
            <a:br>
              <a:rPr lang="en-US">
                <a:latin typeface="Arial"/>
                <a:cs typeface="Arial"/>
              </a:rPr>
            </a:br>
            <a:br>
              <a:rPr lang="en-US">
                <a:latin typeface="Arial"/>
                <a:cs typeface="Arial"/>
              </a:rPr>
            </a:br>
            <a:r>
              <a:rPr lang="en-US"/>
              <a:t>So following is the core contribution of this study.</a:t>
            </a:r>
            <a:endParaRPr lang="en-US">
              <a:solidFill>
                <a:srgbClr val="1E1C11"/>
              </a:solidFill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/>
              <a:t>They have contributed with a new publicly available dataset consisting of Almost seven thousand English tweeter annotated with bragging and their types, — 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US"/>
              <a:t>we’ll show some example of the datasets in our the coming slide</a:t>
            </a:r>
            <a:br>
              <a:rPr lang="en-US">
                <a:cs typeface="+mn-lt"/>
              </a:rPr>
            </a:br>
            <a:r>
              <a:rPr lang="en-US"/>
              <a:t> </a:t>
            </a:r>
            <a:br>
              <a:rPr lang="en-US">
                <a:cs typeface="+mn-lt"/>
              </a:rPr>
            </a:br>
            <a:endParaRPr 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/>
              <a:t>They have experimented with three transformer based models, and they made comparison with the base classifiers, </a:t>
            </a:r>
            <a:endParaRPr lang="en-US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/>
              <a:t>They have also provided very in detail linguistic analysis of the given bragging dataset</a:t>
            </a:r>
            <a:endParaRPr lang="en-US">
              <a:cs typeface="Calibri" panose="020F0502020204030204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here are the example of each seven types of bragging classification that they've </a:t>
            </a:r>
            <a:r>
              <a:rPr lang="en-US" err="1">
                <a:cs typeface="Calibri"/>
              </a:rPr>
              <a:t>annotted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I will not read out loud each of the examples, but let me describe their data collection process a bit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They collected data by random sampling (1% tweeter feed one day per month from Jan 2019 to Dec 2020)</a:t>
            </a:r>
          </a:p>
          <a:p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The majority of the dataset were constructed by keyword based sampling</a:t>
            </a:r>
          </a:p>
          <a:p>
            <a:r>
              <a:rPr lang="en-US">
                <a:cs typeface="Calibri"/>
              </a:rPr>
              <a:t>They have built their queries based on positive self disclosure words; 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they have provided the in detailed description of the data collection process and the annotation </a:t>
            </a:r>
            <a:r>
              <a:rPr lang="en-US" err="1">
                <a:cs typeface="Calibri"/>
              </a:rPr>
              <a:t>proocess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here are the example of each seven types of bragging classification that they've </a:t>
            </a:r>
            <a:r>
              <a:rPr lang="en-US" err="1">
                <a:cs typeface="Calibri"/>
              </a:rPr>
              <a:t>annotted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I will not read out loud each of the examples, but let me describe their data collection process a bit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They collected data by random sampling  from 1% tweeter feed one day per month from Jan 2019 to Dec 2020)</a:t>
            </a:r>
          </a:p>
          <a:p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The majority of the dataset were constructed by keyword based sampling, they have </a:t>
            </a:r>
            <a:r>
              <a:rPr lang="en-US" err="1">
                <a:cs typeface="Calibri"/>
              </a:rPr>
              <a:t>provied</a:t>
            </a:r>
            <a:r>
              <a:rPr lang="en-US">
                <a:cs typeface="Calibri"/>
              </a:rPr>
              <a:t> with the queries they have made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They have built their queries based on positive self disclosure words; </a:t>
            </a:r>
          </a:p>
          <a:p>
            <a:endParaRPr lang="en-US">
              <a:cs typeface="+mn-lt"/>
            </a:endParaRPr>
          </a:p>
          <a:p>
            <a:r>
              <a:rPr lang="en-US">
                <a:cs typeface="Calibri"/>
              </a:rPr>
              <a:t>Finally they filtered out the collected tweets by excluding </a:t>
            </a:r>
            <a:r>
              <a:rPr lang="en-US"/>
              <a:t>retweets and quoted tweets, they also removed advertise related tweets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They only focused on the English tweets</a:t>
            </a:r>
            <a:endParaRPr lang="en-US" b="1">
              <a:cs typeface="Calibri"/>
            </a:endParaRPr>
          </a:p>
          <a:p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This way they finally came up with a total 6696 potential tweets for the final dataset</a:t>
            </a:r>
            <a:br>
              <a:rPr lang="en-US">
                <a:cs typeface="+mn-lt"/>
              </a:rPr>
            </a:br>
            <a:endParaRPr lang="en-US" b="1">
              <a:ea typeface="Calibri"/>
              <a:cs typeface="Calibri"/>
            </a:endParaRPr>
          </a:p>
          <a:p>
            <a:r>
              <a:rPr lang="en-US"/>
              <a:t>(they exclude those with duplicate or no meaningful textual content (e.g. only @-mentions or images). </a:t>
            </a:r>
            <a:br>
              <a:rPr lang="en-US">
                <a:cs typeface="+mn-lt"/>
              </a:rPr>
            </a:br>
            <a:r>
              <a:rPr lang="en-US"/>
              <a:t>We only focus on English posts and filter out non-English ones using the language code provided by Twitter. </a:t>
            </a:r>
            <a:br>
              <a:rPr lang="en-US">
                <a:cs typeface="+mn-lt"/>
              </a:rPr>
            </a:br>
            <a:r>
              <a:rPr lang="en-US"/>
              <a:t>We also exclude retweets and quoted tweets, as these do not typically express the thoughts of the user who retweeted them. </a:t>
            </a:r>
            <a:br>
              <a:rPr lang="en-US">
                <a:cs typeface="+mn-lt"/>
              </a:rPr>
            </a:br>
            <a:r>
              <a:rPr lang="en-US"/>
              <a:t>Moreover, we exclude 131 tweets containing a URL in the text because these were related to advertisements based on initial results from our annotation calibration rounds. This resulted in a total of 6,696 tweets which is of similar size with data sets recently released for social NLP )</a:t>
            </a:r>
            <a:endParaRPr lang="en-US">
              <a:cs typeface="Calibri"/>
            </a:endParaRPr>
          </a:p>
          <a:p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+mn-lt"/>
              </a:rPr>
              <a:t>A</a:t>
            </a:r>
            <a:r>
              <a:rPr lang="en-US">
                <a:cs typeface="+mn-lt"/>
              </a:rPr>
              <a:t>fter data </a:t>
            </a:r>
            <a:r>
              <a:rPr lang="en-US" err="1">
                <a:cs typeface="+mn-lt"/>
              </a:rPr>
              <a:t>collectioon</a:t>
            </a:r>
            <a:r>
              <a:rPr lang="en-US">
                <a:cs typeface="+mn-lt"/>
              </a:rPr>
              <a:t> they </a:t>
            </a:r>
            <a:r>
              <a:rPr lang="en-US" err="1">
                <a:cs typeface="+mn-lt"/>
              </a:rPr>
              <a:t>annotted</a:t>
            </a:r>
            <a:r>
              <a:rPr lang="en-US">
                <a:cs typeface="+mn-lt"/>
              </a:rPr>
              <a:t> the dataset by following manual annotation process.</a:t>
            </a:r>
          </a:p>
          <a:p>
            <a:r>
              <a:rPr lang="en-US">
                <a:cs typeface="+mn-lt"/>
              </a:rPr>
              <a:t>They discussed</a:t>
            </a:r>
            <a:r>
              <a:rPr lang="en-US"/>
              <a:t> disagreements, </a:t>
            </a:r>
            <a:br>
              <a:rPr lang="en-US">
                <a:cs typeface="+mn-lt"/>
              </a:rPr>
            </a:br>
            <a:r>
              <a:rPr lang="en-US"/>
              <a:t>until a standard value of the metric for disagreement is reached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US"/>
              <a:t>The metric is called the Krippendorf’s Alpha </a:t>
            </a:r>
          </a:p>
          <a:p>
            <a:br>
              <a:rPr lang="en-US">
                <a:ea typeface="Calibri"/>
                <a:cs typeface="+mn-lt"/>
              </a:rPr>
            </a:br>
            <a:br>
              <a:rPr lang="en-US">
                <a:cs typeface="+mn-lt"/>
              </a:rPr>
            </a:br>
            <a:r>
              <a:rPr lang="en-US">
                <a:ea typeface="Calibri"/>
                <a:cs typeface="+mn-lt"/>
              </a:rPr>
              <a:t>Soo the table shows the dataset analysis after they've </a:t>
            </a:r>
            <a:r>
              <a:rPr lang="en-US" err="1">
                <a:ea typeface="Calibri"/>
                <a:cs typeface="+mn-lt"/>
              </a:rPr>
              <a:t>annotted</a:t>
            </a:r>
            <a:r>
              <a:rPr lang="en-US">
                <a:ea typeface="Calibri"/>
                <a:cs typeface="+mn-lt"/>
              </a:rPr>
              <a:t> the </a:t>
            </a:r>
            <a:r>
              <a:rPr lang="en-US" err="1">
                <a:ea typeface="Calibri"/>
                <a:cs typeface="+mn-lt"/>
              </a:rPr>
              <a:t>enitre</a:t>
            </a:r>
            <a:r>
              <a:rPr lang="en-US">
                <a:ea typeface="Calibri"/>
                <a:cs typeface="+mn-lt"/>
              </a:rPr>
              <a:t> dataset </a:t>
            </a:r>
            <a:br>
              <a:rPr lang="en-US">
                <a:cs typeface="+mn-lt"/>
              </a:rPr>
            </a:br>
            <a:endParaRPr lang="en-US">
              <a:ea typeface="Calibri"/>
              <a:cs typeface="+mn-lt"/>
            </a:endParaRPr>
          </a:p>
          <a:p>
            <a:endParaRPr lang="en-US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cs typeface="Calibri"/>
              </a:rPr>
              <a:t>The three transformer based models that they have experimented with are: BERT, </a:t>
            </a:r>
            <a:br>
              <a:rPr lang="en-US">
                <a:cs typeface="+mn-lt"/>
              </a:rPr>
            </a:br>
            <a:r>
              <a:rPr lang="en-US" err="1">
                <a:cs typeface="Calibri"/>
              </a:rPr>
              <a:t>RoBERTa</a:t>
            </a:r>
            <a:r>
              <a:rPr lang="en-US">
                <a:cs typeface="Calibri"/>
              </a:rPr>
              <a:t>, which is a more robust variant of BERT that </a:t>
            </a:r>
            <a:r>
              <a:rPr lang="en-US" err="1">
                <a:cs typeface="Calibri"/>
              </a:rPr>
              <a:t>oobtains</a:t>
            </a:r>
            <a:r>
              <a:rPr lang="en-US">
                <a:cs typeface="Calibri"/>
              </a:rPr>
              <a:t> better results on a wide range of tasks</a:t>
            </a:r>
            <a:br>
              <a:rPr lang="en-US">
                <a:cs typeface="+mn-lt"/>
              </a:rPr>
            </a:br>
            <a:r>
              <a:rPr lang="en-US"/>
              <a:t>and </a:t>
            </a:r>
            <a:r>
              <a:rPr lang="en-US" err="1"/>
              <a:t>BERTweet</a:t>
            </a:r>
            <a:r>
              <a:rPr lang="en-US"/>
              <a:t> , which is pretrained on specifically on English tweets using </a:t>
            </a:r>
            <a:r>
              <a:rPr lang="en-US" err="1"/>
              <a:t>RoBERTa</a:t>
            </a:r>
            <a:r>
              <a:rPr lang="en-US"/>
              <a:t> as basis and this achieves better performance on Twitter tasks </a:t>
            </a:r>
            <a:endParaRPr lang="en-US"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cs typeface="+mn-lt"/>
              </a:rPr>
              <a:t>SO it is obvious that their best performing model is </a:t>
            </a:r>
            <a:r>
              <a:rPr lang="en-US" err="1">
                <a:cs typeface="+mn-lt"/>
              </a:rPr>
              <a:t>BERTweet</a:t>
            </a:r>
            <a:endParaRPr lang="en-US"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cs typeface="+mn-lt"/>
              </a:rPr>
              <a:t>For further analysis they've injected three linguistic features on </a:t>
            </a:r>
            <a:r>
              <a:rPr lang="en-US" err="1">
                <a:cs typeface="+mn-lt"/>
              </a:rPr>
              <a:t>BERTweet</a:t>
            </a:r>
            <a:r>
              <a:rPr lang="en-US">
                <a:cs typeface="+mn-lt"/>
              </a:rPr>
              <a:t> :</a:t>
            </a:r>
            <a:endParaRPr lang="en-US"/>
          </a:p>
          <a:p>
            <a:pPr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/>
              <a:t>The NRC word-emotion lexicon , that contains a list of English words mapped to ten categories related to emotions and sentiment </a:t>
            </a:r>
            <a:endParaRPr lang="en-US">
              <a:cs typeface="Calibri"/>
            </a:endParaRPr>
          </a:p>
          <a:p>
            <a:pPr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/>
              <a:t>Linguistic Inquiry and Word Count  , which is a dictionary-based approach to count words in linguistic and psychological categories. </a:t>
            </a:r>
          </a:p>
          <a:p>
            <a:pPr marL="171450" lvl="1">
              <a:spcBef>
                <a:spcPct val="0"/>
              </a:spcBef>
              <a:defRPr/>
            </a:pPr>
            <a:r>
              <a:rPr lang="en-US"/>
              <a:t>they have used LIWC 2015 version, which is not free- I'll come back to this later</a:t>
            </a:r>
            <a:br>
              <a:rPr lang="en-US">
                <a:cs typeface="+mn-lt"/>
              </a:rPr>
            </a:br>
            <a:endParaRPr lang="en-US"/>
          </a:p>
          <a:p>
            <a:pPr marL="171450" lvl="1">
              <a:spcBef>
                <a:spcPct val="0"/>
              </a:spcBef>
              <a:defRPr/>
            </a:pPr>
            <a:r>
              <a:rPr lang="en-US"/>
              <a:t>Finally they used Word2Vec clusters ( to rep- resent each tweet as a 200-dimensional vector )</a:t>
            </a:r>
            <a:endParaRPr lang="en-US">
              <a:ea typeface="Calibri"/>
              <a:cs typeface="+mn-lt"/>
            </a:endParaRPr>
          </a:p>
          <a:p>
            <a:pPr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So this is the results oof the base study where binary and multi class classification are presented side-by –side</a:t>
            </a:r>
          </a:p>
          <a:p>
            <a:r>
              <a:rPr lang="en-US">
                <a:ea typeface="Calibri"/>
                <a:cs typeface="Calibri"/>
              </a:rPr>
              <a:t>For comparison they experimented with the base classifiers as well: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Majority class, Liner Regression Bag of Words and </a:t>
            </a:r>
            <a:r>
              <a:rPr lang="en-US" err="1">
                <a:ea typeface="Calibri"/>
                <a:cs typeface="Calibri"/>
              </a:rPr>
              <a:t>Binnary</a:t>
            </a:r>
            <a:r>
              <a:rPr lang="en-US">
                <a:ea typeface="Calibri"/>
                <a:cs typeface="Calibri"/>
              </a:rPr>
              <a:t> Gater Recurrent Unit with Attention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It is worth mentioning that the source code is not available for this study.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So for this reproduction study we excluded the base classifiers. And we only focused on the binary classification task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So this is the scope of our reproduction study.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So since I mentioned source code was not publicly available we reached out to authors for any kind of suggestion for our reproduction study.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They appreciated our task and shared us the </a:t>
            </a:r>
            <a:r>
              <a:rPr lang="en-US" err="1">
                <a:ea typeface="Calibri"/>
                <a:cs typeface="Calibri"/>
              </a:rPr>
              <a:t>the</a:t>
            </a:r>
            <a:r>
              <a:rPr lang="en-US">
                <a:ea typeface="Calibri"/>
                <a:cs typeface="Calibri"/>
              </a:rPr>
              <a:t> code for the best performing model for Binary Classification task- which is </a:t>
            </a:r>
            <a:r>
              <a:rPr lang="en-US" err="1">
                <a:ea typeface="Calibri"/>
                <a:cs typeface="Calibri"/>
              </a:rPr>
              <a:t>BERtweet</a:t>
            </a:r>
            <a:r>
              <a:rPr lang="en-US">
                <a:ea typeface="Calibri"/>
                <a:cs typeface="Calibri"/>
              </a:rPr>
              <a:t> with LIWC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, and they also </a:t>
            </a:r>
            <a:r>
              <a:rPr lang="en-US" err="1">
                <a:ea typeface="Calibri"/>
                <a:cs typeface="Calibri"/>
              </a:rPr>
              <a:t>orequested</a:t>
            </a:r>
            <a:r>
              <a:rPr lang="en-US">
                <a:ea typeface="Calibri"/>
                <a:cs typeface="Calibri"/>
              </a:rPr>
              <a:t> too share our results with them it that's possible</a:t>
            </a:r>
            <a:endParaRPr lang="en-US"/>
          </a:p>
          <a:p>
            <a:r>
              <a:rPr lang="en-US" err="1">
                <a:ea typeface="Calibri"/>
                <a:cs typeface="Calibri"/>
              </a:rPr>
              <a:t>Hopefull</a:t>
            </a:r>
            <a:r>
              <a:rPr lang="en-US">
                <a:ea typeface="Calibri"/>
                <a:cs typeface="Calibri"/>
              </a:rPr>
              <a:t> we will do that as well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Our next </a:t>
            </a:r>
            <a:r>
              <a:rPr lang="en-US" err="1">
                <a:ea typeface="Calibri"/>
                <a:cs typeface="Calibri"/>
              </a:rPr>
              <a:t>hardle</a:t>
            </a:r>
            <a:r>
              <a:rPr lang="en-US">
                <a:ea typeface="Calibri"/>
                <a:cs typeface="Calibri"/>
              </a:rPr>
              <a:t> was LIWC is not free, it's a paid linguistic feature file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So we further communicated with the authors if it was </a:t>
            </a:r>
            <a:r>
              <a:rPr lang="en-US" err="1">
                <a:ea typeface="Calibri"/>
                <a:cs typeface="Calibri"/>
              </a:rPr>
              <a:t>poossible</a:t>
            </a:r>
            <a:r>
              <a:rPr lang="en-US">
                <a:ea typeface="Calibri"/>
                <a:cs typeface="Calibri"/>
              </a:rPr>
              <a:t> to share the linguistic file as well</a:t>
            </a:r>
          </a:p>
          <a:p>
            <a:r>
              <a:rPr lang="en-US">
                <a:ea typeface="Calibri"/>
                <a:cs typeface="Calibri"/>
              </a:rPr>
              <a:t>We were </a:t>
            </a:r>
            <a:r>
              <a:rPr lang="en-US" err="1">
                <a:ea typeface="Calibri"/>
                <a:cs typeface="Calibri"/>
              </a:rPr>
              <a:t>lucku</a:t>
            </a:r>
            <a:r>
              <a:rPr lang="en-US">
                <a:ea typeface="Calibri"/>
                <a:cs typeface="Calibri"/>
              </a:rPr>
              <a:t> and the authors were kind enough to share us the paid LIWC file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EF18-ACD7-D242-ABEE-A7B04F93F3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8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880111"/>
            <a:ext cx="9129299" cy="30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1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Automatic Identification and Classification of Bragging in Social Media</a:t>
            </a:r>
          </a:p>
          <a:p>
            <a:pPr algn="ctr">
              <a:spcBef>
                <a:spcPct val="0"/>
              </a:spcBef>
              <a:defRPr/>
            </a:pPr>
            <a:br>
              <a:rPr kumimoji="0" lang="en-US" sz="440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275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023933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sz="2400" i="1" u="none" strike="noStrike" kern="1200" cap="none" spc="0" normalizeH="0" baseline="0" noProof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Reproduction Study Conducted by</a:t>
            </a:r>
          </a:p>
          <a:p>
            <a:pPr algn="ctr">
              <a:spcBef>
                <a:spcPct val="20000"/>
              </a:spcBef>
              <a:defRPr/>
            </a:pPr>
            <a:r>
              <a:rPr kumimoji="0" lang="en-US" sz="2400" i="1" u="none" strike="noStrike" kern="1200" cap="none" spc="0" normalizeH="0" baseline="0" noProof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Syeda Tasnim Fabiha and </a:t>
            </a:r>
            <a:r>
              <a:rPr kumimoji="0" lang="en-US" sz="2400" i="1" u="none" strike="noStrike" kern="1200" cap="none" spc="0" normalizeH="0" baseline="0" noProof="0" err="1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Fazle</a:t>
            </a:r>
            <a:r>
              <a:rPr kumimoji="0" lang="en-US" sz="2400" i="1" u="none" strike="noStrike" kern="1200" cap="none" spc="0" normalizeH="0" baseline="0" noProof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Mohammed Tawsif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CB0B0-C952-4332-502A-CFF8768FD280}"/>
              </a:ext>
            </a:extLst>
          </p:cNvPr>
          <p:cNvSpPr txBox="1"/>
          <p:nvPr/>
        </p:nvSpPr>
        <p:spPr>
          <a:xfrm>
            <a:off x="27964" y="2716651"/>
            <a:ext cx="354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Mali </a:t>
            </a:r>
            <a:r>
              <a:rPr lang="en-US" sz="1600" err="1"/>
              <a:t>Jin</a:t>
            </a:r>
            <a:endParaRPr lang="en-US" sz="1600"/>
          </a:p>
          <a:p>
            <a:pPr algn="ctr"/>
            <a:r>
              <a:rPr lang="en-US" sz="1600"/>
              <a:t>University of Sheffield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87804-2E51-930F-E36B-7F886EC83C8F}"/>
              </a:ext>
            </a:extLst>
          </p:cNvPr>
          <p:cNvSpPr txBox="1"/>
          <p:nvPr/>
        </p:nvSpPr>
        <p:spPr>
          <a:xfrm>
            <a:off x="5927066" y="2716651"/>
            <a:ext cx="2834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Seraphina Goldfarb-Tarrant</a:t>
            </a:r>
          </a:p>
          <a:p>
            <a:pPr algn="ctr"/>
            <a:r>
              <a:rPr lang="en-US" sz="1600"/>
              <a:t>University of Bloomberg</a:t>
            </a:r>
            <a:endParaRPr lang="en-US"/>
          </a:p>
          <a:p>
            <a:pPr algn="ctr"/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6930-E2D6-B89F-47CD-1ED018DCC5EE}"/>
              </a:ext>
            </a:extLst>
          </p:cNvPr>
          <p:cNvSpPr txBox="1"/>
          <p:nvPr/>
        </p:nvSpPr>
        <p:spPr>
          <a:xfrm>
            <a:off x="38683" y="3428999"/>
            <a:ext cx="352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A. </a:t>
            </a:r>
            <a:r>
              <a:rPr lang="en-US" sz="1600" err="1"/>
              <a:t>Seza</a:t>
            </a:r>
            <a:r>
              <a:rPr lang="en-US" sz="1600"/>
              <a:t> Dog ̆</a:t>
            </a:r>
            <a:r>
              <a:rPr lang="en-US" sz="1600" err="1"/>
              <a:t>ruöz</a:t>
            </a:r>
            <a:r>
              <a:rPr lang="en-US" sz="1600"/>
              <a:t> </a:t>
            </a:r>
          </a:p>
          <a:p>
            <a:pPr algn="ctr"/>
            <a:r>
              <a:rPr lang="en-US" sz="1600"/>
              <a:t>Ghent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FDDD6-36BF-8DC2-3A51-5172E4FB3A4E}"/>
              </a:ext>
            </a:extLst>
          </p:cNvPr>
          <p:cNvSpPr txBox="1"/>
          <p:nvPr/>
        </p:nvSpPr>
        <p:spPr>
          <a:xfrm>
            <a:off x="5583455" y="3440428"/>
            <a:ext cx="352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Nikolas </a:t>
            </a:r>
            <a:r>
              <a:rPr lang="en-US" sz="1600" err="1"/>
              <a:t>Aletras</a:t>
            </a:r>
            <a:endParaRPr lang="en-US" sz="1600"/>
          </a:p>
          <a:p>
            <a:pPr algn="ctr"/>
            <a:r>
              <a:rPr lang="en-US" sz="1600"/>
              <a:t>University of Sheffield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280C64-8D8A-3965-B929-F16BA1B1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58367"/>
              </p:ext>
            </p:extLst>
          </p:nvPr>
        </p:nvGraphicFramePr>
        <p:xfrm>
          <a:off x="557382" y="1273359"/>
          <a:ext cx="8026265" cy="2939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605">
                  <a:extLst>
                    <a:ext uri="{9D8B030D-6E8A-4147-A177-3AD203B41FA5}">
                      <a16:colId xmlns:a16="http://schemas.microsoft.com/office/drawing/2014/main" val="4024244508"/>
                    </a:ext>
                  </a:extLst>
                </a:gridCol>
                <a:gridCol w="1650541">
                  <a:extLst>
                    <a:ext uri="{9D8B030D-6E8A-4147-A177-3AD203B41FA5}">
                      <a16:colId xmlns:a16="http://schemas.microsoft.com/office/drawing/2014/main" val="1914363276"/>
                    </a:ext>
                  </a:extLst>
                </a:gridCol>
                <a:gridCol w="1516543">
                  <a:extLst>
                    <a:ext uri="{9D8B030D-6E8A-4147-A177-3AD203B41FA5}">
                      <a16:colId xmlns:a16="http://schemas.microsoft.com/office/drawing/2014/main" val="3891944924"/>
                    </a:ext>
                  </a:extLst>
                </a:gridCol>
                <a:gridCol w="1463058">
                  <a:extLst>
                    <a:ext uri="{9D8B030D-6E8A-4147-A177-3AD203B41FA5}">
                      <a16:colId xmlns:a16="http://schemas.microsoft.com/office/drawing/2014/main" val="3483506992"/>
                    </a:ext>
                  </a:extLst>
                </a:gridCol>
                <a:gridCol w="1547518">
                  <a:extLst>
                    <a:ext uri="{9D8B030D-6E8A-4147-A177-3AD203B41FA5}">
                      <a16:colId xmlns:a16="http://schemas.microsoft.com/office/drawing/2014/main" val="2545433331"/>
                    </a:ext>
                  </a:extLst>
                </a:gridCol>
              </a:tblGrid>
              <a:tr h="318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Macro-F1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Runtime(CPU)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3056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56.80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 64.24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66.18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 65.91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63.34 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</a:rPr>
                        <a:t>210m 56s (3.5hrs)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19710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67.10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/66.53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64.83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/68.43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65.85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 67.34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249m 38.7s (4.1hrs)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50140"/>
                  </a:ext>
                </a:extLst>
              </a:tr>
              <a:tr h="58364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BERTweet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68.22</a:t>
                      </a:r>
                      <a:r>
                        <a:rPr lang="en-US" sz="1600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 70.43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66.17</a:t>
                      </a:r>
                      <a:r>
                        <a:rPr lang="en-US" sz="1600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/ 72.62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67.11 </a:t>
                      </a:r>
                      <a:r>
                        <a:rPr lang="en-US" sz="1600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71.44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268m 38.3s (6.3hrs)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88225"/>
                  </a:ext>
                </a:extLst>
              </a:tr>
              <a:tr h="862201">
                <a:tc>
                  <a:txBody>
                    <a:bodyPr/>
                    <a:lstStyle/>
                    <a:p>
                      <a:r>
                        <a:rPr lang="en-US" sz="160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BERTweet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-LIWC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76.45 </a:t>
                      </a:r>
                      <a:r>
                        <a:rPr lang="en-US" sz="1600" u="none" strike="noStrike" noProof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72.65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66.36 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72.21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70.17 </a:t>
                      </a: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72.42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381m 67s (4.3hrs)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19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495D8-4CC4-62AF-E42A-CAC4B03CE734}"/>
              </a:ext>
            </a:extLst>
          </p:cNvPr>
          <p:cNvSpPr txBox="1"/>
          <p:nvPr/>
        </p:nvSpPr>
        <p:spPr>
          <a:xfrm>
            <a:off x="1196439" y="543296"/>
            <a:ext cx="33740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NimbusRomNo9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F70B7-905C-9AA3-0728-2B4993D9212D}"/>
              </a:ext>
            </a:extLst>
          </p:cNvPr>
          <p:cNvSpPr txBox="1"/>
          <p:nvPr/>
        </p:nvSpPr>
        <p:spPr>
          <a:xfrm>
            <a:off x="513608" y="342899"/>
            <a:ext cx="70034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Reproduction Result for Binary Classification Task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EE46-D6BD-B5F4-6A7F-A17FBA1A90F6}"/>
              </a:ext>
            </a:extLst>
          </p:cNvPr>
          <p:cNvSpPr txBox="1"/>
          <p:nvPr/>
        </p:nvSpPr>
        <p:spPr>
          <a:xfrm>
            <a:off x="718559" y="5041022"/>
            <a:ext cx="71611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*** our result / original result</a:t>
            </a:r>
          </a:p>
        </p:txBody>
      </p:sp>
    </p:spTree>
    <p:extLst>
      <p:ext uri="{BB962C8B-B14F-4D97-AF65-F5344CB8AC3E}">
        <p14:creationId xmlns:p14="http://schemas.microsoft.com/office/powerpoint/2010/main" val="253226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603" y="428178"/>
            <a:ext cx="739980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>
                <a:solidFill>
                  <a:srgbClr val="990000"/>
                </a:solidFill>
                <a:latin typeface="Calibri"/>
              </a:rPr>
              <a:t>Future Plan</a:t>
            </a:r>
            <a:endParaRPr lang="en-US">
              <a:ea typeface="+mn-ea"/>
              <a:cs typeface="+mn-cs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EEECE1"/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Experimenting with recent tweets </a:t>
            </a:r>
          </a:p>
          <a:p>
            <a:pPr marL="742950" lvl="1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Collect Tweets using API</a:t>
            </a:r>
          </a:p>
          <a:p>
            <a:pPr marL="742950" lvl="1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Annotate data according author's approach</a:t>
            </a:r>
            <a:endParaRPr lang="en-US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Extend the original dataset</a:t>
            </a:r>
          </a:p>
          <a:p>
            <a:pPr marL="742950" lvl="1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Re-run all the models </a:t>
            </a:r>
            <a:endParaRPr lang="en-US" i="0" u="none" strike="noStrike" kern="120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Evaluate results on the extended dataset</a:t>
            </a:r>
          </a:p>
          <a:p>
            <a:pPr>
              <a:spcBef>
                <a:spcPct val="0"/>
              </a:spcBef>
              <a:defRPr/>
            </a:pPr>
            <a:endParaRPr lang="en-US" sz="2400">
              <a:solidFill>
                <a:srgbClr val="99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defRPr/>
            </a:pPr>
            <a:endParaRPr lang="en-US" sz="2400" b="1">
              <a:solidFill>
                <a:srgbClr val="99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7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0FDF-9FB9-03E3-B3CD-26E9813530DB}"/>
              </a:ext>
            </a:extLst>
          </p:cNvPr>
          <p:cNvSpPr txBox="1"/>
          <p:nvPr/>
        </p:nvSpPr>
        <p:spPr>
          <a:xfrm>
            <a:off x="872100" y="2690336"/>
            <a:ext cx="739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>
                <a:solidFill>
                  <a:srgbClr val="990000"/>
                </a:solidFill>
                <a:latin typeface="Calibri"/>
              </a:rPr>
              <a:t>Question</a:t>
            </a:r>
          </a:p>
          <a:p>
            <a:pPr algn="ctr">
              <a:spcBef>
                <a:spcPct val="0"/>
              </a:spcBef>
              <a:defRPr/>
            </a:pPr>
            <a:endParaRPr lang="en-US" i="1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80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603" y="428178"/>
            <a:ext cx="7399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/>
              <a:t>Key Concept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Bragging in social media</a:t>
            </a:r>
          </a:p>
          <a:p>
            <a:pPr>
              <a:spcBef>
                <a:spcPct val="0"/>
              </a:spcBef>
              <a:defRPr/>
            </a:pP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Motivation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Bragging is not always desired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High risk act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Has yet to be studied at scale in computation linguistics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Automatic identification is important for: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linguists to better understand the context and types of bragging through empirical studies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social scientists to analyze the relationship between bragging and personality traits, online behavior and communication strategies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online users to enhance their self-presentation strategies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enhancing NLP applications such as intent identification and conversation modeling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n-US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Bef>
                <a:spcPct val="0"/>
              </a:spcBef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37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603" y="428178"/>
            <a:ext cx="7399800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/>
              <a:t>Contribution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 new dataset of English tweets annotated with bragging and their types </a:t>
            </a:r>
            <a:b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</a:br>
            <a:endParaRPr lang="en-US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Experiments with transformer-based models for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Bragging Identification (Binary Classification)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Bragging Type Classification (Multiclass Classification)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EEECE1"/>
              </a:solidFill>
              <a:latin typeface="Arial"/>
              <a:cs typeface="Arial"/>
            </a:endParaRPr>
          </a:p>
          <a:p>
            <a:pPr lvl="1">
              <a:spcBef>
                <a:spcPct val="0"/>
              </a:spcBef>
              <a:defRPr/>
            </a:pPr>
            <a:endParaRPr lang="en-US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 qualitative linguistic analysis of markers of bragging </a:t>
            </a:r>
            <a:br>
              <a:rPr lang="en-US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</a:br>
            <a:endParaRPr lang="en-US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Bef>
                <a:spcPct val="0"/>
              </a:spcBef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5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F641E-EB16-B00F-701C-682F2832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99"/>
          <a:stretch/>
        </p:blipFill>
        <p:spPr>
          <a:xfrm>
            <a:off x="582930" y="1168014"/>
            <a:ext cx="7772400" cy="3826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D0568-915F-EE42-A7D4-1732232E3540}"/>
              </a:ext>
            </a:extLst>
          </p:cNvPr>
          <p:cNvSpPr txBox="1"/>
          <p:nvPr/>
        </p:nvSpPr>
        <p:spPr>
          <a:xfrm>
            <a:off x="765810" y="533107"/>
            <a:ext cx="756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effectLst/>
                <a:latin typeface="NimbusRomNo9L"/>
              </a:rPr>
              <a:t>Bragging taxonomy together with type definitions and examples of tweets </a:t>
            </a:r>
            <a:endParaRPr lang="en-US" b="1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3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F641E-EB16-B00F-701C-682F2832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99"/>
          <a:stretch/>
        </p:blipFill>
        <p:spPr>
          <a:xfrm>
            <a:off x="605790" y="413634"/>
            <a:ext cx="7646670" cy="379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8E5CE-59F6-727A-CDFA-64EEEB06DADD}"/>
              </a:ext>
            </a:extLst>
          </p:cNvPr>
          <p:cNvSpPr txBox="1"/>
          <p:nvPr/>
        </p:nvSpPr>
        <p:spPr>
          <a:xfrm>
            <a:off x="605789" y="4211738"/>
            <a:ext cx="3502583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>
                <a:latin typeface="Arial"/>
                <a:cs typeface="Arial"/>
              </a:rPr>
              <a:t>Data Collection Process</a:t>
            </a:r>
          </a:p>
          <a:p>
            <a:pPr>
              <a:spcBef>
                <a:spcPct val="0"/>
              </a:spcBef>
              <a:defRPr/>
            </a:pP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a. Random Sampling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b. Keyword based sampling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655E43-A4A4-C419-E7B9-7BBF782B6A6D}"/>
              </a:ext>
            </a:extLst>
          </p:cNvPr>
          <p:cNvSpPr/>
          <p:nvPr/>
        </p:nvSpPr>
        <p:spPr>
          <a:xfrm>
            <a:off x="4574018" y="4637098"/>
            <a:ext cx="214571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6696 Tweets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9BE3E-E318-D610-39E1-B3EBD163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91912"/>
            <a:ext cx="7772400" cy="4296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3E4A4-2133-278A-E2FB-F5C28463A1EA}"/>
              </a:ext>
            </a:extLst>
          </p:cNvPr>
          <p:cNvSpPr txBox="1"/>
          <p:nvPr/>
        </p:nvSpPr>
        <p:spPr>
          <a:xfrm>
            <a:off x="765810" y="533107"/>
            <a:ext cx="75696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NimbusRomNo9L"/>
              </a:rPr>
              <a:t>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263746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603" y="428178"/>
            <a:ext cx="73998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/>
              <a:t>Transformer Models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BERT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RoBERTa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BERTweet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>
              <a:solidFill>
                <a:srgbClr val="99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b="0" i="0" u="none" strike="noStrike" kern="1200" cap="none" spc="0" normalizeH="0" baseline="0" noProof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>
                <a:cs typeface="Calibri"/>
              </a:rPr>
              <a:t>Linguistic Features on </a:t>
            </a:r>
            <a:r>
              <a:rPr lang="en-US" sz="2400" err="1">
                <a:cs typeface="Calibri"/>
              </a:rPr>
              <a:t>BERTweet</a:t>
            </a:r>
            <a:endParaRPr lang="en-US" sz="2400">
              <a:cs typeface="Calibri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Calibri"/>
              </a:rPr>
              <a:t>NRC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Calibri"/>
              </a:rPr>
              <a:t>LIWC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/>
                <a:cs typeface="Calibri"/>
              </a:rPr>
              <a:t>Clusters</a:t>
            </a:r>
          </a:p>
          <a:p>
            <a:pPr>
              <a:spcBef>
                <a:spcPct val="0"/>
              </a:spcBef>
              <a:defRPr/>
            </a:pPr>
            <a:endParaRPr lang="en-US" sz="2400" b="1">
              <a:solidFill>
                <a:srgbClr val="990000"/>
              </a:solidFill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C626D9-0E21-F5FC-2A8F-ADE401DD5AD8}"/>
              </a:ext>
            </a:extLst>
          </p:cNvPr>
          <p:cNvGrpSpPr/>
          <p:nvPr/>
        </p:nvGrpSpPr>
        <p:grpSpPr>
          <a:xfrm>
            <a:off x="784205" y="1347377"/>
            <a:ext cx="4861976" cy="369332"/>
            <a:chOff x="789251" y="1090013"/>
            <a:chExt cx="4861976" cy="36933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569C8B-9EDB-0147-3617-80CFDDF4B629}"/>
                </a:ext>
              </a:extLst>
            </p:cNvPr>
            <p:cNvSpPr/>
            <p:nvPr/>
          </p:nvSpPr>
          <p:spPr>
            <a:xfrm>
              <a:off x="789251" y="1104647"/>
              <a:ext cx="1726862" cy="339117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EACE3CE-E534-3C11-5415-2C3FE5F31F30}"/>
                </a:ext>
              </a:extLst>
            </p:cNvPr>
            <p:cNvCxnSpPr/>
            <p:nvPr/>
          </p:nvCxnSpPr>
          <p:spPr>
            <a:xfrm>
              <a:off x="2521729" y="1257614"/>
              <a:ext cx="1403892" cy="6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F7B139-C7AC-8CAB-2FB4-25ADCC596FFD}"/>
                </a:ext>
              </a:extLst>
            </p:cNvPr>
            <p:cNvSpPr txBox="1"/>
            <p:nvPr/>
          </p:nvSpPr>
          <p:spPr>
            <a:xfrm>
              <a:off x="3926066" y="1090013"/>
              <a:ext cx="17251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Best Performing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340EE-431E-0621-E830-3B3FCE63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1" y="1056304"/>
            <a:ext cx="7772400" cy="26634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2663E6-5465-D3B6-0103-940DC8251027}"/>
              </a:ext>
            </a:extLst>
          </p:cNvPr>
          <p:cNvGrpSpPr/>
          <p:nvPr/>
        </p:nvGrpSpPr>
        <p:grpSpPr>
          <a:xfrm>
            <a:off x="673185" y="2245125"/>
            <a:ext cx="4593193" cy="1146533"/>
            <a:chOff x="673185" y="2245125"/>
            <a:chExt cx="4593193" cy="114653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646AC1E-06CF-B25A-B0FC-2308CB973F4D}"/>
                </a:ext>
              </a:extLst>
            </p:cNvPr>
            <p:cNvSpPr/>
            <p:nvPr/>
          </p:nvSpPr>
          <p:spPr>
            <a:xfrm>
              <a:off x="673185" y="2245125"/>
              <a:ext cx="4593193" cy="672175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E6A5459-E494-892B-FB61-E17F318BDF44}"/>
                </a:ext>
              </a:extLst>
            </p:cNvPr>
            <p:cNvSpPr/>
            <p:nvPr/>
          </p:nvSpPr>
          <p:spPr>
            <a:xfrm>
              <a:off x="673185" y="3133283"/>
              <a:ext cx="4593193" cy="258375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5E2B6B-321C-F408-FA38-944425C9A9EE}"/>
              </a:ext>
            </a:extLst>
          </p:cNvPr>
          <p:cNvSpPr txBox="1"/>
          <p:nvPr/>
        </p:nvSpPr>
        <p:spPr>
          <a:xfrm>
            <a:off x="673185" y="358917"/>
            <a:ext cx="2152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/>
              <a:t>Original</a:t>
            </a:r>
            <a:r>
              <a:rPr lang="en-US"/>
              <a:t> </a:t>
            </a:r>
            <a:r>
              <a:rPr lang="en-US" sz="22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726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E2B6B-321C-F408-FA38-944425C9A9EE}"/>
              </a:ext>
            </a:extLst>
          </p:cNvPr>
          <p:cNvSpPr txBox="1"/>
          <p:nvPr/>
        </p:nvSpPr>
        <p:spPr>
          <a:xfrm>
            <a:off x="618101" y="634339"/>
            <a:ext cx="762448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/>
              <a:t>Extent of Communication With The Authors</a:t>
            </a:r>
            <a:br>
              <a:rPr lang="en-US" sz="2200"/>
            </a:br>
            <a:endParaRPr 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048D7-13FB-1D14-4CD1-C65F1434D516}"/>
              </a:ext>
            </a:extLst>
          </p:cNvPr>
          <p:cNvSpPr txBox="1"/>
          <p:nvPr/>
        </p:nvSpPr>
        <p:spPr>
          <a:xfrm>
            <a:off x="618100" y="2084892"/>
            <a:ext cx="762448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chemeClr val="bg2">
                    <a:lumMod val="10000"/>
                  </a:schemeClr>
                </a:solidFill>
                <a:ea typeface="Calibri"/>
                <a:cs typeface="Calibri"/>
              </a:rPr>
              <a:t>Received the code for </a:t>
            </a:r>
            <a:r>
              <a:rPr lang="en-US" sz="2200" err="1">
                <a:solidFill>
                  <a:schemeClr val="bg2">
                    <a:lumMod val="10000"/>
                  </a:schemeClr>
                </a:solidFill>
                <a:ea typeface="Calibri"/>
                <a:cs typeface="Calibri"/>
              </a:rPr>
              <a:t>BERTweet</a:t>
            </a:r>
            <a:r>
              <a:rPr lang="en-US" sz="2200">
                <a:solidFill>
                  <a:schemeClr val="bg2">
                    <a:lumMod val="10000"/>
                  </a:schemeClr>
                </a:solidFill>
                <a:ea typeface="Calibri"/>
                <a:cs typeface="Calibri"/>
              </a:rPr>
              <a:t> with LIWC (binary classification)</a:t>
            </a:r>
            <a:endParaRPr lang="en-US">
              <a:solidFill>
                <a:schemeClr val="bg2">
                  <a:lumMod val="10000"/>
                </a:schemeClr>
              </a:solidFill>
              <a:ea typeface="Calibri"/>
              <a:cs typeface="Calibri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chemeClr val="bg2">
                    <a:lumMod val="10000"/>
                  </a:schemeClr>
                </a:solidFill>
                <a:ea typeface="Calibri"/>
                <a:cs typeface="Calibri"/>
              </a:rPr>
              <a:t>Received the LIWC-2015 file</a:t>
            </a:r>
            <a:endParaRPr lang="en-US">
              <a:solidFill>
                <a:schemeClr val="bg2">
                  <a:lumMod val="1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34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Syeda Tasnim Fabiha</dc:creator>
  <cp:revision>3</cp:revision>
  <cp:lastPrinted>2012-02-07T18:57:58Z</cp:lastPrinted>
  <dcterms:created xsi:type="dcterms:W3CDTF">2022-10-11T05:36:53Z</dcterms:created>
  <dcterms:modified xsi:type="dcterms:W3CDTF">2022-11-30T18:24:00Z</dcterms:modified>
</cp:coreProperties>
</file>