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2"/>
  </p:notesMasterIdLst>
  <p:sldIdLst>
    <p:sldId id="256" r:id="rId2"/>
    <p:sldId id="257" r:id="rId3"/>
    <p:sldId id="263" r:id="rId4"/>
    <p:sldId id="298" r:id="rId5"/>
    <p:sldId id="259" r:id="rId6"/>
    <p:sldId id="296" r:id="rId7"/>
    <p:sldId id="297" r:id="rId8"/>
    <p:sldId id="261" r:id="rId9"/>
    <p:sldId id="269" r:id="rId10"/>
    <p:sldId id="280" r:id="rId11"/>
  </p:sldIdLst>
  <p:sldSz cx="9144000" cy="5143500" type="screen16x9"/>
  <p:notesSz cx="6858000" cy="9144000"/>
  <p:embeddedFontLst>
    <p:embeddedFont>
      <p:font typeface="Roboto Slab" panose="020B0604020202020204" charset="0"/>
      <p:regular r:id="rId13"/>
      <p:bold r:id="rId14"/>
    </p:embeddedFont>
    <p:embeddedFont>
      <p:font typeface="Segoe UI Historic" panose="020B0502040204020203" pitchFamily="34" charset="0"/>
      <p:regular r:id="rId15"/>
    </p:embeddedFont>
    <p:embeddedFont>
      <p:font typeface="Source Sans Pro" panose="020B050303040302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97"/>
    <p:restoredTop sz="94662"/>
  </p:normalViewPr>
  <p:slideViewPr>
    <p:cSldViewPr snapToGrid="0" snapToObjects="1">
      <p:cViewPr varScale="1">
        <p:scale>
          <a:sx n="90" d="100"/>
          <a:sy n="90" d="100"/>
        </p:scale>
        <p:origin x="97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1648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4092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859824" y="1991850"/>
            <a:ext cx="8433031"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What is Diffusion model ?</a:t>
            </a:r>
            <a:br>
              <a:rPr lang="en" sz="4000" dirty="0"/>
            </a:br>
            <a:r>
              <a:rPr lang="en" sz="4000" dirty="0"/>
              <a:t>Why is it better than GAN? </a:t>
            </a:r>
            <a:r>
              <a:rPr lang="en-US" sz="4000" dirty="0"/>
              <a:t>a</a:t>
            </a:r>
            <a:r>
              <a:rPr lang="en" sz="4000" dirty="0"/>
              <a:t>nd</a:t>
            </a:r>
            <a:br>
              <a:rPr lang="en" sz="4000" dirty="0"/>
            </a:br>
            <a:r>
              <a:rPr lang="en" sz="4000" dirty="0"/>
              <a:t>Model improvement till now.</a:t>
            </a:r>
            <a:endParaRPr sz="4000" dirty="0"/>
          </a:p>
        </p:txBody>
      </p:sp>
      <p:sp>
        <p:nvSpPr>
          <p:cNvPr id="3" name="TextBox 2">
            <a:extLst>
              <a:ext uri="{FF2B5EF4-FFF2-40B4-BE49-F238E27FC236}">
                <a16:creationId xmlns:a16="http://schemas.microsoft.com/office/drawing/2014/main" id="{A14CBA8F-F157-6BD0-CD02-00410D1017FE}"/>
              </a:ext>
            </a:extLst>
          </p:cNvPr>
          <p:cNvSpPr txBox="1"/>
          <p:nvPr/>
        </p:nvSpPr>
        <p:spPr>
          <a:xfrm>
            <a:off x="859824" y="3821293"/>
            <a:ext cx="4646428" cy="738664"/>
          </a:xfrm>
          <a:prstGeom prst="rect">
            <a:avLst/>
          </a:prstGeom>
          <a:noFill/>
        </p:spPr>
        <p:txBody>
          <a:bodyPr wrap="square">
            <a:spAutoFit/>
          </a:bodyPr>
          <a:lstStyle/>
          <a:p>
            <a:r>
              <a:rPr lang="en-US" b="0" i="0" dirty="0">
                <a:solidFill>
                  <a:schemeClr val="tx1"/>
                </a:solidFill>
                <a:effectLst/>
                <a:latin typeface="Segoe UI Historic" panose="020B0502040204020203" pitchFamily="34" charset="0"/>
              </a:rPr>
              <a:t>Tawsif Mahmud – 1912411042</a:t>
            </a:r>
          </a:p>
          <a:p>
            <a:r>
              <a:rPr lang="en-US" b="0" i="0" dirty="0" err="1">
                <a:solidFill>
                  <a:schemeClr val="tx1"/>
                </a:solidFill>
                <a:effectLst/>
                <a:latin typeface="Segoe UI Historic" panose="020B0502040204020203" pitchFamily="34" charset="0"/>
              </a:rPr>
              <a:t>Jiaul</a:t>
            </a:r>
            <a:r>
              <a:rPr lang="en-US" b="0" i="0" dirty="0">
                <a:solidFill>
                  <a:schemeClr val="tx1"/>
                </a:solidFill>
                <a:effectLst/>
                <a:latin typeface="Segoe UI Historic" panose="020B0502040204020203" pitchFamily="34" charset="0"/>
              </a:rPr>
              <a:t> Haque </a:t>
            </a:r>
            <a:r>
              <a:rPr lang="en-US" b="0" i="0" dirty="0" err="1">
                <a:solidFill>
                  <a:schemeClr val="tx1"/>
                </a:solidFill>
                <a:effectLst/>
                <a:latin typeface="Segoe UI Historic" panose="020B0502040204020203" pitchFamily="34" charset="0"/>
              </a:rPr>
              <a:t>Saboj</a:t>
            </a:r>
            <a:r>
              <a:rPr lang="en-US" b="0" i="0" dirty="0">
                <a:solidFill>
                  <a:schemeClr val="tx1"/>
                </a:solidFill>
                <a:effectLst/>
                <a:latin typeface="Segoe UI Historic" panose="020B0502040204020203" pitchFamily="34" charset="0"/>
              </a:rPr>
              <a:t> - 1912065042 </a:t>
            </a:r>
          </a:p>
          <a:p>
            <a:r>
              <a:rPr lang="en-US" b="0" i="0" dirty="0">
                <a:solidFill>
                  <a:schemeClr val="tx1"/>
                </a:solidFill>
                <a:effectLst/>
                <a:latin typeface="Segoe UI Historic" panose="020B0502040204020203" pitchFamily="34" charset="0"/>
              </a:rPr>
              <a:t>Sadia </a:t>
            </a:r>
            <a:r>
              <a:rPr lang="en-US" b="0" i="0" dirty="0" err="1">
                <a:solidFill>
                  <a:schemeClr val="tx1"/>
                </a:solidFill>
                <a:effectLst/>
                <a:latin typeface="Segoe UI Historic" panose="020B0502040204020203" pitchFamily="34" charset="0"/>
              </a:rPr>
              <a:t>Sifati</a:t>
            </a:r>
            <a:r>
              <a:rPr lang="en-US" b="0" i="0" dirty="0">
                <a:solidFill>
                  <a:schemeClr val="tx1"/>
                </a:solidFill>
                <a:effectLst/>
                <a:latin typeface="Segoe UI Historic" panose="020B0502040204020203" pitchFamily="34" charset="0"/>
              </a:rPr>
              <a:t> </a:t>
            </a:r>
            <a:r>
              <a:rPr lang="en-US" b="0" i="0" dirty="0" err="1">
                <a:solidFill>
                  <a:schemeClr val="tx1"/>
                </a:solidFill>
                <a:effectLst/>
                <a:latin typeface="Segoe UI Historic" panose="020B0502040204020203" pitchFamily="34" charset="0"/>
              </a:rPr>
              <a:t>Shammee</a:t>
            </a:r>
            <a:r>
              <a:rPr lang="en-US" b="0" i="0" dirty="0">
                <a:solidFill>
                  <a:schemeClr val="tx1"/>
                </a:solidFill>
                <a:effectLst/>
                <a:latin typeface="Segoe UI Historic" panose="020B0502040204020203" pitchFamily="34" charset="0"/>
              </a:rPr>
              <a:t> - 1912304042</a:t>
            </a: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991850"/>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b="1" dirty="0"/>
              <a:t>Thanks!</a:t>
            </a:r>
            <a:endParaRPr sz="6000" b="1" dirty="0"/>
          </a:p>
        </p:txBody>
      </p:sp>
      <p:sp>
        <p:nvSpPr>
          <p:cNvPr id="406" name="Google Shape;406;p3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Instruction</a:t>
            </a:r>
            <a:endParaRPr dirty="0"/>
          </a:p>
        </p:txBody>
      </p:sp>
      <p:sp>
        <p:nvSpPr>
          <p:cNvPr id="76" name="Google Shape;76;p13"/>
          <p:cNvSpPr txBox="1"/>
          <p:nvPr/>
        </p:nvSpPr>
        <p:spPr>
          <a:xfrm>
            <a:off x="786150" y="1164834"/>
            <a:ext cx="3179400" cy="23028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b="1" dirty="0">
                <a:solidFill>
                  <a:srgbClr val="0091EA"/>
                </a:solidFill>
                <a:latin typeface="Source Sans Pro"/>
                <a:ea typeface="Source Sans Pro"/>
                <a:cs typeface="Source Sans Pro"/>
                <a:sym typeface="Source Sans Pro"/>
              </a:rPr>
              <a:t>Generative Adversarial Network (GAN) </a:t>
            </a:r>
          </a:p>
          <a:p>
            <a:pPr marL="0" lvl="0" indent="0" algn="l" rtl="0">
              <a:spcBef>
                <a:spcPts val="600"/>
              </a:spcBef>
              <a:spcAft>
                <a:spcPts val="0"/>
              </a:spcAft>
              <a:buNone/>
            </a:pPr>
            <a:r>
              <a:rPr lang="en-GB" dirty="0">
                <a:solidFill>
                  <a:srgbClr val="263238"/>
                </a:solidFill>
                <a:latin typeface="Source Sans Pro"/>
                <a:ea typeface="Source Sans Pro"/>
                <a:cs typeface="Source Sans Pro"/>
                <a:sym typeface="Source Sans Pro"/>
              </a:rPr>
              <a:t>A generative adversarial network (GAN) is a machine learning  model in which two neural networks compete with each other to become more accurate in their predictions. The goal of GAN is to generate new unseen data from a specific dataset.</a:t>
            </a:r>
          </a:p>
          <a:p>
            <a:pPr marL="0" lvl="0" indent="0" algn="l" rtl="0">
              <a:spcBef>
                <a:spcPts val="600"/>
              </a:spcBef>
              <a:spcAft>
                <a:spcPts val="0"/>
              </a:spcAft>
              <a:buClr>
                <a:schemeClr val="dk1"/>
              </a:buClr>
              <a:buSzPts val="1100"/>
              <a:buFont typeface="Arial"/>
              <a:buNone/>
            </a:pPr>
            <a:endParaRPr dirty="0">
              <a:solidFill>
                <a:srgbClr val="263238"/>
              </a:solidFill>
              <a:latin typeface="Source Sans Pro"/>
              <a:ea typeface="Source Sans Pro"/>
              <a:cs typeface="Source Sans Pro"/>
              <a:sym typeface="Source Sans Pro"/>
            </a:endParaRPr>
          </a:p>
          <a:p>
            <a:pPr marL="0" lvl="0" indent="0" algn="l" rtl="0">
              <a:spcBef>
                <a:spcPts val="600"/>
              </a:spcBef>
              <a:spcAft>
                <a:spcPts val="0"/>
              </a:spcAft>
              <a:buNone/>
            </a:pPr>
            <a:endParaRPr dirty="0">
              <a:solidFill>
                <a:srgbClr val="263238"/>
              </a:solidFill>
              <a:latin typeface="Source Sans Pro"/>
              <a:ea typeface="Source Sans Pro"/>
              <a:cs typeface="Source Sans Pro"/>
              <a:sym typeface="Source Sans Pro"/>
            </a:endParaRPr>
          </a:p>
        </p:txBody>
      </p:sp>
      <p:sp>
        <p:nvSpPr>
          <p:cNvPr id="77" name="Google Shape;77;p13"/>
          <p:cNvSpPr txBox="1"/>
          <p:nvPr/>
        </p:nvSpPr>
        <p:spPr>
          <a:xfrm>
            <a:off x="4395856" y="1164834"/>
            <a:ext cx="3318300" cy="2302800"/>
          </a:xfrm>
          <a:prstGeom prst="rect">
            <a:avLst/>
          </a:prstGeom>
          <a:noFill/>
          <a:ln>
            <a:noFill/>
          </a:ln>
        </p:spPr>
        <p:txBody>
          <a:bodyPr spcFirstLastPara="1" wrap="square" lIns="91425" tIns="91425" rIns="91425" bIns="91425" anchor="t" anchorCtr="0">
            <a:noAutofit/>
          </a:bodyPr>
          <a:lstStyle/>
          <a:p>
            <a:pPr>
              <a:spcBef>
                <a:spcPts val="600"/>
              </a:spcBef>
            </a:pPr>
            <a:r>
              <a:rPr lang="en-US" b="1" dirty="0">
                <a:solidFill>
                  <a:srgbClr val="0091EA"/>
                </a:solidFill>
                <a:latin typeface="Source Sans Pro"/>
                <a:ea typeface="Source Sans Pro"/>
                <a:cs typeface="Source Sans Pro"/>
                <a:sym typeface="Source Sans Pro"/>
              </a:rPr>
              <a:t>Diffusion Model 	</a:t>
            </a:r>
          </a:p>
          <a:p>
            <a:pPr>
              <a:spcBef>
                <a:spcPts val="600"/>
              </a:spcBef>
            </a:pPr>
            <a:r>
              <a:rPr lang="en-GB" dirty="0">
                <a:solidFill>
                  <a:srgbClr val="263238"/>
                </a:solidFill>
                <a:latin typeface="Source Sans Pro"/>
                <a:ea typeface="Source Sans Pro"/>
                <a:cs typeface="Source Sans Pro"/>
                <a:sym typeface="Source Sans Pro"/>
              </a:rPr>
              <a:t>Diffusion Models are generative models which have been gaining significant popularity in the past several years, and for good reason.  Diffusion Models are used to generate data similar to the data on which they are trained. </a:t>
            </a:r>
          </a:p>
          <a:p>
            <a:pPr>
              <a:spcBef>
                <a:spcPts val="600"/>
              </a:spcBef>
            </a:pPr>
            <a:endParaRPr lang="en-GB" dirty="0">
              <a:solidFill>
                <a:srgbClr val="263238"/>
              </a:solidFill>
              <a:latin typeface="Source Sans Pro"/>
              <a:ea typeface="Source Sans Pro"/>
              <a:cs typeface="Source Sans Pro"/>
              <a:sym typeface="Source Sans Pro"/>
            </a:endParaRPr>
          </a:p>
        </p:txBody>
      </p:sp>
      <p:sp>
        <p:nvSpPr>
          <p:cNvPr id="78" name="Google Shape;78;p13"/>
          <p:cNvSpPr txBox="1"/>
          <p:nvPr/>
        </p:nvSpPr>
        <p:spPr>
          <a:xfrm>
            <a:off x="2246925" y="3799547"/>
            <a:ext cx="6284100" cy="6198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1000"/>
              </a:spcAft>
              <a:buNone/>
            </a:pPr>
            <a:endParaRPr sz="1200" dirty="0">
              <a:solidFill>
                <a:schemeClr val="accent2"/>
              </a:solidFill>
              <a:latin typeface="Source Sans Pro"/>
              <a:ea typeface="Source Sans Pro"/>
              <a:cs typeface="Source Sans Pro"/>
              <a:sym typeface="Source Sans Pro"/>
            </a:endParaRP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GAN</a:t>
            </a:r>
            <a:endParaRPr b="1" dirty="0"/>
          </a:p>
          <a:p>
            <a:pPr marL="342900" indent="-342900">
              <a:buClr>
                <a:schemeClr val="tx1"/>
              </a:buClr>
              <a:buFont typeface="Arial" panose="020B0604020202020204" pitchFamily="34" charset="0"/>
              <a:buChar char="•"/>
            </a:pPr>
            <a:r>
              <a:rPr lang="en-GB" b="0" i="0" dirty="0">
                <a:solidFill>
                  <a:srgbClr val="404040"/>
                </a:solidFill>
                <a:effectLst/>
                <a:latin typeface="gt-regular"/>
              </a:rPr>
              <a:t>GANs to generate high fidelity and photorealistic image.</a:t>
            </a:r>
          </a:p>
          <a:p>
            <a:pPr marL="342900" indent="-342900">
              <a:buClr>
                <a:schemeClr val="tx1"/>
              </a:buClr>
              <a:buFont typeface="Arial" panose="020B0604020202020204" pitchFamily="34" charset="0"/>
              <a:buChar char="•"/>
            </a:pPr>
            <a:r>
              <a:rPr lang="en-GB" b="0" i="0" dirty="0">
                <a:solidFill>
                  <a:srgbClr val="404040"/>
                </a:solidFill>
                <a:effectLst/>
                <a:latin typeface="gt-regular"/>
              </a:rPr>
              <a:t>GANs take high training time and more memory.</a:t>
            </a:r>
          </a:p>
          <a:p>
            <a:pPr marL="342900" indent="-342900">
              <a:buClr>
                <a:schemeClr val="tx1"/>
              </a:buClr>
              <a:buFont typeface="Arial" panose="020B0604020202020204" pitchFamily="34" charset="0"/>
              <a:buChar char="•"/>
            </a:pPr>
            <a:r>
              <a:rPr lang="en-GB" dirty="0">
                <a:solidFill>
                  <a:srgbClr val="404040"/>
                </a:solidFill>
                <a:latin typeface="gt-regular"/>
              </a:rPr>
              <a:t>Better in LSUN, ImageNet dataset.</a:t>
            </a:r>
            <a:r>
              <a:rPr lang="en-US" dirty="0"/>
              <a:t>                                                   </a:t>
            </a:r>
            <a:endParaRPr dirty="0"/>
          </a:p>
        </p:txBody>
      </p:sp>
      <p:sp>
        <p:nvSpPr>
          <p:cNvPr id="133" name="Google Shape;133;p19"/>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Diffusion Model VS GAN</a:t>
            </a:r>
            <a:endParaRPr dirty="0"/>
          </a:p>
        </p:txBody>
      </p:sp>
      <p:sp>
        <p:nvSpPr>
          <p:cNvPr id="134" name="Google Shape;134;p19"/>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Diffusion Model</a:t>
            </a:r>
            <a:endParaRPr b="1" dirty="0"/>
          </a:p>
          <a:p>
            <a:pPr marL="342900" indent="-342900">
              <a:buClr>
                <a:schemeClr val="tx1"/>
              </a:buClr>
              <a:buFont typeface="Arial" panose="020B0604020202020204" pitchFamily="34" charset="0"/>
              <a:buChar char="•"/>
            </a:pPr>
            <a:r>
              <a:rPr lang="en-GB" dirty="0">
                <a:solidFill>
                  <a:srgbClr val="404040"/>
                </a:solidFill>
                <a:latin typeface="gt-regular"/>
              </a:rPr>
              <a:t>D</a:t>
            </a:r>
            <a:r>
              <a:rPr lang="en-GB" b="0" i="0" dirty="0">
                <a:solidFill>
                  <a:srgbClr val="404040"/>
                </a:solidFill>
                <a:effectLst/>
                <a:latin typeface="gt-regular"/>
              </a:rPr>
              <a:t>iffusion models produce even better realistic images than GANs.</a:t>
            </a:r>
          </a:p>
          <a:p>
            <a:pPr marL="342900" indent="-342900">
              <a:buClr>
                <a:schemeClr val="tx1"/>
              </a:buClr>
              <a:buFont typeface="Arial" panose="020B0604020202020204" pitchFamily="34" charset="0"/>
              <a:buChar char="•"/>
            </a:pPr>
            <a:r>
              <a:rPr lang="en-GB" b="0" i="0" dirty="0">
                <a:solidFill>
                  <a:srgbClr val="404040"/>
                </a:solidFill>
                <a:effectLst/>
                <a:latin typeface="gt-regular"/>
              </a:rPr>
              <a:t>Diffusion model also take high training time and more memory but it gives better result than GANs.</a:t>
            </a:r>
          </a:p>
          <a:p>
            <a:pPr marL="342900" indent="-342900">
              <a:buClr>
                <a:schemeClr val="tx1"/>
              </a:buClr>
              <a:buFont typeface="Arial" panose="020B0604020202020204" pitchFamily="34" charset="0"/>
              <a:buChar char="•"/>
            </a:pPr>
            <a:r>
              <a:rPr lang="en-GB" dirty="0">
                <a:solidFill>
                  <a:srgbClr val="404040"/>
                </a:solidFill>
                <a:latin typeface="gt-regular"/>
              </a:rPr>
              <a:t>Better in CIFAR-10, COCO dataset.</a:t>
            </a:r>
            <a:endParaRPr lang="en-GB" b="0" i="0" dirty="0">
              <a:solidFill>
                <a:srgbClr val="404040"/>
              </a:solidFill>
              <a:effectLst/>
              <a:latin typeface="gt-regular"/>
            </a:endParaRPr>
          </a:p>
          <a:p>
            <a:pPr marL="342900" indent="-342900">
              <a:buClr>
                <a:schemeClr val="tx1"/>
              </a:buClr>
              <a:buFont typeface="Arial" panose="020B0604020202020204" pitchFamily="34" charset="0"/>
              <a:buChar char="•"/>
            </a:pPr>
            <a:endParaRPr dirty="0"/>
          </a:p>
        </p:txBody>
      </p:sp>
      <p:sp>
        <p:nvSpPr>
          <p:cNvPr id="135" name="Google Shape;135;p1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61659-AD8A-2422-637F-DFAAD17C809C}"/>
              </a:ext>
            </a:extLst>
          </p:cNvPr>
          <p:cNvSpPr>
            <a:spLocks noGrp="1"/>
          </p:cNvSpPr>
          <p:nvPr>
            <p:ph type="title"/>
          </p:nvPr>
        </p:nvSpPr>
        <p:spPr/>
        <p:txBody>
          <a:bodyPr/>
          <a:lstStyle/>
          <a:p>
            <a:r>
              <a:rPr lang="en-US" dirty="0"/>
              <a:t>Images Created with VQGAN and Stable Diffusion model</a:t>
            </a:r>
          </a:p>
        </p:txBody>
      </p:sp>
      <p:sp>
        <p:nvSpPr>
          <p:cNvPr id="5" name="Slide Number Placeholder 4">
            <a:extLst>
              <a:ext uri="{FF2B5EF4-FFF2-40B4-BE49-F238E27FC236}">
                <a16:creationId xmlns:a16="http://schemas.microsoft.com/office/drawing/2014/main" id="{262442CF-0C13-0741-8076-42F07681BF8D}"/>
              </a:ext>
            </a:extLst>
          </p:cNvPr>
          <p:cNvSpPr>
            <a:spLocks noGrp="1"/>
          </p:cNvSpPr>
          <p:nvPr>
            <p:ph type="sldNum" idx="12"/>
          </p:nvPr>
        </p:nvSpPr>
        <p:spPr>
          <a:xfrm>
            <a:off x="8404384" y="4781749"/>
            <a:ext cx="548700" cy="393600"/>
          </a:xfrm>
        </p:spPr>
        <p:txBody>
          <a:bodyPr/>
          <a:lstStyle/>
          <a:p>
            <a:pPr marL="0" lvl="0" indent="0" algn="r" rtl="0">
              <a:spcBef>
                <a:spcPts val="0"/>
              </a:spcBef>
              <a:spcAft>
                <a:spcPts val="0"/>
              </a:spcAft>
              <a:buNone/>
            </a:pPr>
            <a:fld id="{00000000-1234-1234-1234-123412341234}" type="slidenum">
              <a:rPr lang="en" smtClean="0"/>
              <a:t>4</a:t>
            </a:fld>
            <a:endParaRPr lang="en"/>
          </a:p>
        </p:txBody>
      </p:sp>
      <p:pic>
        <p:nvPicPr>
          <p:cNvPr id="7" name="Picture 6">
            <a:extLst>
              <a:ext uri="{FF2B5EF4-FFF2-40B4-BE49-F238E27FC236}">
                <a16:creationId xmlns:a16="http://schemas.microsoft.com/office/drawing/2014/main" id="{716D3550-80F5-C67A-C807-10A6C83BD8A3}"/>
              </a:ext>
            </a:extLst>
          </p:cNvPr>
          <p:cNvPicPr>
            <a:picLocks noChangeAspect="1"/>
          </p:cNvPicPr>
          <p:nvPr/>
        </p:nvPicPr>
        <p:blipFill>
          <a:blip r:embed="rId2"/>
          <a:stretch>
            <a:fillRect/>
          </a:stretch>
        </p:blipFill>
        <p:spPr>
          <a:xfrm>
            <a:off x="988599" y="1290525"/>
            <a:ext cx="3046784" cy="3247139"/>
          </a:xfrm>
          <a:prstGeom prst="rect">
            <a:avLst/>
          </a:prstGeom>
        </p:spPr>
      </p:pic>
      <p:pic>
        <p:nvPicPr>
          <p:cNvPr id="9" name="Picture 8">
            <a:extLst>
              <a:ext uri="{FF2B5EF4-FFF2-40B4-BE49-F238E27FC236}">
                <a16:creationId xmlns:a16="http://schemas.microsoft.com/office/drawing/2014/main" id="{66935FB1-9BFD-28FD-82C2-74C79E76B48A}"/>
              </a:ext>
            </a:extLst>
          </p:cNvPr>
          <p:cNvPicPr>
            <a:picLocks noChangeAspect="1"/>
          </p:cNvPicPr>
          <p:nvPr/>
        </p:nvPicPr>
        <p:blipFill>
          <a:blip r:embed="rId3"/>
          <a:stretch>
            <a:fillRect/>
          </a:stretch>
        </p:blipFill>
        <p:spPr>
          <a:xfrm>
            <a:off x="4451009" y="1199894"/>
            <a:ext cx="3953375" cy="3380302"/>
          </a:xfrm>
          <a:prstGeom prst="rect">
            <a:avLst/>
          </a:prstGeom>
        </p:spPr>
      </p:pic>
      <p:sp>
        <p:nvSpPr>
          <p:cNvPr id="10" name="TextBox 9">
            <a:extLst>
              <a:ext uri="{FF2B5EF4-FFF2-40B4-BE49-F238E27FC236}">
                <a16:creationId xmlns:a16="http://schemas.microsoft.com/office/drawing/2014/main" id="{BA0261BC-A091-18E0-3D59-7D98D5AC9FB8}"/>
              </a:ext>
            </a:extLst>
          </p:cNvPr>
          <p:cNvSpPr txBox="1"/>
          <p:nvPr/>
        </p:nvSpPr>
        <p:spPr>
          <a:xfrm>
            <a:off x="1799610" y="4663580"/>
            <a:ext cx="1424762" cy="307777"/>
          </a:xfrm>
          <a:prstGeom prst="rect">
            <a:avLst/>
          </a:prstGeom>
          <a:noFill/>
        </p:spPr>
        <p:txBody>
          <a:bodyPr wrap="square" rtlCol="0">
            <a:spAutoFit/>
          </a:bodyPr>
          <a:lstStyle/>
          <a:p>
            <a:pPr algn="ctr"/>
            <a:r>
              <a:rPr lang="en-US" dirty="0"/>
              <a:t>VQGAN</a:t>
            </a:r>
          </a:p>
        </p:txBody>
      </p:sp>
      <p:sp>
        <p:nvSpPr>
          <p:cNvPr id="11" name="TextBox 10">
            <a:extLst>
              <a:ext uri="{FF2B5EF4-FFF2-40B4-BE49-F238E27FC236}">
                <a16:creationId xmlns:a16="http://schemas.microsoft.com/office/drawing/2014/main" id="{E7799B4B-ED8B-EAD7-3844-9FC809EF5880}"/>
              </a:ext>
            </a:extLst>
          </p:cNvPr>
          <p:cNvSpPr txBox="1"/>
          <p:nvPr/>
        </p:nvSpPr>
        <p:spPr>
          <a:xfrm>
            <a:off x="5409786" y="4663579"/>
            <a:ext cx="2035820" cy="307777"/>
          </a:xfrm>
          <a:prstGeom prst="rect">
            <a:avLst/>
          </a:prstGeom>
          <a:noFill/>
        </p:spPr>
        <p:txBody>
          <a:bodyPr wrap="square" rtlCol="0">
            <a:spAutoFit/>
          </a:bodyPr>
          <a:lstStyle/>
          <a:p>
            <a:pPr algn="ctr"/>
            <a:r>
              <a:rPr lang="en-US" dirty="0"/>
              <a:t>Stable Diffusion Model</a:t>
            </a:r>
          </a:p>
        </p:txBody>
      </p:sp>
      <p:pic>
        <p:nvPicPr>
          <p:cNvPr id="12" name="Picture 11">
            <a:extLst>
              <a:ext uri="{FF2B5EF4-FFF2-40B4-BE49-F238E27FC236}">
                <a16:creationId xmlns:a16="http://schemas.microsoft.com/office/drawing/2014/main" id="{BA5E5E7D-F924-B68D-02B7-7B5A7880FC34}"/>
              </a:ext>
            </a:extLst>
          </p:cNvPr>
          <p:cNvPicPr>
            <a:picLocks noChangeAspect="1"/>
          </p:cNvPicPr>
          <p:nvPr/>
        </p:nvPicPr>
        <p:blipFill>
          <a:blip r:embed="rId3"/>
          <a:stretch>
            <a:fillRect/>
          </a:stretch>
        </p:blipFill>
        <p:spPr>
          <a:xfrm>
            <a:off x="4451009" y="1167997"/>
            <a:ext cx="3953375" cy="3380302"/>
          </a:xfrm>
          <a:prstGeom prst="rect">
            <a:avLst/>
          </a:prstGeom>
        </p:spPr>
      </p:pic>
    </p:spTree>
    <p:extLst>
      <p:ext uri="{BB962C8B-B14F-4D97-AF65-F5344CB8AC3E}">
        <p14:creationId xmlns:p14="http://schemas.microsoft.com/office/powerpoint/2010/main" val="4078491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304956" y="391507"/>
            <a:ext cx="724884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6000" dirty="0">
              <a:solidFill>
                <a:schemeClr val="accent4"/>
              </a:solidFill>
            </a:endParaRPr>
          </a:p>
          <a:p>
            <a:pPr marL="0" lvl="0" indent="0" algn="l" rtl="0">
              <a:spcBef>
                <a:spcPts val="0"/>
              </a:spcBef>
              <a:spcAft>
                <a:spcPts val="0"/>
              </a:spcAft>
              <a:buNone/>
            </a:pPr>
            <a:r>
              <a:rPr lang="en" sz="3600" dirty="0"/>
              <a:t>How Diffusion Model Works</a:t>
            </a:r>
            <a:endParaRPr sz="3600" dirty="0"/>
          </a:p>
        </p:txBody>
      </p:sp>
      <p:sp>
        <p:nvSpPr>
          <p:cNvPr id="98" name="Google Shape;98;p15"/>
          <p:cNvSpPr txBox="1">
            <a:spLocks noGrp="1"/>
          </p:cNvSpPr>
          <p:nvPr>
            <p:ph type="subTitle" idx="1"/>
          </p:nvPr>
        </p:nvSpPr>
        <p:spPr>
          <a:xfrm>
            <a:off x="1304956" y="1673162"/>
            <a:ext cx="5832600" cy="784800"/>
          </a:xfrm>
          <a:prstGeom prst="rect">
            <a:avLst/>
          </a:prstGeom>
        </p:spPr>
        <p:txBody>
          <a:bodyPr spcFirstLastPara="1" wrap="square" lIns="91425" tIns="91425" rIns="91425" bIns="91425" anchor="t" anchorCtr="0">
            <a:noAutofit/>
          </a:bodyPr>
          <a:lstStyle/>
          <a:p>
            <a:pPr marL="0" indent="0"/>
            <a:r>
              <a:rPr lang="en-GB" sz="2000" b="0" i="0" dirty="0">
                <a:solidFill>
                  <a:srgbClr val="374151"/>
                </a:solidFill>
                <a:effectLst/>
                <a:latin typeface="Inter"/>
              </a:rPr>
              <a:t>Diffusion models work by destroying training data by adding noise and then learn to recover the data by reversing this noising process. In Other words, Diffusion models can generate coherent images from noise. </a:t>
            </a:r>
          </a:p>
          <a:p>
            <a:pPr marL="0" indent="0"/>
            <a:endParaRPr lang="en-GB" sz="2000" dirty="0">
              <a:solidFill>
                <a:srgbClr val="374151"/>
              </a:solidFill>
              <a:latin typeface="Inter"/>
            </a:endParaRPr>
          </a:p>
          <a:p>
            <a:pPr marL="0" indent="0"/>
            <a:r>
              <a:rPr lang="en-GB" sz="2000" b="0" i="0" dirty="0">
                <a:solidFill>
                  <a:srgbClr val="374151"/>
                </a:solidFill>
                <a:effectLst/>
                <a:latin typeface="Inter"/>
              </a:rPr>
              <a:t>A diffusion model is a two step process: </a:t>
            </a:r>
          </a:p>
          <a:p>
            <a:pPr marL="0" indent="0"/>
            <a:r>
              <a:rPr lang="en-GB" sz="2000" b="0" i="0" dirty="0">
                <a:solidFill>
                  <a:srgbClr val="374151"/>
                </a:solidFill>
                <a:effectLst/>
                <a:latin typeface="Inter"/>
              </a:rPr>
              <a:t>The forward diffusion process and the reverse process</a:t>
            </a:r>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304956" y="391507"/>
            <a:ext cx="724884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6000" dirty="0">
              <a:solidFill>
                <a:schemeClr val="accent4"/>
              </a:solidFill>
            </a:endParaRPr>
          </a:p>
          <a:p>
            <a:pPr marL="0" lvl="0" indent="0" algn="l" rtl="0">
              <a:spcBef>
                <a:spcPts val="0"/>
              </a:spcBef>
              <a:spcAft>
                <a:spcPts val="0"/>
              </a:spcAft>
              <a:buNone/>
            </a:pPr>
            <a:r>
              <a:rPr lang="en" sz="3600" dirty="0"/>
              <a:t>Forward Diffusion Process</a:t>
            </a:r>
            <a:endParaRPr sz="3600" dirty="0"/>
          </a:p>
        </p:txBody>
      </p:sp>
      <p:sp>
        <p:nvSpPr>
          <p:cNvPr id="98" name="Google Shape;98;p15"/>
          <p:cNvSpPr txBox="1">
            <a:spLocks noGrp="1"/>
          </p:cNvSpPr>
          <p:nvPr>
            <p:ph type="subTitle" idx="1"/>
          </p:nvPr>
        </p:nvSpPr>
        <p:spPr>
          <a:xfrm>
            <a:off x="1304955" y="1551307"/>
            <a:ext cx="5832600" cy="784800"/>
          </a:xfrm>
          <a:prstGeom prst="rect">
            <a:avLst/>
          </a:prstGeom>
        </p:spPr>
        <p:txBody>
          <a:bodyPr spcFirstLastPara="1" wrap="square" lIns="91425" tIns="91425" rIns="91425" bIns="91425" anchor="t" anchorCtr="0">
            <a:noAutofit/>
          </a:bodyPr>
          <a:lstStyle/>
          <a:p>
            <a:pPr marL="0" indent="0"/>
            <a:r>
              <a:rPr lang="en-GB" sz="2000" dirty="0">
                <a:solidFill>
                  <a:srgbClr val="374151"/>
                </a:solidFill>
                <a:latin typeface="Inter"/>
              </a:rPr>
              <a:t>F</a:t>
            </a:r>
            <a:r>
              <a:rPr lang="en-GB" sz="2000" b="0" i="0" dirty="0">
                <a:solidFill>
                  <a:srgbClr val="374151"/>
                </a:solidFill>
                <a:effectLst/>
                <a:latin typeface="Inter"/>
              </a:rPr>
              <a:t>orward diffusion process in which we add small amount of Gaussian noise to the sample in T steps.</a:t>
            </a:r>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pic>
        <p:nvPicPr>
          <p:cNvPr id="2" name="Picture 1">
            <a:extLst>
              <a:ext uri="{FF2B5EF4-FFF2-40B4-BE49-F238E27FC236}">
                <a16:creationId xmlns:a16="http://schemas.microsoft.com/office/drawing/2014/main" id="{5DFB540F-F447-824C-B3EC-078808FF6C8C}"/>
              </a:ext>
            </a:extLst>
          </p:cNvPr>
          <p:cNvPicPr>
            <a:picLocks noChangeAspect="1"/>
          </p:cNvPicPr>
          <p:nvPr/>
        </p:nvPicPr>
        <p:blipFill>
          <a:blip r:embed="rId3"/>
          <a:stretch>
            <a:fillRect/>
          </a:stretch>
        </p:blipFill>
        <p:spPr>
          <a:xfrm>
            <a:off x="1041565" y="2336107"/>
            <a:ext cx="6359379" cy="2293547"/>
          </a:xfrm>
          <a:prstGeom prst="rect">
            <a:avLst/>
          </a:prstGeom>
        </p:spPr>
      </p:pic>
    </p:spTree>
    <p:extLst>
      <p:ext uri="{BB962C8B-B14F-4D97-AF65-F5344CB8AC3E}">
        <p14:creationId xmlns:p14="http://schemas.microsoft.com/office/powerpoint/2010/main" val="3244125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304956" y="391507"/>
            <a:ext cx="724884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6000" dirty="0">
              <a:solidFill>
                <a:schemeClr val="accent4"/>
              </a:solidFill>
            </a:endParaRPr>
          </a:p>
          <a:p>
            <a:pPr marL="0" lvl="0" indent="0" algn="l" rtl="0">
              <a:spcBef>
                <a:spcPts val="0"/>
              </a:spcBef>
              <a:spcAft>
                <a:spcPts val="0"/>
              </a:spcAft>
              <a:buNone/>
            </a:pPr>
            <a:r>
              <a:rPr lang="en" sz="3600" dirty="0"/>
              <a:t>Reverse Process</a:t>
            </a:r>
            <a:endParaRPr sz="3600" dirty="0"/>
          </a:p>
        </p:txBody>
      </p:sp>
      <p:sp>
        <p:nvSpPr>
          <p:cNvPr id="98" name="Google Shape;98;p15"/>
          <p:cNvSpPr txBox="1">
            <a:spLocks noGrp="1"/>
          </p:cNvSpPr>
          <p:nvPr>
            <p:ph type="subTitle" idx="1"/>
          </p:nvPr>
        </p:nvSpPr>
        <p:spPr>
          <a:xfrm>
            <a:off x="1304955" y="1551307"/>
            <a:ext cx="5832600" cy="784800"/>
          </a:xfrm>
          <a:prstGeom prst="rect">
            <a:avLst/>
          </a:prstGeom>
        </p:spPr>
        <p:txBody>
          <a:bodyPr spcFirstLastPara="1" wrap="square" lIns="91425" tIns="91425" rIns="91425" bIns="91425" anchor="t" anchorCtr="0">
            <a:noAutofit/>
          </a:bodyPr>
          <a:lstStyle/>
          <a:p>
            <a:pPr marL="0" indent="0"/>
            <a:r>
              <a:rPr lang="en-GB" sz="2000" dirty="0">
                <a:solidFill>
                  <a:srgbClr val="374151"/>
                </a:solidFill>
                <a:latin typeface="Inter"/>
              </a:rPr>
              <a:t>Reverse process that learns to generate data by denoising.</a:t>
            </a:r>
            <a:endParaRPr lang="en-GB" sz="2000" b="0" i="0" dirty="0">
              <a:solidFill>
                <a:srgbClr val="374151"/>
              </a:solidFill>
              <a:effectLst/>
              <a:latin typeface="Inter"/>
            </a:endParaRPr>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3" name="Picture 2">
            <a:extLst>
              <a:ext uri="{FF2B5EF4-FFF2-40B4-BE49-F238E27FC236}">
                <a16:creationId xmlns:a16="http://schemas.microsoft.com/office/drawing/2014/main" id="{6007BDE8-681E-734F-B2C7-4F536FE63737}"/>
              </a:ext>
            </a:extLst>
          </p:cNvPr>
          <p:cNvPicPr>
            <a:picLocks noChangeAspect="1"/>
          </p:cNvPicPr>
          <p:nvPr/>
        </p:nvPicPr>
        <p:blipFill>
          <a:blip r:embed="rId3"/>
          <a:stretch>
            <a:fillRect/>
          </a:stretch>
        </p:blipFill>
        <p:spPr>
          <a:xfrm>
            <a:off x="1368021" y="2537057"/>
            <a:ext cx="6108700" cy="1917700"/>
          </a:xfrm>
          <a:prstGeom prst="rect">
            <a:avLst/>
          </a:prstGeom>
        </p:spPr>
      </p:pic>
    </p:spTree>
    <p:extLst>
      <p:ext uri="{BB962C8B-B14F-4D97-AF65-F5344CB8AC3E}">
        <p14:creationId xmlns:p14="http://schemas.microsoft.com/office/powerpoint/2010/main" val="2447346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Why Diffusion Model give better result?(Imagen)</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dirty="0"/>
              <a:t>Cascaded Diffusion Model</a:t>
            </a:r>
          </a:p>
          <a:p>
            <a:pPr marL="457200" lvl="0" indent="-381000" algn="l" rtl="0">
              <a:spcBef>
                <a:spcPts val="600"/>
              </a:spcBef>
              <a:spcAft>
                <a:spcPts val="0"/>
              </a:spcAft>
              <a:buSzPts val="2400"/>
              <a:buChar char="◎"/>
            </a:pPr>
            <a:r>
              <a:rPr lang="en-US" dirty="0"/>
              <a:t>Pretrained text encoders-T5XXL</a:t>
            </a:r>
            <a:endParaRPr dirty="0"/>
          </a:p>
          <a:p>
            <a:pPr marL="457200" lvl="0" indent="-381000" algn="l" rtl="0">
              <a:spcBef>
                <a:spcPts val="0"/>
              </a:spcBef>
              <a:spcAft>
                <a:spcPts val="0"/>
              </a:spcAft>
              <a:buSzPts val="2400"/>
              <a:buChar char="◎"/>
            </a:pPr>
            <a:r>
              <a:rPr lang="en-US" dirty="0"/>
              <a:t>Classifier Free Guidance</a:t>
            </a:r>
          </a:p>
          <a:p>
            <a:pPr marL="457200" lvl="0" indent="-381000" algn="l" rtl="0">
              <a:spcBef>
                <a:spcPts val="0"/>
              </a:spcBef>
              <a:spcAft>
                <a:spcPts val="0"/>
              </a:spcAft>
              <a:buSzPts val="2400"/>
              <a:buChar char="◎"/>
            </a:pPr>
            <a:r>
              <a:rPr lang="en-US" dirty="0"/>
              <a:t>Dynamic thresholding</a:t>
            </a:r>
          </a:p>
          <a:p>
            <a:pPr marL="457200" lvl="0" indent="-381000" algn="l" rtl="0">
              <a:spcBef>
                <a:spcPts val="0"/>
              </a:spcBef>
              <a:spcAft>
                <a:spcPts val="0"/>
              </a:spcAft>
              <a:buSzPts val="2400"/>
              <a:buChar char="◎"/>
            </a:pPr>
            <a:endParaRPr lang="en-US" dirty="0"/>
          </a:p>
          <a:p>
            <a:pPr marL="457200" lvl="0" indent="-381000" algn="l" rtl="0">
              <a:spcBef>
                <a:spcPts val="0"/>
              </a:spcBef>
              <a:spcAft>
                <a:spcPts val="0"/>
              </a:spcAft>
              <a:buSzPts val="2400"/>
              <a:buChar char="◎"/>
            </a:pPr>
            <a:endParaRPr dirty="0"/>
          </a:p>
          <a:p>
            <a:pPr marL="0" lvl="0" indent="0" algn="l" rtl="0">
              <a:spcBef>
                <a:spcPts val="600"/>
              </a:spcBef>
              <a:spcAft>
                <a:spcPts val="0"/>
              </a:spcAft>
              <a:buNone/>
            </a:pP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703023" y="798571"/>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Frechlet Inception Distance(FID): </a:t>
            </a:r>
            <a:r>
              <a:rPr lang="en-GB" sz="1600" dirty="0">
                <a:solidFill>
                  <a:schemeClr val="tx1"/>
                </a:solidFill>
              </a:rPr>
              <a:t>Calculate the distance between the feature vectors of real images and the feature vectors of generated images. The lower FID score represents the quality  of generated images is higher and similar to the real ones.</a:t>
            </a:r>
            <a:r>
              <a:rPr lang="en-GB" dirty="0"/>
              <a:t> </a:t>
            </a:r>
          </a:p>
        </p:txBody>
      </p:sp>
      <p:sp>
        <p:nvSpPr>
          <p:cNvPr id="216" name="Google Shape;216;p2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graphicFrame>
        <p:nvGraphicFramePr>
          <p:cNvPr id="4" name="Table 4">
            <a:extLst>
              <a:ext uri="{FF2B5EF4-FFF2-40B4-BE49-F238E27FC236}">
                <a16:creationId xmlns:a16="http://schemas.microsoft.com/office/drawing/2014/main" id="{B69D4E80-B7B6-7042-BC5E-B93CCDE3369D}"/>
              </a:ext>
            </a:extLst>
          </p:cNvPr>
          <p:cNvGraphicFramePr>
            <a:graphicFrameLocks noGrp="1"/>
          </p:cNvGraphicFramePr>
          <p:nvPr>
            <p:extLst>
              <p:ext uri="{D42A27DB-BD31-4B8C-83A1-F6EECF244321}">
                <p14:modId xmlns:p14="http://schemas.microsoft.com/office/powerpoint/2010/main" val="3809409288"/>
              </p:ext>
            </p:extLst>
          </p:nvPr>
        </p:nvGraphicFramePr>
        <p:xfrm>
          <a:off x="1376355" y="1501171"/>
          <a:ext cx="6096000" cy="2966720"/>
        </p:xfrm>
        <a:graphic>
          <a:graphicData uri="http://schemas.openxmlformats.org/drawingml/2006/table">
            <a:tbl>
              <a:tblPr firstRow="1" bandRow="1">
                <a:tableStyleId>{701FB10D-A61A-4DE4-8506-F670E7A89527}</a:tableStyleId>
              </a:tblPr>
              <a:tblGrid>
                <a:gridCol w="3048000">
                  <a:extLst>
                    <a:ext uri="{9D8B030D-6E8A-4147-A177-3AD203B41FA5}">
                      <a16:colId xmlns:a16="http://schemas.microsoft.com/office/drawing/2014/main" val="43052307"/>
                    </a:ext>
                  </a:extLst>
                </a:gridCol>
                <a:gridCol w="3048000">
                  <a:extLst>
                    <a:ext uri="{9D8B030D-6E8A-4147-A177-3AD203B41FA5}">
                      <a16:colId xmlns:a16="http://schemas.microsoft.com/office/drawing/2014/main" val="2731499618"/>
                    </a:ext>
                  </a:extLst>
                </a:gridCol>
              </a:tblGrid>
              <a:tr h="370840">
                <a:tc>
                  <a:txBody>
                    <a:bodyPr/>
                    <a:lstStyle/>
                    <a:p>
                      <a:pPr algn="ctr"/>
                      <a:r>
                        <a:rPr lang="en-BD" b="1" dirty="0"/>
                        <a:t>Model</a:t>
                      </a:r>
                    </a:p>
                  </a:txBody>
                  <a:tcPr/>
                </a:tc>
                <a:tc>
                  <a:txBody>
                    <a:bodyPr/>
                    <a:lstStyle/>
                    <a:p>
                      <a:pPr algn="ctr"/>
                      <a:r>
                        <a:rPr lang="en-BD" b="1" dirty="0"/>
                        <a:t>FID Score</a:t>
                      </a:r>
                    </a:p>
                  </a:txBody>
                  <a:tcPr/>
                </a:tc>
                <a:extLst>
                  <a:ext uri="{0D108BD9-81ED-4DB2-BD59-A6C34878D82A}">
                    <a16:rowId xmlns:a16="http://schemas.microsoft.com/office/drawing/2014/main" val="2269161524"/>
                  </a:ext>
                </a:extLst>
              </a:tr>
              <a:tr h="370840">
                <a:tc>
                  <a:txBody>
                    <a:bodyPr/>
                    <a:lstStyle/>
                    <a:p>
                      <a:pPr algn="ctr"/>
                      <a:r>
                        <a:rPr lang="en-BD" dirty="0"/>
                        <a:t>AttnGAN</a:t>
                      </a:r>
                    </a:p>
                  </a:txBody>
                  <a:tcPr/>
                </a:tc>
                <a:tc>
                  <a:txBody>
                    <a:bodyPr/>
                    <a:lstStyle/>
                    <a:p>
                      <a:pPr algn="ctr"/>
                      <a:r>
                        <a:rPr lang="en-BD" dirty="0"/>
                        <a:t>35.49</a:t>
                      </a:r>
                    </a:p>
                  </a:txBody>
                  <a:tcPr/>
                </a:tc>
                <a:extLst>
                  <a:ext uri="{0D108BD9-81ED-4DB2-BD59-A6C34878D82A}">
                    <a16:rowId xmlns:a16="http://schemas.microsoft.com/office/drawing/2014/main" val="2234611760"/>
                  </a:ext>
                </a:extLst>
              </a:tr>
              <a:tr h="370840">
                <a:tc>
                  <a:txBody>
                    <a:bodyPr/>
                    <a:lstStyle/>
                    <a:p>
                      <a:pPr algn="ctr"/>
                      <a:r>
                        <a:rPr lang="en-BD" dirty="0"/>
                        <a:t>DF-GAN</a:t>
                      </a:r>
                    </a:p>
                  </a:txBody>
                  <a:tcPr/>
                </a:tc>
                <a:tc>
                  <a:txBody>
                    <a:bodyPr/>
                    <a:lstStyle/>
                    <a:p>
                      <a:pPr algn="ctr"/>
                      <a:r>
                        <a:rPr lang="en-BD" dirty="0"/>
                        <a:t>21.42</a:t>
                      </a:r>
                    </a:p>
                  </a:txBody>
                  <a:tcPr/>
                </a:tc>
                <a:extLst>
                  <a:ext uri="{0D108BD9-81ED-4DB2-BD59-A6C34878D82A}">
                    <a16:rowId xmlns:a16="http://schemas.microsoft.com/office/drawing/2014/main" val="1974846917"/>
                  </a:ext>
                </a:extLst>
              </a:tr>
              <a:tr h="370840">
                <a:tc>
                  <a:txBody>
                    <a:bodyPr/>
                    <a:lstStyle/>
                    <a:p>
                      <a:pPr algn="ctr"/>
                      <a:r>
                        <a:rPr lang="en-BD" dirty="0"/>
                        <a:t>XMC-GAN</a:t>
                      </a:r>
                    </a:p>
                  </a:txBody>
                  <a:tcPr/>
                </a:tc>
                <a:tc>
                  <a:txBody>
                    <a:bodyPr/>
                    <a:lstStyle/>
                    <a:p>
                      <a:pPr algn="ctr"/>
                      <a:r>
                        <a:rPr lang="en-BD" dirty="0"/>
                        <a:t>9.33</a:t>
                      </a:r>
                    </a:p>
                  </a:txBody>
                  <a:tcPr/>
                </a:tc>
                <a:extLst>
                  <a:ext uri="{0D108BD9-81ED-4DB2-BD59-A6C34878D82A}">
                    <a16:rowId xmlns:a16="http://schemas.microsoft.com/office/drawing/2014/main" val="153850155"/>
                  </a:ext>
                </a:extLst>
              </a:tr>
              <a:tr h="370840">
                <a:tc>
                  <a:txBody>
                    <a:bodyPr/>
                    <a:lstStyle/>
                    <a:p>
                      <a:pPr algn="ctr"/>
                      <a:r>
                        <a:rPr lang="en-BD" dirty="0"/>
                        <a:t>DALL-E</a:t>
                      </a:r>
                    </a:p>
                  </a:txBody>
                  <a:tcPr/>
                </a:tc>
                <a:tc>
                  <a:txBody>
                    <a:bodyPr/>
                    <a:lstStyle/>
                    <a:p>
                      <a:pPr algn="ctr"/>
                      <a:r>
                        <a:rPr lang="en-BD" dirty="0"/>
                        <a:t>17.89</a:t>
                      </a:r>
                    </a:p>
                  </a:txBody>
                  <a:tcPr/>
                </a:tc>
                <a:extLst>
                  <a:ext uri="{0D108BD9-81ED-4DB2-BD59-A6C34878D82A}">
                    <a16:rowId xmlns:a16="http://schemas.microsoft.com/office/drawing/2014/main" val="1603174534"/>
                  </a:ext>
                </a:extLst>
              </a:tr>
              <a:tr h="370840">
                <a:tc>
                  <a:txBody>
                    <a:bodyPr/>
                    <a:lstStyle/>
                    <a:p>
                      <a:pPr algn="ctr"/>
                      <a:r>
                        <a:rPr lang="en-BD" dirty="0"/>
                        <a:t>GLIDE</a:t>
                      </a:r>
                    </a:p>
                  </a:txBody>
                  <a:tcPr/>
                </a:tc>
                <a:tc>
                  <a:txBody>
                    <a:bodyPr/>
                    <a:lstStyle/>
                    <a:p>
                      <a:pPr algn="ctr"/>
                      <a:r>
                        <a:rPr lang="en-BD" dirty="0"/>
                        <a:t>12.24</a:t>
                      </a:r>
                    </a:p>
                  </a:txBody>
                  <a:tcPr/>
                </a:tc>
                <a:extLst>
                  <a:ext uri="{0D108BD9-81ED-4DB2-BD59-A6C34878D82A}">
                    <a16:rowId xmlns:a16="http://schemas.microsoft.com/office/drawing/2014/main" val="1878940722"/>
                  </a:ext>
                </a:extLst>
              </a:tr>
              <a:tr h="370840">
                <a:tc>
                  <a:txBody>
                    <a:bodyPr/>
                    <a:lstStyle/>
                    <a:p>
                      <a:pPr algn="ctr"/>
                      <a:r>
                        <a:rPr lang="en-BD" dirty="0"/>
                        <a:t>DALL-E 2</a:t>
                      </a:r>
                    </a:p>
                  </a:txBody>
                  <a:tcPr/>
                </a:tc>
                <a:tc>
                  <a:txBody>
                    <a:bodyPr/>
                    <a:lstStyle/>
                    <a:p>
                      <a:pPr algn="ctr"/>
                      <a:r>
                        <a:rPr lang="en-BD" dirty="0"/>
                        <a:t>10.39</a:t>
                      </a:r>
                    </a:p>
                  </a:txBody>
                  <a:tcPr/>
                </a:tc>
                <a:extLst>
                  <a:ext uri="{0D108BD9-81ED-4DB2-BD59-A6C34878D82A}">
                    <a16:rowId xmlns:a16="http://schemas.microsoft.com/office/drawing/2014/main" val="3143043448"/>
                  </a:ext>
                </a:extLst>
              </a:tr>
              <a:tr h="370840">
                <a:tc>
                  <a:txBody>
                    <a:bodyPr/>
                    <a:lstStyle/>
                    <a:p>
                      <a:pPr algn="ctr"/>
                      <a:r>
                        <a:rPr lang="en-BD" dirty="0"/>
                        <a:t>Imagen</a:t>
                      </a:r>
                    </a:p>
                  </a:txBody>
                  <a:tcPr/>
                </a:tc>
                <a:tc>
                  <a:txBody>
                    <a:bodyPr/>
                    <a:lstStyle/>
                    <a:p>
                      <a:pPr algn="ctr"/>
                      <a:r>
                        <a:rPr lang="en-BD" dirty="0"/>
                        <a:t>7.27</a:t>
                      </a:r>
                    </a:p>
                  </a:txBody>
                  <a:tcPr/>
                </a:tc>
                <a:extLst>
                  <a:ext uri="{0D108BD9-81ED-4DB2-BD59-A6C34878D82A}">
                    <a16:rowId xmlns:a16="http://schemas.microsoft.com/office/drawing/2014/main" val="801571218"/>
                  </a:ext>
                </a:extLst>
              </a:tr>
            </a:tbl>
          </a:graphicData>
        </a:graphic>
      </p:graphicFrame>
    </p:spTree>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TotalTime>
  <Words>390</Words>
  <Application>Microsoft Office PowerPoint</Application>
  <PresentationFormat>On-screen Show (16:9)</PresentationFormat>
  <Paragraphs>66</Paragraphs>
  <Slides>10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Inter</vt:lpstr>
      <vt:lpstr>Roboto Slab</vt:lpstr>
      <vt:lpstr>Arial</vt:lpstr>
      <vt:lpstr>Segoe UI Historic</vt:lpstr>
      <vt:lpstr>Source Sans Pro</vt:lpstr>
      <vt:lpstr>gt-regular</vt:lpstr>
      <vt:lpstr>Cordelia template</vt:lpstr>
      <vt:lpstr>What is Diffusion model ? Why is it better than GAN? and Model improvement till now.</vt:lpstr>
      <vt:lpstr>Instruction</vt:lpstr>
      <vt:lpstr>Diffusion Model VS GAN</vt:lpstr>
      <vt:lpstr>Images Created with VQGAN and Stable Diffusion model</vt:lpstr>
      <vt:lpstr> How Diffusion Model Works</vt:lpstr>
      <vt:lpstr> Forward Diffusion Process</vt:lpstr>
      <vt:lpstr> Reverse Process</vt:lpstr>
      <vt:lpstr>Why Diffusion Model give better result?(Imagen)</vt:lpstr>
      <vt:lpstr>Frechlet Inception Distance(FID): Calculate the distance between the feature vectors of real images and the feature vectors of generated images. The lower FID score represents the quality  of generated images is higher and similar to the real ones.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Diffusion Model is better than GAN</dc:title>
  <cp:lastModifiedBy>Tawsif Mahmud</cp:lastModifiedBy>
  <cp:revision>6</cp:revision>
  <dcterms:modified xsi:type="dcterms:W3CDTF">2022-11-07T09:50:44Z</dcterms:modified>
</cp:coreProperties>
</file>