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7" r:id="rId4"/>
    <p:sldId id="265" r:id="rId5"/>
    <p:sldId id="269" r:id="rId6"/>
    <p:sldId id="268" r:id="rId7"/>
    <p:sldId id="270" r:id="rId8"/>
    <p:sldId id="266" r:id="rId9"/>
    <p:sldId id="27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60C"/>
    <a:srgbClr val="00FFFF"/>
    <a:srgbClr val="5EEC3C"/>
    <a:srgbClr val="A40062"/>
    <a:srgbClr val="9EFF29"/>
    <a:srgbClr val="952F69"/>
    <a:srgbClr val="FF856D"/>
    <a:srgbClr val="FF2549"/>
    <a:srgbClr val="003635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2218" y="685800"/>
            <a:ext cx="4133021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7" y="362811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20" y="312824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24116"/>
            <a:ext cx="8246070" cy="331374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05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23477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530" y="710294"/>
            <a:ext cx="8280955" cy="19533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CSE 499A.10</a:t>
            </a:r>
            <a:br>
              <a:rPr lang="en-US" sz="4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How Professional Ethics is related to our     Project</a:t>
            </a:r>
            <a:br>
              <a:rPr lang="en-US" sz="3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EB1D7A-BA63-A572-C250-8B654A9E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0" y="3268088"/>
            <a:ext cx="8006574" cy="1364224"/>
          </a:xfrm>
        </p:spPr>
        <p:txBody>
          <a:bodyPr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 err="1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Tawsif</a:t>
            </a:r>
            <a:r>
              <a:rPr lang="en-US" sz="20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Mahmud 1912411042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 err="1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Jiaul</a:t>
            </a:r>
            <a:r>
              <a:rPr lang="en-US" sz="20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Haque </a:t>
            </a:r>
            <a:r>
              <a:rPr lang="en-US" sz="2000" b="0" i="0" u="none" strike="noStrike" dirty="0" err="1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Saboj</a:t>
            </a:r>
            <a:r>
              <a:rPr lang="en-US" sz="20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1912065042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Sadia </a:t>
            </a:r>
            <a:r>
              <a:rPr lang="en-US" sz="2000" b="0" i="0" u="none" strike="noStrike" dirty="0" err="1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Sifati</a:t>
            </a:r>
            <a:r>
              <a:rPr lang="en-US" sz="20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 err="1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Shammee</a:t>
            </a:r>
            <a:r>
              <a:rPr lang="en-US" sz="20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1912304042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523" y="1613823"/>
            <a:ext cx="8188953" cy="451741"/>
          </a:xfrm>
        </p:spPr>
        <p:txBody>
          <a:bodyPr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cite the source when we employ concepts or data that are not well known.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333" y="483241"/>
            <a:ext cx="8188953" cy="763525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GB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fundamental guidelines for using information in professional and academic writing:</a:t>
            </a:r>
          </a:p>
          <a:p>
            <a:pPr algn="l"/>
            <a:endParaRPr lang="en-GB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27639-EB6B-3F17-2F0C-7CCCBBE10C04}"/>
              </a:ext>
            </a:extLst>
          </p:cNvPr>
          <p:cNvSpPr txBox="1"/>
          <p:nvPr/>
        </p:nvSpPr>
        <p:spPr>
          <a:xfrm flipH="1">
            <a:off x="442890" y="3077936"/>
            <a:ext cx="80376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Whenever we utilize thoughts or data that are not common information, we must cite the source.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0F773-A5E2-49F4-46D7-C6D0F3F872E2}"/>
              </a:ext>
            </a:extLst>
          </p:cNvPr>
          <p:cNvSpPr txBox="1"/>
          <p:nvPr/>
        </p:nvSpPr>
        <p:spPr>
          <a:xfrm>
            <a:off x="442890" y="2190915"/>
            <a:ext cx="7968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copy language from a source, we must quote it properly, put it in quotation            marks, and give credit to the original author.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17817-303F-033E-2D52-B82438537A71}"/>
              </a:ext>
            </a:extLst>
          </p:cNvPr>
          <p:cNvSpPr txBox="1"/>
          <p:nvPr/>
        </p:nvSpPr>
        <p:spPr>
          <a:xfrm>
            <a:off x="477523" y="3821065"/>
            <a:ext cx="5115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cite the source if we didn't come up with it.</a:t>
            </a:r>
            <a:b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8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825910"/>
            <a:ext cx="8203575" cy="136422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Code of Ethics and Professional Conduct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1" y="2410024"/>
            <a:ext cx="5976257" cy="61327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RESPONSIBILITIES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0CD97-9F9D-941B-7103-F1C3647AC5B1}"/>
              </a:ext>
            </a:extLst>
          </p:cNvPr>
          <p:cNvSpPr txBox="1"/>
          <p:nvPr/>
        </p:nvSpPr>
        <p:spPr>
          <a:xfrm>
            <a:off x="1714501" y="1771747"/>
            <a:ext cx="542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ETHICAL PRINCIPLES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97C25-C372-6CD2-9CF9-99C648205571}"/>
              </a:ext>
            </a:extLst>
          </p:cNvPr>
          <p:cNvSpPr txBox="1"/>
          <p:nvPr/>
        </p:nvSpPr>
        <p:spPr>
          <a:xfrm>
            <a:off x="1714501" y="2953366"/>
            <a:ext cx="6621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LEADERSHIP PRINCIPLES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D394C-9E61-B68D-66DA-A3411A0F8E36}"/>
              </a:ext>
            </a:extLst>
          </p:cNvPr>
          <p:cNvSpPr txBox="1"/>
          <p:nvPr/>
        </p:nvSpPr>
        <p:spPr>
          <a:xfrm>
            <a:off x="1714501" y="3496708"/>
            <a:ext cx="548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 WITH THE CODE</a:t>
            </a: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4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825910"/>
            <a:ext cx="8203575" cy="13642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1" y="515898"/>
            <a:ext cx="8188953" cy="763525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Ethical Principal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FAD6A-5B9E-DA99-F47E-EB2FF9A7139B}"/>
              </a:ext>
            </a:extLst>
          </p:cNvPr>
          <p:cNvSpPr txBox="1"/>
          <p:nvPr/>
        </p:nvSpPr>
        <p:spPr>
          <a:xfrm>
            <a:off x="461101" y="1550113"/>
            <a:ext cx="442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Avoid Harm on Environment and society.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CDE6E-908B-196E-30AB-746A45466E43}"/>
              </a:ext>
            </a:extLst>
          </p:cNvPr>
          <p:cNvSpPr txBox="1"/>
          <p:nvPr/>
        </p:nvSpPr>
        <p:spPr>
          <a:xfrm>
            <a:off x="461101" y="2140814"/>
            <a:ext cx="473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Be trustworthy ,</a:t>
            </a:r>
            <a:r>
              <a:rPr lang="en-US" dirty="0" err="1">
                <a:solidFill>
                  <a:schemeClr val="bg1"/>
                </a:solidFill>
              </a:rPr>
              <a:t>obidient</a:t>
            </a:r>
            <a:r>
              <a:rPr lang="en-US" dirty="0">
                <a:solidFill>
                  <a:schemeClr val="bg1"/>
                </a:solidFill>
              </a:rPr>
              <a:t> and sincere.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5074A-31ED-F226-7698-D8BBF6BD0C54}"/>
              </a:ext>
            </a:extLst>
          </p:cNvPr>
          <p:cNvSpPr txBox="1"/>
          <p:nvPr/>
        </p:nvSpPr>
        <p:spPr>
          <a:xfrm>
            <a:off x="461101" y="2725206"/>
            <a:ext cx="736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Respecting others works and ideas, and privacy of everyone.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C8778-67EA-DD2E-DD62-43688051202A}"/>
              </a:ext>
            </a:extLst>
          </p:cNvPr>
          <p:cNvSpPr txBox="1"/>
          <p:nvPr/>
        </p:nvSpPr>
        <p:spPr>
          <a:xfrm>
            <a:off x="461102" y="3401931"/>
            <a:ext cx="51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Fairness and taking affirmative action measures.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2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825911"/>
            <a:ext cx="8203575" cy="5456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Responsibities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530" y="2091605"/>
            <a:ext cx="7169870" cy="76352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 and provide appropriate professional review.</a:t>
            </a:r>
            <a:br>
              <a:rPr lang="en-GB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6C376-509A-3112-E961-088D45290EA9}"/>
              </a:ext>
            </a:extLst>
          </p:cNvPr>
          <p:cNvSpPr txBox="1"/>
          <p:nvPr/>
        </p:nvSpPr>
        <p:spPr>
          <a:xfrm>
            <a:off x="602530" y="1477735"/>
            <a:ext cx="702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 and respect existing rules pertaining to professional work.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8F9DA-1F01-A446-4F31-740B9CE65085}"/>
              </a:ext>
            </a:extLst>
          </p:cNvPr>
          <p:cNvSpPr txBox="1"/>
          <p:nvPr/>
        </p:nvSpPr>
        <p:spPr>
          <a:xfrm>
            <a:off x="602530" y="2567071"/>
            <a:ext cx="66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work only in areas of competence.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E87DE-02EC-34AE-8291-15613E5D563C}"/>
              </a:ext>
            </a:extLst>
          </p:cNvPr>
          <p:cNvSpPr txBox="1"/>
          <p:nvPr/>
        </p:nvSpPr>
        <p:spPr>
          <a:xfrm flipH="1">
            <a:off x="602530" y="3111768"/>
            <a:ext cx="744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computing resources only when authorized  by the public good.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3F7FA-4629-E894-4D11-A605298C5E29}"/>
              </a:ext>
            </a:extLst>
          </p:cNvPr>
          <p:cNvSpPr txBox="1"/>
          <p:nvPr/>
        </p:nvSpPr>
        <p:spPr>
          <a:xfrm>
            <a:off x="602530" y="3656465"/>
            <a:ext cx="769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systems that are robustly and useably secure.</a:t>
            </a:r>
          </a:p>
        </p:txBody>
      </p:sp>
    </p:spTree>
    <p:extLst>
      <p:ext uri="{BB962C8B-B14F-4D97-AF65-F5344CB8AC3E}">
        <p14:creationId xmlns:p14="http://schemas.microsoft.com/office/powerpoint/2010/main" val="276856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825910"/>
            <a:ext cx="8203575" cy="63549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F2F36"/>
                </a:solidFill>
                <a:effectLst/>
                <a:latin typeface="Roboto Condensed" panose="020B0604020202020204" pitchFamily="2" charset="0"/>
              </a:rPr>
              <a:t>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Leadership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rinciples</a:t>
            </a:r>
            <a:br>
              <a:rPr lang="en-US" b="0" i="0" dirty="0">
                <a:solidFill>
                  <a:srgbClr val="2F2F36"/>
                </a:solidFill>
                <a:effectLst/>
                <a:latin typeface="Roboto Condensed" panose="020B0604020202020204" pitchFamily="2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946" y="1461407"/>
            <a:ext cx="8188953" cy="76352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the public good is the central concern during all professional computing work.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2F2F36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BF934-0E1A-03F6-08B7-30706C70BE00}"/>
              </a:ext>
            </a:extLst>
          </p:cNvPr>
          <p:cNvSpPr txBox="1"/>
          <p:nvPr/>
        </p:nvSpPr>
        <p:spPr>
          <a:xfrm>
            <a:off x="445054" y="2248584"/>
            <a:ext cx="818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Articulate, encourage and evaluate fulfilment of social responsibilities by members of the organization or group.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8EDEE-9137-7AE1-9B87-588D8C706F97}"/>
              </a:ext>
            </a:extLst>
          </p:cNvPr>
          <p:cNvSpPr txBox="1"/>
          <p:nvPr/>
        </p:nvSpPr>
        <p:spPr>
          <a:xfrm>
            <a:off x="493946" y="3076582"/>
            <a:ext cx="744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 personnel and resources to enhance the quality of working life.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48B25-F4C9-1CD9-7029-13D3A772068D}"/>
              </a:ext>
            </a:extLst>
          </p:cNvPr>
          <p:cNvSpPr txBox="1"/>
          <p:nvPr/>
        </p:nvSpPr>
        <p:spPr>
          <a:xfrm>
            <a:off x="493945" y="3627581"/>
            <a:ext cx="776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opportunities for members of the organization or group to grow as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372896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825911"/>
            <a:ext cx="8203575" cy="553854"/>
          </a:xfrm>
        </p:spPr>
        <p:txBody>
          <a:bodyPr>
            <a:normAutofit fontScale="90000"/>
          </a:bodyPr>
          <a:lstStyle/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 WITH THE CODE</a:t>
            </a:r>
            <a:br>
              <a:rPr lang="en-US" b="0" i="0" dirty="0">
                <a:solidFill>
                  <a:srgbClr val="2F2F36"/>
                </a:solidFill>
                <a:effectLst/>
                <a:latin typeface="Roboto Condensed" panose="02000000000000000000" pitchFamily="2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5" y="1379765"/>
            <a:ext cx="8188953" cy="763525"/>
          </a:xfrm>
        </p:spPr>
        <p:txBody>
          <a:bodyPr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Uphold and promote the principles of the Code.</a:t>
            </a: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8315A-E27F-1FA5-CC29-B3B104911051}"/>
              </a:ext>
            </a:extLst>
          </p:cNvPr>
          <p:cNvSpPr txBox="1"/>
          <p:nvPr/>
        </p:nvSpPr>
        <p:spPr>
          <a:xfrm>
            <a:off x="594365" y="2032907"/>
            <a:ext cx="685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espect the ethics of the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BD854-0449-3C66-9C27-898383CA8C60}"/>
              </a:ext>
            </a:extLst>
          </p:cNvPr>
          <p:cNvSpPr txBox="1"/>
          <p:nvPr/>
        </p:nvSpPr>
        <p:spPr>
          <a:xfrm>
            <a:off x="594365" y="2611766"/>
            <a:ext cx="574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 violations of the Code as inconsistent </a:t>
            </a:r>
            <a:r>
              <a:rPr lang="en-GB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member.</a:t>
            </a:r>
            <a:endParaRPr lang="en-GB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9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880" y="-97973"/>
            <a:ext cx="8203575" cy="1224643"/>
          </a:xfrm>
        </p:spPr>
        <p:txBody>
          <a:bodyPr>
            <a:normAutofit/>
          </a:bodyPr>
          <a:lstStyle/>
          <a:p>
            <a:br>
              <a:rPr lang="en-GB" dirty="0"/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lagiarism &amp; ITS Prevention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880" y="2842765"/>
            <a:ext cx="8366940" cy="1842759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 can be prevented by recording the sources use for  research, citing or paraphrasing sources (and  by adding  own ideas),citing the original author in  reference list and in an in-text citation and also utilizing a plagiarism detector before submitting.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C9696-1255-5725-10F6-82292A70F5A9}"/>
              </a:ext>
            </a:extLst>
          </p:cNvPr>
          <p:cNvSpPr txBox="1"/>
          <p:nvPr/>
        </p:nvSpPr>
        <p:spPr>
          <a:xfrm>
            <a:off x="217880" y="1094422"/>
            <a:ext cx="8458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 of using someone else's words or ideas without citing the source is known as plagiarism. No matter where we find them - in a book, on a website, in an email — it applies to concepts, words, and odd structures. Every time we use someone else's words or information in a document, we must cite the author and give credit where credit is due; otherwise, we are committing the academic sin of plagiarism.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9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880" y="-97973"/>
            <a:ext cx="8203575" cy="1224643"/>
          </a:xfrm>
        </p:spPr>
        <p:txBody>
          <a:bodyPr>
            <a:normAutofit/>
          </a:bodyPr>
          <a:lstStyle/>
          <a:p>
            <a:br>
              <a:rPr lang="en-GB" dirty="0"/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4217" y="2173294"/>
            <a:ext cx="4701176" cy="1842759"/>
          </a:xfrm>
        </p:spPr>
        <p:txBody>
          <a:bodyPr>
            <a:normAutofit/>
          </a:bodyPr>
          <a:lstStyle/>
          <a:p>
            <a:pPr algn="l"/>
            <a:r>
              <a:rPr lang="en-US" sz="4800" b="1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3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On-screen Show (16:9)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Roboto Condensed</vt:lpstr>
      <vt:lpstr>Times New Roman</vt:lpstr>
      <vt:lpstr>Verdana</vt:lpstr>
      <vt:lpstr>Wingdings</vt:lpstr>
      <vt:lpstr>Office Theme</vt:lpstr>
      <vt:lpstr>CSE 499A.10  How Professional Ethics is related to our     Project </vt:lpstr>
      <vt:lpstr>We must cite the source when we employ concepts or data that are not well known.        </vt:lpstr>
      <vt:lpstr>ACM Code of Ethics and Professional Conduct </vt:lpstr>
      <vt:lpstr>   </vt:lpstr>
      <vt:lpstr>  Professional Responsibities </vt:lpstr>
      <vt:lpstr> Professional Leadership Principles </vt:lpstr>
      <vt:lpstr>COMPLIANCE WITH THE CODE </vt:lpstr>
      <vt:lpstr> Plagiarism &amp; ITS Prevention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2022-12-04T11:52:25Z</dcterms:modified>
</cp:coreProperties>
</file>