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8"/>
  </p:notesMasterIdLst>
  <p:sldIdLst>
    <p:sldId id="256" r:id="rId2"/>
    <p:sldId id="257" r:id="rId3"/>
    <p:sldId id="297" r:id="rId4"/>
    <p:sldId id="280" r:id="rId5"/>
    <p:sldId id="258" r:id="rId6"/>
    <p:sldId id="269" r:id="rId7"/>
  </p:sldIdLst>
  <p:sldSz cx="9144000" cy="5143500" type="screen16x9"/>
  <p:notesSz cx="6858000" cy="9144000"/>
  <p:embeddedFontLst>
    <p:embeddedFont>
      <p:font typeface="Advent Pro Light" panose="02000506040000020004" pitchFamily="2" charset="77"/>
      <p:regular r:id="rId9"/>
      <p:bold r:id="rId10"/>
    </p:embeddedFont>
    <p:embeddedFont>
      <p:font typeface="Anton" pitchFamily="2" charset="77"/>
      <p:regular r:id="rId11"/>
    </p:embeddedFont>
    <p:embeddedFont>
      <p:font typeface="Fira Sans Condensed Light" panose="020F0302020204030204" pitchFamily="34" charset="0"/>
      <p:regular r:id="rId12"/>
      <p:bold r:id="rId13"/>
      <p:italic r:id="rId14"/>
      <p:boldItalic r:id="rId15"/>
    </p:embeddedFont>
    <p:embeddedFont>
      <p:font typeface="Rajdhani" panose="02000000000000000000" pitchFamily="2" charset="77"/>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37E33-35F7-48FB-805E-C21120E3DEDF}">
  <a:tblStyle styleId="{13537E33-35F7-48FB-805E-C21120E3DE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9"/>
  </p:normalViewPr>
  <p:slideViewPr>
    <p:cSldViewPr snapToGrid="0" snapToObjects="1">
      <p:cViewPr varScale="1">
        <p:scale>
          <a:sx n="136" d="100"/>
          <a:sy n="136"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87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0"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rxiv.org/pdf/2109.11749.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720000" y="263175"/>
            <a:ext cx="6603221" cy="2590500"/>
          </a:xfrm>
          <a:prstGeom prst="rect">
            <a:avLst/>
          </a:prstGeom>
        </p:spPr>
        <p:txBody>
          <a:bodyPr spcFirstLastPara="1" wrap="square" lIns="91425" tIns="91425" rIns="91425" bIns="91425" anchor="b" anchorCtr="0">
            <a:noAutofit/>
          </a:bodyPr>
          <a:lstStyle/>
          <a:p>
            <a:r>
              <a:rPr lang="en-GB" sz="3600" dirty="0">
                <a:latin typeface="Rajdhani"/>
                <a:ea typeface="Rajdhani"/>
                <a:cs typeface="Rajdhani"/>
                <a:sym typeface="Rajdhani"/>
              </a:rPr>
              <a:t>Bangla Text-to-Image Diffusion Models with Deep Learning Understanding</a:t>
            </a:r>
          </a:p>
        </p:txBody>
      </p:sp>
      <p:sp>
        <p:nvSpPr>
          <p:cNvPr id="103" name="Google Shape;103;p24"/>
          <p:cNvSpPr txBox="1">
            <a:spLocks noGrp="1"/>
          </p:cNvSpPr>
          <p:nvPr>
            <p:ph type="subTitle" idx="1"/>
          </p:nvPr>
        </p:nvSpPr>
        <p:spPr>
          <a:xfrm>
            <a:off x="720000" y="3208085"/>
            <a:ext cx="3384900" cy="434400"/>
          </a:xfrm>
          <a:prstGeom prst="rect">
            <a:avLst/>
          </a:prstGeom>
        </p:spPr>
        <p:txBody>
          <a:bodyPr spcFirstLastPara="1" wrap="square" lIns="91425" tIns="91425" rIns="91425" bIns="91425" anchor="t" anchorCtr="0">
            <a:noAutofit/>
          </a:bodyPr>
          <a:lstStyle/>
          <a:p>
            <a:pPr marL="0" indent="0">
              <a:lnSpc>
                <a:spcPct val="150000"/>
              </a:lnSpc>
            </a:pPr>
            <a:r>
              <a:rPr lang="en" sz="1600" dirty="0">
                <a:latin typeface="Fira Sans Condensed Light"/>
                <a:ea typeface="Fira Sans Condensed Light"/>
                <a:cs typeface="Fira Sans Condensed Light"/>
                <a:sym typeface="Fira Sans Condensed Light"/>
              </a:rPr>
              <a:t>Tawsif Mahmud 1912411042</a:t>
            </a:r>
          </a:p>
          <a:p>
            <a:pPr marL="0" lvl="0" indent="0" algn="l" rtl="0">
              <a:lnSpc>
                <a:spcPct val="150000"/>
              </a:lnSpc>
              <a:spcBef>
                <a:spcPts val="0"/>
              </a:spcBef>
              <a:spcAft>
                <a:spcPts val="0"/>
              </a:spcAft>
              <a:buNone/>
            </a:pPr>
            <a:r>
              <a:rPr lang="en" sz="1600" dirty="0">
                <a:latin typeface="Fira Sans Condensed Light"/>
                <a:ea typeface="Fira Sans Condensed Light"/>
                <a:cs typeface="Fira Sans Condensed Light"/>
                <a:sym typeface="Fira Sans Condensed Light"/>
              </a:rPr>
              <a:t>Jiaul Haque Saboj 1912065042</a:t>
            </a:r>
          </a:p>
          <a:p>
            <a:pPr marL="0" lvl="0" indent="0" algn="l" rtl="0">
              <a:lnSpc>
                <a:spcPct val="150000"/>
              </a:lnSpc>
              <a:spcBef>
                <a:spcPts val="0"/>
              </a:spcBef>
              <a:spcAft>
                <a:spcPts val="0"/>
              </a:spcAft>
              <a:buNone/>
            </a:pPr>
            <a:r>
              <a:rPr lang="en" sz="1600" dirty="0">
                <a:latin typeface="Fira Sans Condensed Light"/>
                <a:ea typeface="Fira Sans Condensed Light"/>
                <a:cs typeface="Fira Sans Condensed Light"/>
                <a:sym typeface="Fira Sans Condensed Light"/>
              </a:rPr>
              <a:t>Sadia Sifati Shammee 1912304042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PROBLEM STATEMENT &amp; INTEREST</a:t>
            </a:r>
            <a:endParaRPr sz="3000" dirty="0"/>
          </a:p>
        </p:txBody>
      </p:sp>
      <p:sp>
        <p:nvSpPr>
          <p:cNvPr id="110" name="Google Shape;110;p25"/>
          <p:cNvSpPr txBox="1">
            <a:spLocks noGrp="1"/>
          </p:cNvSpPr>
          <p:nvPr>
            <p:ph type="body" idx="1"/>
          </p:nvPr>
        </p:nvSpPr>
        <p:spPr>
          <a:xfrm>
            <a:off x="720000" y="1152475"/>
            <a:ext cx="7704000" cy="1061336"/>
          </a:xfrm>
          <a:prstGeom prst="rect">
            <a:avLst/>
          </a:prstGeom>
          <a:noFill/>
        </p:spPr>
        <p:txBody>
          <a:bodyPr spcFirstLastPara="1" wrap="square" lIns="234000" tIns="234000" rIns="234000" bIns="91425" anchor="t" anchorCtr="0">
            <a:noAutofit/>
          </a:bodyPr>
          <a:lstStyle/>
          <a:p>
            <a:pPr marL="0" lvl="0" indent="0" algn="just" rtl="0">
              <a:spcBef>
                <a:spcPts val="0"/>
              </a:spcBef>
              <a:spcAft>
                <a:spcPts val="0"/>
              </a:spcAft>
              <a:buNone/>
            </a:pPr>
            <a:r>
              <a:rPr lang="en-US" sz="1800" dirty="0">
                <a:solidFill>
                  <a:schemeClr val="lt2"/>
                </a:solidFill>
              </a:rPr>
              <a:t>Recently, Images have been more sensitive to humans than verbal context. But finding a proper image is a quite difficult task. In that case, we have to draw or capture an image which is not a fast solution. So, to make it quicker and easier, we can use a model to generate images based on our desire.</a:t>
            </a:r>
          </a:p>
        </p:txBody>
      </p:sp>
      <p:sp>
        <p:nvSpPr>
          <p:cNvPr id="5" name="Google Shape;110;p25">
            <a:extLst>
              <a:ext uri="{FF2B5EF4-FFF2-40B4-BE49-F238E27FC236}">
                <a16:creationId xmlns:a16="http://schemas.microsoft.com/office/drawing/2014/main" id="{C0DAB5A7-8FB4-6145-A523-02A450E04766}"/>
              </a:ext>
            </a:extLst>
          </p:cNvPr>
          <p:cNvSpPr txBox="1">
            <a:spLocks/>
          </p:cNvSpPr>
          <p:nvPr/>
        </p:nvSpPr>
        <p:spPr>
          <a:xfrm>
            <a:off x="720000" y="2571750"/>
            <a:ext cx="7704000" cy="1061336"/>
          </a:xfrm>
          <a:prstGeom prst="rect">
            <a:avLst/>
          </a:prstGeom>
          <a:no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just">
              <a:buFont typeface="Fira Sans Condensed Light"/>
              <a:buNone/>
            </a:pPr>
            <a:r>
              <a:rPr lang="en-US" sz="1800" dirty="0">
                <a:solidFill>
                  <a:schemeClr val="lt2"/>
                </a:solidFill>
              </a:rPr>
              <a:t>There is no Bangla text-based image generation model which is currently in use. As many researchers are working with English text, why not try this problem with a Bangla text solution? That's what made us interested in working on this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t>How we come up with this idea? </a:t>
            </a:r>
            <a:endParaRPr sz="3000" dirty="0"/>
          </a:p>
        </p:txBody>
      </p:sp>
      <p:sp>
        <p:nvSpPr>
          <p:cNvPr id="110" name="Google Shape;110;p25"/>
          <p:cNvSpPr txBox="1">
            <a:spLocks noGrp="1"/>
          </p:cNvSpPr>
          <p:nvPr>
            <p:ph type="body" idx="1"/>
          </p:nvPr>
        </p:nvSpPr>
        <p:spPr>
          <a:xfrm>
            <a:off x="720100" y="1663030"/>
            <a:ext cx="7704000" cy="1014939"/>
          </a:xfrm>
          <a:prstGeom prst="rect">
            <a:avLst/>
          </a:prstGeom>
          <a:noFill/>
        </p:spPr>
        <p:txBody>
          <a:bodyPr spcFirstLastPara="1" wrap="square" lIns="234000" tIns="234000" rIns="234000" bIns="91425" anchor="t" anchorCtr="0">
            <a:noAutofit/>
          </a:bodyPr>
          <a:lstStyle/>
          <a:p>
            <a:pPr marL="0" lvl="0" indent="0" algn="just" rtl="0">
              <a:spcBef>
                <a:spcPts val="0"/>
              </a:spcBef>
              <a:spcAft>
                <a:spcPts val="0"/>
              </a:spcAft>
              <a:buNone/>
            </a:pPr>
            <a:r>
              <a:rPr lang="en-GB" sz="1800" b="0" i="0" dirty="0">
                <a:solidFill>
                  <a:srgbClr val="E4E6EB"/>
                </a:solidFill>
                <a:effectLst/>
                <a:latin typeface="system-ui"/>
              </a:rPr>
              <a:t>In less than a one year, a lot of text based image generation models came into the public. And the popularity is no less than any new invention. Tracking on the Innovation, we want to do something more using our own language.</a:t>
            </a:r>
            <a:endParaRPr lang="en-US" sz="1800" dirty="0">
              <a:solidFill>
                <a:schemeClr val="lt2"/>
              </a:solidFill>
            </a:endParaRPr>
          </a:p>
        </p:txBody>
      </p:sp>
    </p:spTree>
    <p:extLst>
      <p:ext uri="{BB962C8B-B14F-4D97-AF65-F5344CB8AC3E}">
        <p14:creationId xmlns:p14="http://schemas.microsoft.com/office/powerpoint/2010/main" val="21931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1799" name="Google Shape;1799;p48"/>
          <p:cNvSpPr txBox="1">
            <a:spLocks noGrp="1"/>
          </p:cNvSpPr>
          <p:nvPr>
            <p:ph type="body" idx="1"/>
          </p:nvPr>
        </p:nvSpPr>
        <p:spPr>
          <a:xfrm>
            <a:off x="720000" y="1152475"/>
            <a:ext cx="77040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chemeClr val="lt2"/>
              </a:solidFill>
              <a:latin typeface="Rajdhani"/>
              <a:ea typeface="Rajdhani"/>
              <a:cs typeface="Rajdhani"/>
              <a:sym typeface="Rajdhani"/>
            </a:endParaRPr>
          </a:p>
          <a:p>
            <a:pPr>
              <a:spcBef>
                <a:spcPts val="1600"/>
              </a:spcBef>
              <a:buClr>
                <a:schemeClr val="lt2"/>
              </a:buClr>
              <a:buFont typeface="Fira Sans Condensed Light"/>
              <a:buChar char="●"/>
            </a:pPr>
            <a:r>
              <a:rPr lang="en-GB" dirty="0">
                <a:solidFill>
                  <a:schemeClr val="lt2"/>
                </a:solidFill>
                <a:uFill>
                  <a:noFill/>
                </a:uFill>
              </a:rPr>
              <a:t>Fine-Grained Image Generation from Bangla Text Description using Attentional Generative Adversarial Network</a:t>
            </a:r>
            <a:r>
              <a:rPr lang="en-GB" b="1" dirty="0">
                <a:solidFill>
                  <a:schemeClr val="lt2"/>
                </a:solidFill>
                <a:uFill>
                  <a:noFill/>
                </a:uFill>
              </a:rPr>
              <a:t>.							Source: </a:t>
            </a:r>
            <a:r>
              <a:rPr lang="en-GB" b="1" dirty="0">
                <a:solidFill>
                  <a:schemeClr val="lt2"/>
                </a:solidFill>
                <a:uFill>
                  <a:noFill/>
                </a:uFill>
                <a:hlinkClick r:id="rId4"/>
              </a:rPr>
              <a:t>https://arxiv.org/pdf/2109.11749.pdf</a:t>
            </a:r>
            <a:r>
              <a:rPr lang="en-GB" b="1" u="sng" dirty="0">
                <a:solidFill>
                  <a:schemeClr val="lt2"/>
                </a:solidFill>
                <a:uFill>
                  <a:noFill/>
                </a:uFill>
              </a:rPr>
              <a:t>					</a:t>
            </a:r>
            <a:endParaRPr lang="en-GB" dirty="0">
              <a:solidFill>
                <a:schemeClr val="lt2"/>
              </a:solidFill>
              <a:uFill>
                <a:noFill/>
              </a:uFill>
            </a:endParaRPr>
          </a:p>
          <a:p>
            <a:pPr marL="457200" lvl="0" indent="-298450" algn="l" rtl="0">
              <a:spcBef>
                <a:spcPts val="0"/>
              </a:spcBef>
              <a:spcAft>
                <a:spcPts val="0"/>
              </a:spcAft>
              <a:buClr>
                <a:schemeClr val="lt2"/>
              </a:buClr>
              <a:buSzPts val="1100"/>
              <a:buChar char="●"/>
            </a:pPr>
            <a:r>
              <a:rPr lang="en-GB" dirty="0">
                <a:solidFill>
                  <a:schemeClr val="lt2"/>
                </a:solidFill>
                <a:uFill>
                  <a:noFill/>
                </a:uFill>
              </a:rPr>
              <a:t>Diffusion Models Beat GANs on Image Synthesis. 				</a:t>
            </a:r>
            <a:r>
              <a:rPr lang="en-GB" b="1" dirty="0">
                <a:solidFill>
                  <a:schemeClr val="lt2"/>
                </a:solidFill>
                <a:uFill>
                  <a:noFill/>
                </a:uFill>
              </a:rPr>
              <a:t>Source: </a:t>
            </a:r>
            <a:r>
              <a:rPr lang="en-GB" b="1" u="sng" dirty="0">
                <a:solidFill>
                  <a:schemeClr val="lt2"/>
                </a:solidFill>
                <a:uFill>
                  <a:noFill/>
                </a:uFill>
              </a:rPr>
              <a:t>https://arxiv.org/pdf/2105.05233.pdf</a:t>
            </a:r>
            <a:r>
              <a:rPr lang="en-GB" b="1" dirty="0">
                <a:solidFill>
                  <a:schemeClr val="lt2"/>
                </a:solidFill>
                <a:uFill>
                  <a:noFill/>
                </a:uFill>
              </a:rPr>
              <a:t> </a:t>
            </a:r>
          </a:p>
          <a:p>
            <a:pPr marL="457200" lvl="0" indent="-298450" algn="l" rtl="0">
              <a:spcBef>
                <a:spcPts val="0"/>
              </a:spcBef>
              <a:spcAft>
                <a:spcPts val="0"/>
              </a:spcAft>
              <a:buClr>
                <a:schemeClr val="lt2"/>
              </a:buClr>
              <a:buSzPts val="1100"/>
              <a:buChar char="●"/>
            </a:pPr>
            <a:endParaRPr lang="en-GB" b="1" dirty="0">
              <a:solidFill>
                <a:schemeClr val="lt2"/>
              </a:solidFill>
              <a:uFill>
                <a:noFill/>
              </a:uFill>
            </a:endParaRPr>
          </a:p>
          <a:p>
            <a:pPr>
              <a:buClr>
                <a:schemeClr val="lt2"/>
              </a:buClr>
              <a:buFont typeface="Fira Sans Condensed Light"/>
              <a:buChar char="●"/>
            </a:pPr>
            <a:r>
              <a:rPr lang="en-GB" dirty="0">
                <a:solidFill>
                  <a:schemeClr val="lt2"/>
                </a:solidFill>
                <a:uFill>
                  <a:noFill/>
                </a:uFill>
              </a:rPr>
              <a:t>Best Prompts for Text-to-Image Models and How to Find Them. 			</a:t>
            </a:r>
            <a:r>
              <a:rPr lang="en-GB" b="1" dirty="0">
                <a:solidFill>
                  <a:schemeClr val="lt2"/>
                </a:solidFill>
                <a:uFill>
                  <a:noFill/>
                </a:uFill>
              </a:rPr>
              <a:t>Source: https://arxiv.org/pdf/2209.11711.pdf</a:t>
            </a:r>
          </a:p>
          <a:p>
            <a:pPr>
              <a:buClr>
                <a:schemeClr val="lt2"/>
              </a:buClr>
              <a:buFont typeface="Fira Sans Condensed Light"/>
              <a:buChar char="●"/>
            </a:pPr>
            <a:endParaRPr lang="en-GB" b="1" dirty="0">
              <a:solidFill>
                <a:schemeClr val="lt2"/>
              </a:solidFill>
              <a:uFill>
                <a:noFill/>
              </a:uFill>
            </a:endParaRPr>
          </a:p>
          <a:p>
            <a:pPr>
              <a:buClr>
                <a:schemeClr val="lt2"/>
              </a:buClr>
              <a:buFont typeface="Fira Sans Condensed Light"/>
              <a:buChar char="●"/>
            </a:pPr>
            <a:r>
              <a:rPr lang="en-GB" dirty="0">
                <a:solidFill>
                  <a:schemeClr val="lt2"/>
                </a:solidFill>
                <a:uFill>
                  <a:noFill/>
                </a:uFill>
              </a:rPr>
              <a:t>High-Resolution Image Synthesis with Latent Diffusion Models. 			</a:t>
            </a:r>
            <a:r>
              <a:rPr lang="en-GB" b="1" dirty="0">
                <a:solidFill>
                  <a:schemeClr val="lt2"/>
                </a:solidFill>
                <a:uFill>
                  <a:noFill/>
                </a:uFill>
              </a:rPr>
              <a:t>Source: https://arxiv.org/pdf/2112.10752.pdf</a:t>
            </a:r>
            <a:endParaRPr b="1" dirty="0">
              <a:solidFill>
                <a:schemeClr val="lt2"/>
              </a:solidFill>
            </a:endParaRPr>
          </a:p>
        </p:txBody>
      </p:sp>
      <p:sp>
        <p:nvSpPr>
          <p:cNvPr id="1800" name="Google Shape;1800;p48"/>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RELATED WORK</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PAPER READING</a:t>
            </a:r>
            <a:endParaRPr dirty="0"/>
          </a:p>
        </p:txBody>
      </p:sp>
      <p:sp>
        <p:nvSpPr>
          <p:cNvPr id="116" name="Google Shape;116;p26"/>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Read related paper to expose idea.</a:t>
            </a:r>
            <a:endParaRPr dirty="0"/>
          </a:p>
        </p:txBody>
      </p:sp>
      <p:sp>
        <p:nvSpPr>
          <p:cNvPr id="117" name="Google Shape;117;p26"/>
          <p:cNvSpPr txBox="1">
            <a:spLocks noGrp="1"/>
          </p:cNvSpPr>
          <p:nvPr>
            <p:ph type="title" idx="2"/>
          </p:nvPr>
        </p:nvSpPr>
        <p:spPr>
          <a:xfrm>
            <a:off x="4845486" y="1455263"/>
            <a:ext cx="2653897"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DATA PROCESSING</a:t>
            </a:r>
            <a:endParaRPr dirty="0"/>
          </a:p>
        </p:txBody>
      </p:sp>
      <p:sp>
        <p:nvSpPr>
          <p:cNvPr id="118" name="Google Shape;118;p26"/>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dirty="0"/>
              <a:t>Modifying dataset to make it usable for Bangla language.</a:t>
            </a:r>
            <a:endParaRPr dirty="0"/>
          </a:p>
        </p:txBody>
      </p:sp>
      <p:sp>
        <p:nvSpPr>
          <p:cNvPr id="119" name="Google Shape;119;p26"/>
          <p:cNvSpPr txBox="1">
            <a:spLocks noGrp="1"/>
          </p:cNvSpPr>
          <p:nvPr>
            <p:ph type="title" idx="4"/>
          </p:nvPr>
        </p:nvSpPr>
        <p:spPr>
          <a:xfrm>
            <a:off x="2768312" y="2877450"/>
            <a:ext cx="2653909"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DATA COLLECTION</a:t>
            </a:r>
            <a:endParaRPr dirty="0"/>
          </a:p>
        </p:txBody>
      </p:sp>
      <p:sp>
        <p:nvSpPr>
          <p:cNvPr id="120" name="Google Shape;120;p26"/>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Collect public Text-Image pair dataset</a:t>
            </a:r>
            <a:endParaRPr dirty="0"/>
          </a:p>
        </p:txBody>
      </p:sp>
      <p:sp>
        <p:nvSpPr>
          <p:cNvPr id="121" name="Google Shape;121;p26"/>
          <p:cNvSpPr txBox="1">
            <a:spLocks noGrp="1"/>
          </p:cNvSpPr>
          <p:nvPr>
            <p:ph type="title" idx="6"/>
          </p:nvPr>
        </p:nvSpPr>
        <p:spPr>
          <a:xfrm>
            <a:off x="6100573" y="2878082"/>
            <a:ext cx="34685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WORKING WITH MODEL</a:t>
            </a:r>
            <a:endParaRPr dirty="0"/>
          </a:p>
        </p:txBody>
      </p:sp>
      <p:sp>
        <p:nvSpPr>
          <p:cNvPr id="122" name="Google Shape;122;p26"/>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Train &amp; Test model</a:t>
            </a:r>
            <a:endParaRPr dirty="0"/>
          </a:p>
        </p:txBody>
      </p:sp>
      <p:sp>
        <p:nvSpPr>
          <p:cNvPr id="123" name="Google Shape;123;p26"/>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EE574CF8-09DA-344E-ABC0-CD202FE5F951}"/>
              </a:ext>
            </a:extLst>
          </p:cNvPr>
          <p:cNvSpPr txBox="1">
            <a:spLocks/>
          </p:cNvSpPr>
          <p:nvPr/>
        </p:nvSpPr>
        <p:spPr>
          <a:xfrm>
            <a:off x="575720" y="5521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GB" dirty="0"/>
              <a:t>WORKING PLAN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422249" y="1418700"/>
            <a:ext cx="4628255" cy="23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347</Words>
  <Application>Microsoft Macintosh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Rajdhani</vt:lpstr>
      <vt:lpstr>system-ui</vt:lpstr>
      <vt:lpstr>Fira Sans Condensed Light</vt:lpstr>
      <vt:lpstr>Advent Pro Light</vt:lpstr>
      <vt:lpstr>Anton</vt:lpstr>
      <vt:lpstr>Ai Tech Agency by Slidesgo</vt:lpstr>
      <vt:lpstr>Bangla Text-to-Image Diffusion Models with Deep Learning Understanding</vt:lpstr>
      <vt:lpstr>PROBLEM STATEMENT &amp; INTEREST</vt:lpstr>
      <vt:lpstr>How we come up with this idea? </vt:lpstr>
      <vt:lpstr>RELATED WORK</vt:lpstr>
      <vt:lpstr>PAPER READING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Text-Image Diffusion Models with Deep Language Understanding</dc:title>
  <cp:lastModifiedBy>Jiaul Haque Saboj</cp:lastModifiedBy>
  <cp:revision>8</cp:revision>
  <dcterms:modified xsi:type="dcterms:W3CDTF">2022-10-24T08:33:09Z</dcterms:modified>
</cp:coreProperties>
</file>