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nton"/>
      <p:regular r:id="rId11"/>
    </p:embeddedFont>
    <p:embeddedFont>
      <p:font typeface="Fira Sans Condensed Light"/>
      <p:regular r:id="rId12"/>
      <p:bold r:id="rId13"/>
      <p:italic r:id="rId14"/>
      <p:boldItalic r:id="rId15"/>
    </p:embeddedFont>
    <p:embeddedFont>
      <p:font typeface="Fira Sans Condensed"/>
      <p:regular r:id="rId16"/>
      <p:bold r:id="rId17"/>
      <p:italic r:id="rId18"/>
      <p:boldItalic r:id="rId19"/>
    </p:embeddedFont>
    <p:embeddedFont>
      <p:font typeface="Advent Pro Light"/>
      <p:regular r:id="rId20"/>
      <p:bold r:id="rId21"/>
    </p:embeddedFont>
    <p:embeddedFont>
      <p:font typeface="Rajdhani"/>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uzGh/IPg2mpxl3ESO9h1mOA7j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Light-regular.fntdata"/><Relationship Id="rId11" Type="http://schemas.openxmlformats.org/officeDocument/2006/relationships/font" Target="fonts/Anton-regular.fntdata"/><Relationship Id="rId22" Type="http://schemas.openxmlformats.org/officeDocument/2006/relationships/font" Target="fonts/Rajdhani-regular.fntdata"/><Relationship Id="rId10" Type="http://schemas.openxmlformats.org/officeDocument/2006/relationships/slide" Target="slides/slide6.xml"/><Relationship Id="rId21" Type="http://schemas.openxmlformats.org/officeDocument/2006/relationships/font" Target="fonts/AdventProLight-bold.fntdata"/><Relationship Id="rId13" Type="http://schemas.openxmlformats.org/officeDocument/2006/relationships/font" Target="fonts/FiraSansCondensedLight-bold.fntdata"/><Relationship Id="rId24" Type="http://customschemas.google.com/relationships/presentationmetadata" Target="metadata"/><Relationship Id="rId12" Type="http://schemas.openxmlformats.org/officeDocument/2006/relationships/font" Target="fonts/FiraSansCondensedLight-regular.fntdata"/><Relationship Id="rId23" Type="http://schemas.openxmlformats.org/officeDocument/2006/relationships/font" Target="fonts/Rajdhani-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CondensedLight-boldItalic.fntdata"/><Relationship Id="rId14" Type="http://schemas.openxmlformats.org/officeDocument/2006/relationships/font" Target="fonts/FiraSansCondensedLight-italic.fntdata"/><Relationship Id="rId17" Type="http://schemas.openxmlformats.org/officeDocument/2006/relationships/font" Target="fonts/FiraSansCondensed-bold.fntdata"/><Relationship Id="rId16" Type="http://schemas.openxmlformats.org/officeDocument/2006/relationships/font" Target="fonts/FiraSansCondensed-regular.fntdata"/><Relationship Id="rId5" Type="http://schemas.openxmlformats.org/officeDocument/2006/relationships/slide" Target="slides/slide1.xml"/><Relationship Id="rId19" Type="http://schemas.openxmlformats.org/officeDocument/2006/relationships/font" Target="fonts/FiraSansCondensed-boldItalic.fntdata"/><Relationship Id="rId6" Type="http://schemas.openxmlformats.org/officeDocument/2006/relationships/slide" Target="slides/slide2.xml"/><Relationship Id="rId18" Type="http://schemas.openxmlformats.org/officeDocument/2006/relationships/font" Target="fonts/FiraSansCondense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8"/>
          <p:cNvSpPr txBox="1"/>
          <p:nvPr>
            <p:ph type="ctrTitle"/>
          </p:nvPr>
        </p:nvSpPr>
        <p:spPr>
          <a:xfrm>
            <a:off x="720000" y="1139150"/>
            <a:ext cx="4404000" cy="259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200">
                <a:latin typeface="Anton"/>
                <a:ea typeface="Anton"/>
                <a:cs typeface="Anton"/>
                <a:sym typeface="Anto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8"/>
          <p:cNvSpPr txBox="1"/>
          <p:nvPr>
            <p:ph idx="1" type="subTitle"/>
          </p:nvPr>
        </p:nvSpPr>
        <p:spPr>
          <a:xfrm>
            <a:off x="720000" y="3585075"/>
            <a:ext cx="33849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idx="1" type="body"/>
          </p:nvPr>
        </p:nvSpPr>
        <p:spPr>
          <a:xfrm>
            <a:off x="720000" y="1152475"/>
            <a:ext cx="7704000" cy="3416400"/>
          </a:xfrm>
          <a:prstGeom prst="rect">
            <a:avLst/>
          </a:prstGeom>
          <a:solidFill>
            <a:srgbClr val="FFFFFF">
              <a:alpha val="44705"/>
            </a:srgbClr>
          </a:solid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434343"/>
              </a:buClr>
              <a:buSzPts val="1100"/>
              <a:buAutoNum type="arabicPeriod"/>
              <a:defRPr sz="1300">
                <a:solidFill>
                  <a:srgbClr val="F3F3F3"/>
                </a:solidFill>
              </a:defRPr>
            </a:lvl1pPr>
            <a:lvl2pPr indent="-298450" lvl="1" marL="914400" algn="l">
              <a:lnSpc>
                <a:spcPct val="115000"/>
              </a:lnSpc>
              <a:spcBef>
                <a:spcPts val="1600"/>
              </a:spcBef>
              <a:spcAft>
                <a:spcPts val="0"/>
              </a:spcAft>
              <a:buClr>
                <a:srgbClr val="000000"/>
              </a:buClr>
              <a:buSzPts val="1100"/>
              <a:buAutoNum type="alphaLcPeriod"/>
              <a:defRPr sz="1200"/>
            </a:lvl2pPr>
            <a:lvl3pPr indent="-298450" lvl="2" marL="1371600" algn="l">
              <a:lnSpc>
                <a:spcPct val="115000"/>
              </a:lnSpc>
              <a:spcBef>
                <a:spcPts val="1600"/>
              </a:spcBef>
              <a:spcAft>
                <a:spcPts val="0"/>
              </a:spcAft>
              <a:buClr>
                <a:srgbClr val="000000"/>
              </a:buClr>
              <a:buSzPts val="1100"/>
              <a:buAutoNum type="romanLcPeriod"/>
              <a:defRPr sz="1200"/>
            </a:lvl3pPr>
            <a:lvl4pPr indent="-298450" lvl="3" marL="1828800" algn="l">
              <a:lnSpc>
                <a:spcPct val="115000"/>
              </a:lnSpc>
              <a:spcBef>
                <a:spcPts val="1600"/>
              </a:spcBef>
              <a:spcAft>
                <a:spcPts val="0"/>
              </a:spcAft>
              <a:buClr>
                <a:srgbClr val="000000"/>
              </a:buClr>
              <a:buSzPts val="1100"/>
              <a:buAutoNum type="arabicPeriod"/>
              <a:defRPr sz="1200"/>
            </a:lvl4pPr>
            <a:lvl5pPr indent="-298450" lvl="4" marL="2286000" algn="l">
              <a:lnSpc>
                <a:spcPct val="115000"/>
              </a:lnSpc>
              <a:spcBef>
                <a:spcPts val="1600"/>
              </a:spcBef>
              <a:spcAft>
                <a:spcPts val="0"/>
              </a:spcAft>
              <a:buClr>
                <a:srgbClr val="000000"/>
              </a:buClr>
              <a:buSzPts val="1100"/>
              <a:buAutoNum type="alphaLcPeriod"/>
              <a:defRPr sz="1200"/>
            </a:lvl5pPr>
            <a:lvl6pPr indent="-298450" lvl="5" marL="2743200" algn="l">
              <a:lnSpc>
                <a:spcPct val="115000"/>
              </a:lnSpc>
              <a:spcBef>
                <a:spcPts val="1600"/>
              </a:spcBef>
              <a:spcAft>
                <a:spcPts val="0"/>
              </a:spcAft>
              <a:buClr>
                <a:srgbClr val="000000"/>
              </a:buClr>
              <a:buSzPts val="1100"/>
              <a:buAutoNum type="romanLcPeriod"/>
              <a:defRPr sz="1200"/>
            </a:lvl6pPr>
            <a:lvl7pPr indent="-298450" lvl="6" marL="3200400" algn="l">
              <a:lnSpc>
                <a:spcPct val="115000"/>
              </a:lnSpc>
              <a:spcBef>
                <a:spcPts val="1600"/>
              </a:spcBef>
              <a:spcAft>
                <a:spcPts val="0"/>
              </a:spcAft>
              <a:buClr>
                <a:srgbClr val="000000"/>
              </a:buClr>
              <a:buSzPts val="1100"/>
              <a:buAutoNum type="arabicPeriod"/>
              <a:defRPr sz="1200"/>
            </a:lvl7pPr>
            <a:lvl8pPr indent="-298450" lvl="7" marL="3657600" algn="l">
              <a:lnSpc>
                <a:spcPct val="115000"/>
              </a:lnSpc>
              <a:spcBef>
                <a:spcPts val="1600"/>
              </a:spcBef>
              <a:spcAft>
                <a:spcPts val="0"/>
              </a:spcAft>
              <a:buClr>
                <a:srgbClr val="000000"/>
              </a:buClr>
              <a:buSzPts val="1100"/>
              <a:buAutoNum type="alphaLcPeriod"/>
              <a:defRPr sz="1200"/>
            </a:lvl8pPr>
            <a:lvl9pPr indent="-298450" lvl="8" marL="4114800" algn="l">
              <a:lnSpc>
                <a:spcPct val="115000"/>
              </a:lnSpc>
              <a:spcBef>
                <a:spcPts val="1600"/>
              </a:spcBef>
              <a:spcAft>
                <a:spcPts val="1600"/>
              </a:spcAft>
              <a:buClr>
                <a:srgbClr val="000000"/>
              </a:buClr>
              <a:buSzPts val="1100"/>
              <a:buAutoNum type="romanLcPeriod"/>
              <a:defRPr sz="1200"/>
            </a:lvl9pPr>
          </a:lstStyle>
          <a:p/>
        </p:txBody>
      </p:sp>
      <p:sp>
        <p:nvSpPr>
          <p:cNvPr id="13" name="Google Shape;13;p9"/>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0"/>
          <p:cNvSpPr txBox="1"/>
          <p:nvPr>
            <p:ph type="title"/>
          </p:nvPr>
        </p:nvSpPr>
        <p:spPr>
          <a:xfrm>
            <a:off x="1511713" y="1452625"/>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16" name="Google Shape;16;p10"/>
          <p:cNvSpPr txBox="1"/>
          <p:nvPr>
            <p:ph idx="1" type="subTitle"/>
          </p:nvPr>
        </p:nvSpPr>
        <p:spPr>
          <a:xfrm>
            <a:off x="1511712" y="1779575"/>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1600"/>
              </a:spcBef>
              <a:spcAft>
                <a:spcPts val="0"/>
              </a:spcAft>
              <a:buSzPts val="1200"/>
              <a:buNone/>
              <a:defRPr sz="1400"/>
            </a:lvl2pPr>
            <a:lvl3pPr lvl="2" algn="l">
              <a:lnSpc>
                <a:spcPct val="100000"/>
              </a:lnSpc>
              <a:spcBef>
                <a:spcPts val="1600"/>
              </a:spcBef>
              <a:spcAft>
                <a:spcPts val="0"/>
              </a:spcAft>
              <a:buSzPts val="1200"/>
              <a:buNone/>
              <a:defRPr sz="1400"/>
            </a:lvl3pPr>
            <a:lvl4pPr lvl="3" algn="l">
              <a:lnSpc>
                <a:spcPct val="100000"/>
              </a:lnSpc>
              <a:spcBef>
                <a:spcPts val="1600"/>
              </a:spcBef>
              <a:spcAft>
                <a:spcPts val="0"/>
              </a:spcAft>
              <a:buSzPts val="1200"/>
              <a:buNone/>
              <a:defRPr sz="1400"/>
            </a:lvl4pPr>
            <a:lvl5pPr lvl="4" algn="l">
              <a:lnSpc>
                <a:spcPct val="100000"/>
              </a:lnSpc>
              <a:spcBef>
                <a:spcPts val="1600"/>
              </a:spcBef>
              <a:spcAft>
                <a:spcPts val="0"/>
              </a:spcAft>
              <a:buSzPts val="1200"/>
              <a:buNone/>
              <a:defRPr sz="1400"/>
            </a:lvl5pPr>
            <a:lvl6pPr lvl="5" algn="l">
              <a:lnSpc>
                <a:spcPct val="100000"/>
              </a:lnSpc>
              <a:spcBef>
                <a:spcPts val="1600"/>
              </a:spcBef>
              <a:spcAft>
                <a:spcPts val="0"/>
              </a:spcAft>
              <a:buSzPts val="1200"/>
              <a:buNone/>
              <a:defRPr sz="1400"/>
            </a:lvl6pPr>
            <a:lvl7pPr lvl="6" algn="l">
              <a:lnSpc>
                <a:spcPct val="100000"/>
              </a:lnSpc>
              <a:spcBef>
                <a:spcPts val="1600"/>
              </a:spcBef>
              <a:spcAft>
                <a:spcPts val="0"/>
              </a:spcAft>
              <a:buSzPts val="1200"/>
              <a:buNone/>
              <a:defRPr sz="1400"/>
            </a:lvl7pPr>
            <a:lvl8pPr lvl="7" algn="l">
              <a:lnSpc>
                <a:spcPct val="100000"/>
              </a:lnSpc>
              <a:spcBef>
                <a:spcPts val="1600"/>
              </a:spcBef>
              <a:spcAft>
                <a:spcPts val="0"/>
              </a:spcAft>
              <a:buSzPts val="1200"/>
              <a:buNone/>
              <a:defRPr sz="1400"/>
            </a:lvl8pPr>
            <a:lvl9pPr lvl="8" algn="l">
              <a:lnSpc>
                <a:spcPct val="100000"/>
              </a:lnSpc>
              <a:spcBef>
                <a:spcPts val="1600"/>
              </a:spcBef>
              <a:spcAft>
                <a:spcPts val="1600"/>
              </a:spcAft>
              <a:buSzPts val="1200"/>
              <a:buNone/>
              <a:defRPr sz="1400"/>
            </a:lvl9pPr>
          </a:lstStyle>
          <a:p/>
        </p:txBody>
      </p:sp>
      <p:sp>
        <p:nvSpPr>
          <p:cNvPr id="17" name="Google Shape;17;p10"/>
          <p:cNvSpPr txBox="1"/>
          <p:nvPr>
            <p:ph idx="2" type="title"/>
          </p:nvPr>
        </p:nvSpPr>
        <p:spPr>
          <a:xfrm>
            <a:off x="4845487" y="1455263"/>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8" name="Google Shape;18;p10"/>
          <p:cNvSpPr txBox="1"/>
          <p:nvPr>
            <p:ph idx="3" type="subTitle"/>
          </p:nvPr>
        </p:nvSpPr>
        <p:spPr>
          <a:xfrm>
            <a:off x="4845487" y="1782238"/>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1600"/>
              </a:spcBef>
              <a:spcAft>
                <a:spcPts val="0"/>
              </a:spcAft>
              <a:buSzPts val="1200"/>
              <a:buNone/>
              <a:defRPr sz="1400"/>
            </a:lvl2pPr>
            <a:lvl3pPr lvl="2" algn="l">
              <a:lnSpc>
                <a:spcPct val="100000"/>
              </a:lnSpc>
              <a:spcBef>
                <a:spcPts val="1600"/>
              </a:spcBef>
              <a:spcAft>
                <a:spcPts val="0"/>
              </a:spcAft>
              <a:buSzPts val="1200"/>
              <a:buNone/>
              <a:defRPr sz="1400"/>
            </a:lvl3pPr>
            <a:lvl4pPr lvl="3" algn="l">
              <a:lnSpc>
                <a:spcPct val="100000"/>
              </a:lnSpc>
              <a:spcBef>
                <a:spcPts val="1600"/>
              </a:spcBef>
              <a:spcAft>
                <a:spcPts val="0"/>
              </a:spcAft>
              <a:buSzPts val="1200"/>
              <a:buNone/>
              <a:defRPr sz="1400"/>
            </a:lvl4pPr>
            <a:lvl5pPr lvl="4" algn="l">
              <a:lnSpc>
                <a:spcPct val="100000"/>
              </a:lnSpc>
              <a:spcBef>
                <a:spcPts val="1600"/>
              </a:spcBef>
              <a:spcAft>
                <a:spcPts val="0"/>
              </a:spcAft>
              <a:buSzPts val="1200"/>
              <a:buNone/>
              <a:defRPr sz="1400"/>
            </a:lvl5pPr>
            <a:lvl6pPr lvl="5" algn="l">
              <a:lnSpc>
                <a:spcPct val="100000"/>
              </a:lnSpc>
              <a:spcBef>
                <a:spcPts val="1600"/>
              </a:spcBef>
              <a:spcAft>
                <a:spcPts val="0"/>
              </a:spcAft>
              <a:buSzPts val="1200"/>
              <a:buNone/>
              <a:defRPr sz="1400"/>
            </a:lvl6pPr>
            <a:lvl7pPr lvl="6" algn="l">
              <a:lnSpc>
                <a:spcPct val="100000"/>
              </a:lnSpc>
              <a:spcBef>
                <a:spcPts val="1600"/>
              </a:spcBef>
              <a:spcAft>
                <a:spcPts val="0"/>
              </a:spcAft>
              <a:buSzPts val="1200"/>
              <a:buNone/>
              <a:defRPr sz="1400"/>
            </a:lvl7pPr>
            <a:lvl8pPr lvl="7" algn="l">
              <a:lnSpc>
                <a:spcPct val="100000"/>
              </a:lnSpc>
              <a:spcBef>
                <a:spcPts val="1600"/>
              </a:spcBef>
              <a:spcAft>
                <a:spcPts val="0"/>
              </a:spcAft>
              <a:buSzPts val="1200"/>
              <a:buNone/>
              <a:defRPr sz="1400"/>
            </a:lvl8pPr>
            <a:lvl9pPr lvl="8" algn="l">
              <a:lnSpc>
                <a:spcPct val="100000"/>
              </a:lnSpc>
              <a:spcBef>
                <a:spcPts val="1600"/>
              </a:spcBef>
              <a:spcAft>
                <a:spcPts val="1600"/>
              </a:spcAft>
              <a:buSzPts val="1200"/>
              <a:buNone/>
              <a:defRPr sz="1400"/>
            </a:lvl9pPr>
          </a:lstStyle>
          <a:p/>
        </p:txBody>
      </p:sp>
      <p:sp>
        <p:nvSpPr>
          <p:cNvPr id="19" name="Google Shape;19;p10"/>
          <p:cNvSpPr txBox="1"/>
          <p:nvPr>
            <p:ph idx="4" type="title"/>
          </p:nvPr>
        </p:nvSpPr>
        <p:spPr>
          <a:xfrm>
            <a:off x="2768313" y="2877450"/>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0" name="Google Shape;20;p10"/>
          <p:cNvSpPr txBox="1"/>
          <p:nvPr>
            <p:ph idx="5" type="subTitle"/>
          </p:nvPr>
        </p:nvSpPr>
        <p:spPr>
          <a:xfrm>
            <a:off x="2768312" y="3204400"/>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21" name="Google Shape;21;p10"/>
          <p:cNvSpPr txBox="1"/>
          <p:nvPr>
            <p:ph idx="6" type="title"/>
          </p:nvPr>
        </p:nvSpPr>
        <p:spPr>
          <a:xfrm>
            <a:off x="6100575" y="2878082"/>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2" name="Google Shape;22;p10"/>
          <p:cNvSpPr txBox="1"/>
          <p:nvPr>
            <p:ph idx="7" type="subTitle"/>
          </p:nvPr>
        </p:nvSpPr>
        <p:spPr>
          <a:xfrm>
            <a:off x="6100575" y="3205057"/>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23" name="Google Shape;23;p10"/>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10"/>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p10"/>
          <p:cNvSpPr txBox="1"/>
          <p:nvPr>
            <p:ph idx="13" type="title"/>
          </p:nvPr>
        </p:nvSpPr>
        <p:spPr>
          <a:xfrm>
            <a:off x="5304000" y="3183632"/>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6" name="Google Shape;26;p10"/>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1"/>
          <p:cNvSpPr txBox="1"/>
          <p:nvPr>
            <p:ph type="title"/>
          </p:nvPr>
        </p:nvSpPr>
        <p:spPr>
          <a:xfrm>
            <a:off x="2422250" y="1418700"/>
            <a:ext cx="4299600" cy="23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 name="Shape 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1pPr>
            <a:lvl2pPr lvl="1"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2pPr>
            <a:lvl3pPr lvl="2"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3pPr>
            <a:lvl4pPr lvl="3"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4pPr>
            <a:lvl5pPr lvl="4"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5pPr>
            <a:lvl6pPr lvl="5"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6pPr>
            <a:lvl7pPr lvl="6"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7pPr>
            <a:lvl8pPr lvl="7"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8pPr>
            <a:lvl9pPr lvl="8"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1pPr>
            <a:lvl2pPr indent="-304800" lvl="1" marL="9144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2pPr>
            <a:lvl3pPr indent="-304800" lvl="2" marL="13716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3pPr>
            <a:lvl4pPr indent="-304800" lvl="3" marL="18288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4pPr>
            <a:lvl5pPr indent="-304800" lvl="4" marL="22860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5pPr>
            <a:lvl6pPr indent="-304800" lvl="5" marL="27432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6pPr>
            <a:lvl7pPr indent="-304800" lvl="6" marL="32004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7pPr>
            <a:lvl8pPr indent="-304800" lvl="7" marL="36576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8pPr>
            <a:lvl9pPr indent="-304800" lvl="8" marL="4114800" marR="0" rtl="0" algn="l">
              <a:lnSpc>
                <a:spcPct val="115000"/>
              </a:lnSpc>
              <a:spcBef>
                <a:spcPts val="1600"/>
              </a:spcBef>
              <a:spcAft>
                <a:spcPts val="160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hyperlink" Target="https://arxiv.org/pdf/2109.1174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1"/>
          <p:cNvSpPr txBox="1"/>
          <p:nvPr>
            <p:ph type="ctrTitle"/>
          </p:nvPr>
        </p:nvSpPr>
        <p:spPr>
          <a:xfrm>
            <a:off x="791100" y="263150"/>
            <a:ext cx="7169400" cy="259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GB" sz="3600">
                <a:latin typeface="Rajdhani"/>
                <a:ea typeface="Rajdhani"/>
                <a:cs typeface="Rajdhani"/>
                <a:sym typeface="Rajdhani"/>
              </a:rPr>
              <a:t>Bangla Text-to-Image Diffusion Models with Deep Learning Understanding</a:t>
            </a:r>
            <a:endParaRPr/>
          </a:p>
        </p:txBody>
      </p:sp>
      <p:sp>
        <p:nvSpPr>
          <p:cNvPr id="37" name="Google Shape;37;p1"/>
          <p:cNvSpPr txBox="1"/>
          <p:nvPr>
            <p:ph idx="1" type="subTitle"/>
          </p:nvPr>
        </p:nvSpPr>
        <p:spPr>
          <a:xfrm>
            <a:off x="720000" y="3208085"/>
            <a:ext cx="3384900" cy="43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800"/>
              <a:buNone/>
            </a:pPr>
            <a:r>
              <a:rPr lang="en-GB" sz="1600">
                <a:latin typeface="Fira Sans Condensed Light"/>
                <a:ea typeface="Fira Sans Condensed Light"/>
                <a:cs typeface="Fira Sans Condensed Light"/>
                <a:sym typeface="Fira Sans Condensed Light"/>
              </a:rPr>
              <a:t>Tawsif Mahmud 1912411042</a:t>
            </a:r>
            <a:endParaRPr/>
          </a:p>
          <a:p>
            <a:pPr indent="0" lvl="0" marL="0" rtl="0" algn="l">
              <a:lnSpc>
                <a:spcPct val="150000"/>
              </a:lnSpc>
              <a:spcBef>
                <a:spcPts val="0"/>
              </a:spcBef>
              <a:spcAft>
                <a:spcPts val="0"/>
              </a:spcAft>
              <a:buSzPts val="2800"/>
              <a:buNone/>
            </a:pPr>
            <a:r>
              <a:rPr lang="en-GB" sz="1600">
                <a:latin typeface="Fira Sans Condensed Light"/>
                <a:ea typeface="Fira Sans Condensed Light"/>
                <a:cs typeface="Fira Sans Condensed Light"/>
                <a:sym typeface="Fira Sans Condensed Light"/>
              </a:rPr>
              <a:t>Jiaul Haque Saboj 1912065042</a:t>
            </a:r>
            <a:endParaRPr/>
          </a:p>
          <a:p>
            <a:pPr indent="0" lvl="0" marL="0" rtl="0" algn="l">
              <a:lnSpc>
                <a:spcPct val="150000"/>
              </a:lnSpc>
              <a:spcBef>
                <a:spcPts val="0"/>
              </a:spcBef>
              <a:spcAft>
                <a:spcPts val="0"/>
              </a:spcAft>
              <a:buSzPts val="2800"/>
              <a:buNone/>
            </a:pPr>
            <a:r>
              <a:rPr lang="en-GB" sz="1600">
                <a:latin typeface="Fira Sans Condensed Light"/>
                <a:ea typeface="Fira Sans Condensed Light"/>
                <a:cs typeface="Fira Sans Condensed Light"/>
                <a:sym typeface="Fira Sans Condensed Light"/>
              </a:rPr>
              <a:t>Sadia Sifati Shammee 1912304042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2"/>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000"/>
              <a:t>PROBLEM STATEMENT &amp; INTEREST</a:t>
            </a:r>
            <a:endParaRPr sz="3000"/>
          </a:p>
        </p:txBody>
      </p:sp>
      <p:sp>
        <p:nvSpPr>
          <p:cNvPr id="43" name="Google Shape;43;p2"/>
          <p:cNvSpPr txBox="1"/>
          <p:nvPr>
            <p:ph idx="1" type="body"/>
          </p:nvPr>
        </p:nvSpPr>
        <p:spPr>
          <a:xfrm>
            <a:off x="720000" y="1152475"/>
            <a:ext cx="7704000" cy="1061336"/>
          </a:xfrm>
          <a:prstGeom prst="rect">
            <a:avLst/>
          </a:prstGeom>
          <a:noFill/>
          <a:ln>
            <a:noFill/>
          </a:ln>
        </p:spPr>
        <p:txBody>
          <a:bodyPr anchorCtr="0" anchor="t" bIns="91425" lIns="234000" spcFirstLastPara="1" rIns="234000" wrap="square" tIns="234000">
            <a:noAutofit/>
          </a:bodyPr>
          <a:lstStyle/>
          <a:p>
            <a:pPr indent="0" lvl="0" marL="0" rtl="0" algn="just">
              <a:lnSpc>
                <a:spcPct val="100000"/>
              </a:lnSpc>
              <a:spcBef>
                <a:spcPts val="0"/>
              </a:spcBef>
              <a:spcAft>
                <a:spcPts val="0"/>
              </a:spcAft>
              <a:buSzPts val="1100"/>
              <a:buNone/>
            </a:pPr>
            <a:r>
              <a:rPr lang="en-GB" sz="1800">
                <a:solidFill>
                  <a:schemeClr val="lt2"/>
                </a:solidFill>
              </a:rPr>
              <a:t>Recently, Images have been more sensitive to humans than verbal context. But finding a proper image is a quite difficult task. In that case, we have to draw or capture an image which is not a fast solution. So, to make it quicker and easier, we can use a model to generate images based on our desire.</a:t>
            </a:r>
            <a:endParaRPr/>
          </a:p>
        </p:txBody>
      </p:sp>
      <p:sp>
        <p:nvSpPr>
          <p:cNvPr id="44" name="Google Shape;44;p2"/>
          <p:cNvSpPr txBox="1"/>
          <p:nvPr/>
        </p:nvSpPr>
        <p:spPr>
          <a:xfrm>
            <a:off x="720000" y="2571750"/>
            <a:ext cx="7704000" cy="1061336"/>
          </a:xfrm>
          <a:prstGeom prst="rect">
            <a:avLst/>
          </a:prstGeom>
          <a:noFill/>
          <a:ln>
            <a:noFill/>
          </a:ln>
        </p:spPr>
        <p:txBody>
          <a:bodyPr anchorCtr="0" anchor="t" bIns="91425" lIns="234000" spcFirstLastPara="1" rIns="234000" wrap="square" tIns="234000">
            <a:noAutofit/>
          </a:bodyPr>
          <a:lstStyle/>
          <a:p>
            <a:pPr indent="0" lvl="0" marL="0" marR="0" rtl="0" algn="just">
              <a:lnSpc>
                <a:spcPct val="100000"/>
              </a:lnSpc>
              <a:spcBef>
                <a:spcPts val="0"/>
              </a:spcBef>
              <a:spcAft>
                <a:spcPts val="0"/>
              </a:spcAft>
              <a:buClr>
                <a:srgbClr val="434343"/>
              </a:buClr>
              <a:buSzPts val="1100"/>
              <a:buFont typeface="Fira Sans Condensed Light"/>
              <a:buNone/>
            </a:pPr>
            <a:r>
              <a:rPr b="0" i="0" lang="en-GB" sz="1800" u="none" cap="none" strike="noStrike">
                <a:solidFill>
                  <a:schemeClr val="lt2"/>
                </a:solidFill>
                <a:latin typeface="Fira Sans Condensed Light"/>
                <a:ea typeface="Fira Sans Condensed Light"/>
                <a:cs typeface="Fira Sans Condensed Light"/>
                <a:sym typeface="Fira Sans Condensed Light"/>
              </a:rPr>
              <a:t>There is no Bangla text-based image generation model which is currently in use. As many researchers are working with English text, why not try this problem with a Bangla text solution? That's what made us interested in working on this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 name="Shape 48"/>
        <p:cNvGrpSpPr/>
        <p:nvPr/>
      </p:nvGrpSpPr>
      <p:grpSpPr>
        <a:xfrm>
          <a:off x="0" y="0"/>
          <a:ext cx="0" cy="0"/>
          <a:chOff x="0" y="0"/>
          <a:chExt cx="0" cy="0"/>
        </a:xfrm>
      </p:grpSpPr>
      <p:sp>
        <p:nvSpPr>
          <p:cNvPr id="49" name="Google Shape;49;p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3000"/>
              <a:t>How we come up with this idea? </a:t>
            </a:r>
            <a:endParaRPr sz="3000"/>
          </a:p>
        </p:txBody>
      </p:sp>
      <p:sp>
        <p:nvSpPr>
          <p:cNvPr id="50" name="Google Shape;50;p3"/>
          <p:cNvSpPr txBox="1"/>
          <p:nvPr>
            <p:ph idx="1" type="body"/>
          </p:nvPr>
        </p:nvSpPr>
        <p:spPr>
          <a:xfrm>
            <a:off x="720100" y="1663030"/>
            <a:ext cx="7704000" cy="1014939"/>
          </a:xfrm>
          <a:prstGeom prst="rect">
            <a:avLst/>
          </a:prstGeom>
          <a:noFill/>
          <a:ln>
            <a:noFill/>
          </a:ln>
        </p:spPr>
        <p:txBody>
          <a:bodyPr anchorCtr="0" anchor="t" bIns="91425" lIns="234000" spcFirstLastPara="1" rIns="234000" wrap="square" tIns="234000">
            <a:noAutofit/>
          </a:bodyPr>
          <a:lstStyle/>
          <a:p>
            <a:pPr indent="0" lvl="0" marL="0" rtl="0" algn="just">
              <a:lnSpc>
                <a:spcPct val="100000"/>
              </a:lnSpc>
              <a:spcBef>
                <a:spcPts val="0"/>
              </a:spcBef>
              <a:spcAft>
                <a:spcPts val="0"/>
              </a:spcAft>
              <a:buSzPts val="1100"/>
              <a:buNone/>
            </a:pPr>
            <a:r>
              <a:rPr b="0" i="0" lang="en-GB" sz="1800">
                <a:solidFill>
                  <a:srgbClr val="E4E6EB"/>
                </a:solidFill>
                <a:latin typeface="Fira Sans Condensed"/>
                <a:ea typeface="Fira Sans Condensed"/>
                <a:cs typeface="Fira Sans Condensed"/>
                <a:sym typeface="Fira Sans Condensed"/>
              </a:rPr>
              <a:t>In less than a one year, a lot of text based image generation models came into the public. And the popularity is no less than any new invention. Tracking on the Innovation, we want to do something more using our own language.</a:t>
            </a:r>
            <a:endParaRPr sz="1800">
              <a:solidFill>
                <a:schemeClr val="lt2"/>
              </a:solidFill>
              <a:latin typeface="Fira Sans Condensed"/>
              <a:ea typeface="Fira Sans Condensed"/>
              <a:cs typeface="Fira Sans Condensed"/>
              <a:sym typeface="Fira San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lt2"/>
              </a:solidFill>
              <a:latin typeface="Rajdhani"/>
              <a:ea typeface="Rajdhani"/>
              <a:cs typeface="Rajdhani"/>
              <a:sym typeface="Rajdhani"/>
            </a:endParaRPr>
          </a:p>
          <a:p>
            <a:pPr indent="-298450" lvl="0" marL="457200" rtl="0" algn="l">
              <a:lnSpc>
                <a:spcPct val="100000"/>
              </a:lnSpc>
              <a:spcBef>
                <a:spcPts val="1600"/>
              </a:spcBef>
              <a:spcAft>
                <a:spcPts val="0"/>
              </a:spcAft>
              <a:buClr>
                <a:schemeClr val="lt2"/>
              </a:buClr>
              <a:buSzPts val="1100"/>
              <a:buFont typeface="Fira Sans Condensed Light"/>
              <a:buChar char="●"/>
            </a:pPr>
            <a:r>
              <a:rPr lang="en-GB">
                <a:solidFill>
                  <a:schemeClr val="lt2"/>
                </a:solidFill>
              </a:rPr>
              <a:t>Fine-Grained Image Generation from Bangla Text Description using Attentional Generative Adversarial Network</a:t>
            </a:r>
            <a:r>
              <a:rPr b="1" lang="en-GB">
                <a:solidFill>
                  <a:schemeClr val="lt2"/>
                </a:solidFill>
              </a:rPr>
              <a:t>.							Source: </a:t>
            </a:r>
            <a:r>
              <a:rPr b="1" lang="en-GB">
                <a:solidFill>
                  <a:schemeClr val="lt2"/>
                </a:solidFill>
                <a:uFill>
                  <a:noFill/>
                </a:uFill>
                <a:hlinkClick r:id="rId4">
                  <a:extLst>
                    <a:ext uri="{A12FA001-AC4F-418D-AE19-62706E023703}">
                      <ahyp:hlinkClr val="tx"/>
                    </a:ext>
                  </a:extLst>
                </a:hlinkClick>
              </a:rPr>
              <a:t>https://arxiv.org/pdf/2109.11749.pdf</a:t>
            </a:r>
            <a:r>
              <a:rPr b="1" lang="en-GB" u="sng">
                <a:solidFill>
                  <a:schemeClr val="lt2"/>
                </a:solidFill>
              </a:rPr>
              <a:t>					</a:t>
            </a:r>
            <a:endParaRPr>
              <a:solidFill>
                <a:schemeClr val="lt2"/>
              </a:solidFill>
            </a:endParaRPr>
          </a:p>
          <a:p>
            <a:pPr indent="-298450" lvl="0" marL="457200" rtl="0" algn="l">
              <a:lnSpc>
                <a:spcPct val="100000"/>
              </a:lnSpc>
              <a:spcBef>
                <a:spcPts val="0"/>
              </a:spcBef>
              <a:spcAft>
                <a:spcPts val="0"/>
              </a:spcAft>
              <a:buClr>
                <a:schemeClr val="lt2"/>
              </a:buClr>
              <a:buSzPts val="1100"/>
              <a:buChar char="●"/>
            </a:pPr>
            <a:r>
              <a:rPr lang="en-GB">
                <a:solidFill>
                  <a:schemeClr val="lt2"/>
                </a:solidFill>
              </a:rPr>
              <a:t>Diffusion Models Beat GANs on Image Synthesis. 				</a:t>
            </a:r>
            <a:r>
              <a:rPr b="1" lang="en-GB">
                <a:solidFill>
                  <a:schemeClr val="lt2"/>
                </a:solidFill>
              </a:rPr>
              <a:t>Source: </a:t>
            </a:r>
            <a:r>
              <a:rPr b="1" lang="en-GB" u="sng">
                <a:solidFill>
                  <a:schemeClr val="lt2"/>
                </a:solidFill>
              </a:rPr>
              <a:t>https://arxiv.org/pdf/2105.05233.pdf</a:t>
            </a:r>
            <a:r>
              <a:rPr b="1" lang="en-GB">
                <a:solidFill>
                  <a:schemeClr val="lt2"/>
                </a:solidFill>
              </a:rPr>
              <a:t> </a:t>
            </a:r>
            <a:endParaRPr/>
          </a:p>
          <a:p>
            <a:pPr indent="-228600" lvl="0" marL="457200" rtl="0" algn="l">
              <a:lnSpc>
                <a:spcPct val="100000"/>
              </a:lnSpc>
              <a:spcBef>
                <a:spcPts val="0"/>
              </a:spcBef>
              <a:spcAft>
                <a:spcPts val="0"/>
              </a:spcAft>
              <a:buClr>
                <a:schemeClr val="lt2"/>
              </a:buClr>
              <a:buSzPts val="1100"/>
              <a:buNone/>
            </a:pPr>
            <a:r>
              <a:t/>
            </a:r>
            <a:endParaRPr b="1">
              <a:solidFill>
                <a:schemeClr val="lt2"/>
              </a:solidFill>
            </a:endParaRPr>
          </a:p>
          <a:p>
            <a:pPr indent="-298450" lvl="0" marL="457200" rtl="0" algn="l">
              <a:lnSpc>
                <a:spcPct val="100000"/>
              </a:lnSpc>
              <a:spcBef>
                <a:spcPts val="0"/>
              </a:spcBef>
              <a:spcAft>
                <a:spcPts val="0"/>
              </a:spcAft>
              <a:buClr>
                <a:schemeClr val="lt2"/>
              </a:buClr>
              <a:buSzPts val="1100"/>
              <a:buFont typeface="Fira Sans Condensed Light"/>
              <a:buChar char="●"/>
            </a:pPr>
            <a:r>
              <a:rPr lang="en-GB">
                <a:solidFill>
                  <a:schemeClr val="lt2"/>
                </a:solidFill>
              </a:rPr>
              <a:t>Best Prompts for Text-to-Image Models and How to Find Them. 			</a:t>
            </a:r>
            <a:r>
              <a:rPr b="1" lang="en-GB">
                <a:solidFill>
                  <a:schemeClr val="lt2"/>
                </a:solidFill>
              </a:rPr>
              <a:t>Source: https://arxiv.org/pdf/2209.11711.pdf</a:t>
            </a:r>
            <a:endParaRPr/>
          </a:p>
          <a:p>
            <a:pPr indent="-228600" lvl="0" marL="457200" rtl="0" algn="l">
              <a:lnSpc>
                <a:spcPct val="100000"/>
              </a:lnSpc>
              <a:spcBef>
                <a:spcPts val="0"/>
              </a:spcBef>
              <a:spcAft>
                <a:spcPts val="0"/>
              </a:spcAft>
              <a:buClr>
                <a:schemeClr val="lt2"/>
              </a:buClr>
              <a:buSzPts val="1100"/>
              <a:buFont typeface="Fira Sans Condensed Light"/>
              <a:buNone/>
            </a:pPr>
            <a:r>
              <a:t/>
            </a:r>
            <a:endParaRPr b="1">
              <a:solidFill>
                <a:schemeClr val="lt2"/>
              </a:solidFill>
            </a:endParaRPr>
          </a:p>
          <a:p>
            <a:pPr indent="-298450" lvl="0" marL="457200" rtl="0" algn="l">
              <a:lnSpc>
                <a:spcPct val="100000"/>
              </a:lnSpc>
              <a:spcBef>
                <a:spcPts val="0"/>
              </a:spcBef>
              <a:spcAft>
                <a:spcPts val="0"/>
              </a:spcAft>
              <a:buClr>
                <a:schemeClr val="lt2"/>
              </a:buClr>
              <a:buSzPts val="1100"/>
              <a:buFont typeface="Fira Sans Condensed Light"/>
              <a:buChar char="●"/>
            </a:pPr>
            <a:r>
              <a:rPr lang="en-GB">
                <a:solidFill>
                  <a:schemeClr val="lt2"/>
                </a:solidFill>
              </a:rPr>
              <a:t>High-Resolution Image Synthesis with Latent Diffusion Models. 			</a:t>
            </a:r>
            <a:r>
              <a:rPr b="1" lang="en-GB">
                <a:solidFill>
                  <a:schemeClr val="lt2"/>
                </a:solidFill>
              </a:rPr>
              <a:t>Source: https://arxiv.org/pdf/2112.10752.pdf</a:t>
            </a:r>
            <a:endParaRPr b="1">
              <a:solidFill>
                <a:schemeClr val="lt2"/>
              </a:solidFill>
            </a:endParaRPr>
          </a:p>
        </p:txBody>
      </p:sp>
      <p:sp>
        <p:nvSpPr>
          <p:cNvPr id="56" name="Google Shape;56;p4"/>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RELATED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5"/>
          <p:cNvSpPr txBox="1"/>
          <p:nvPr>
            <p:ph type="title"/>
          </p:nvPr>
        </p:nvSpPr>
        <p:spPr>
          <a:xfrm>
            <a:off x="2810578" y="1874767"/>
            <a:ext cx="3522844" cy="42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Exploring Diffusion model</a:t>
            </a:r>
            <a:endParaRPr/>
          </a:p>
        </p:txBody>
      </p:sp>
      <p:sp>
        <p:nvSpPr>
          <p:cNvPr id="62" name="Google Shape;62;p5"/>
          <p:cNvSpPr txBox="1"/>
          <p:nvPr>
            <p:ph idx="1" type="subTitle"/>
          </p:nvPr>
        </p:nvSpPr>
        <p:spPr>
          <a:xfrm>
            <a:off x="2810576" y="2201717"/>
            <a:ext cx="3756757" cy="6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200"/>
              <a:buNone/>
            </a:pPr>
            <a:r>
              <a:rPr lang="en-GB"/>
              <a:t>Diffusion Model have many parameters. We will explore the diffusion model and evaluate by tuning its parameters and will be looking forward to compare with other models.</a:t>
            </a:r>
            <a:endParaRPr/>
          </a:p>
        </p:txBody>
      </p:sp>
      <p:sp>
        <p:nvSpPr>
          <p:cNvPr id="63" name="Google Shape;63;p5"/>
          <p:cNvSpPr txBox="1"/>
          <p:nvPr>
            <p:ph idx="9" type="title"/>
          </p:nvPr>
        </p:nvSpPr>
        <p:spPr>
          <a:xfrm>
            <a:off x="2003202" y="2152492"/>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t>#</a:t>
            </a:r>
            <a:endParaRPr/>
          </a:p>
        </p:txBody>
      </p:sp>
      <p:cxnSp>
        <p:nvCxnSpPr>
          <p:cNvPr id="64" name="Google Shape;64;p5"/>
          <p:cNvCxnSpPr/>
          <p:nvPr/>
        </p:nvCxnSpPr>
        <p:spPr>
          <a:xfrm>
            <a:off x="2679403" y="2042370"/>
            <a:ext cx="0" cy="630600"/>
          </a:xfrm>
          <a:prstGeom prst="straightConnector1">
            <a:avLst/>
          </a:prstGeom>
          <a:noFill/>
          <a:ln cap="flat" cmpd="sng" w="19050">
            <a:solidFill>
              <a:schemeClr val="lt2"/>
            </a:solidFill>
            <a:prstDash val="solid"/>
            <a:round/>
            <a:headEnd len="med" w="med" type="oval"/>
            <a:tailEnd len="med" w="med" type="oval"/>
          </a:ln>
        </p:spPr>
      </p:cxnSp>
      <p:sp>
        <p:nvSpPr>
          <p:cNvPr id="65" name="Google Shape;65;p5"/>
          <p:cNvSpPr txBox="1"/>
          <p:nvPr/>
        </p:nvSpPr>
        <p:spPr>
          <a:xfrm>
            <a:off x="575720" y="552157"/>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2"/>
              </a:buClr>
              <a:buSzPts val="3000"/>
              <a:buFont typeface="Rajdhani"/>
              <a:buNone/>
            </a:pPr>
            <a:r>
              <a:rPr b="1" i="0" lang="en-GB" sz="3000" u="none" cap="none" strike="noStrike">
                <a:solidFill>
                  <a:schemeClr val="lt2"/>
                </a:solidFill>
                <a:latin typeface="Rajdhani"/>
                <a:ea typeface="Rajdhani"/>
                <a:cs typeface="Rajdhani"/>
                <a:sym typeface="Rajdhani"/>
              </a:rPr>
              <a:t>WORKING PLAN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6"/>
          <p:cNvSpPr txBox="1"/>
          <p:nvPr>
            <p:ph type="title"/>
          </p:nvPr>
        </p:nvSpPr>
        <p:spPr>
          <a:xfrm>
            <a:off x="2422249" y="1418700"/>
            <a:ext cx="4628255" cy="230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