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303" r:id="rId4"/>
    <p:sldId id="263" r:id="rId5"/>
    <p:sldId id="299" r:id="rId6"/>
    <p:sldId id="304" r:id="rId7"/>
    <p:sldId id="300" r:id="rId8"/>
    <p:sldId id="301" r:id="rId9"/>
    <p:sldId id="258" r:id="rId10"/>
    <p:sldId id="302" r:id="rId11"/>
    <p:sldId id="305" r:id="rId12"/>
    <p:sldId id="268" r:id="rId13"/>
  </p:sldIdLst>
  <p:sldSz cx="9144000" cy="5143500" type="screen16x9"/>
  <p:notesSz cx="6858000" cy="9144000"/>
  <p:embeddedFontLst>
    <p:embeddedFont>
      <p:font typeface="Montserrat" pitchFamily="2" charset="77"/>
      <p:regular r:id="rId15"/>
      <p:bold r:id="rId16"/>
      <p:italic r:id="rId17"/>
      <p:boldItalic r:id="rId18"/>
    </p:embeddedFont>
    <p:embeddedFont>
      <p:font typeface="Montserrat Black" panose="020F0502020204030204" pitchFamily="34" charset="0"/>
      <p:bold r:id="rId19"/>
      <p:italic r:id="rId20"/>
      <p:boldItalic r:id="rId21"/>
    </p:embeddedFont>
    <p:embeddedFont>
      <p:font typeface="Montserrat Medium"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8CB805-F163-4616-ACA6-F36F98E0EDDA}">
  <a:tblStyle styleId="{DB8CB805-F163-4616-ACA6-F36F98E0ED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0"/>
    <p:restoredTop sz="94665"/>
  </p:normalViewPr>
  <p:slideViewPr>
    <p:cSldViewPr snapToGrid="0">
      <p:cViewPr varScale="1">
        <p:scale>
          <a:sx n="137" d="100"/>
          <a:sy n="137" d="100"/>
        </p:scale>
        <p:origin x="1016"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1f682941b8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1f682941b8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f3b086d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f3b086d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052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fcb08b7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efcb08b7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734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11efcb08b7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11efcb08b7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1efcb08b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1efcb08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1efcb08b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1efcb08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43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fcb08b7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efcb08b7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fcb08b7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efcb08b7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65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1efcb08b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1efcb08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42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fcb08b7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efcb08b7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4128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1efcb08b7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1efcb08b7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630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1f3b086d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1f3b086d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43325" y="1454185"/>
            <a:ext cx="6952800" cy="1339500"/>
          </a:xfrm>
          <a:prstGeom prst="rect">
            <a:avLst/>
          </a:prstGeom>
        </p:spPr>
        <p:txBody>
          <a:bodyPr spcFirstLastPara="1" wrap="square" lIns="91425" tIns="0" rIns="91425" bIns="0" anchor="t" anchorCtr="0">
            <a:noAutofit/>
          </a:bodyPr>
          <a:lstStyle>
            <a:lvl1pPr lvl="0">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743375" y="3242315"/>
            <a:ext cx="6952800" cy="4470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flipH="1">
            <a:off x="3452019" y="-348332"/>
            <a:ext cx="1019565" cy="1290805"/>
            <a:chOff x="-4017975" y="-49702"/>
            <a:chExt cx="1162825" cy="1472177"/>
          </a:xfrm>
        </p:grpSpPr>
        <p:sp>
          <p:nvSpPr>
            <p:cNvPr id="12" name="Google Shape;12;p2"/>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flipH="1">
            <a:off x="8425338" y="2120543"/>
            <a:ext cx="1938846" cy="1720830"/>
            <a:chOff x="-1873362" y="2120543"/>
            <a:chExt cx="1938846" cy="1720830"/>
          </a:xfrm>
        </p:grpSpPr>
        <p:sp>
          <p:nvSpPr>
            <p:cNvPr id="20" name="Google Shape;2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flipH="1">
            <a:off x="-1155987" y="-912707"/>
            <a:ext cx="1938846" cy="1720830"/>
            <a:chOff x="-1873362" y="2120543"/>
            <a:chExt cx="1938846" cy="1720830"/>
          </a:xfrm>
        </p:grpSpPr>
        <p:sp>
          <p:nvSpPr>
            <p:cNvPr id="40" name="Google Shape;40;p2"/>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flipH="1">
            <a:off x="6857372" y="-188512"/>
            <a:ext cx="1516025" cy="1489525"/>
            <a:chOff x="-3888525" y="-3012325"/>
            <a:chExt cx="1516025" cy="1489525"/>
          </a:xfrm>
        </p:grpSpPr>
        <p:sp>
          <p:nvSpPr>
            <p:cNvPr id="60" name="Google Shape;60;p2"/>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6"/>
        <p:cNvGrpSpPr/>
        <p:nvPr/>
      </p:nvGrpSpPr>
      <p:grpSpPr>
        <a:xfrm>
          <a:off x="0" y="0"/>
          <a:ext cx="0" cy="0"/>
          <a:chOff x="0" y="0"/>
          <a:chExt cx="0" cy="0"/>
        </a:xfrm>
      </p:grpSpPr>
      <p:sp>
        <p:nvSpPr>
          <p:cNvPr id="207" name="Google Shape;207;p6"/>
          <p:cNvSpPr txBox="1">
            <a:spLocks noGrp="1"/>
          </p:cNvSpPr>
          <p:nvPr>
            <p:ph type="title"/>
          </p:nvPr>
        </p:nvSpPr>
        <p:spPr>
          <a:xfrm>
            <a:off x="782850" y="556250"/>
            <a:ext cx="7578300" cy="5232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8" name="Google Shape;208;p6"/>
          <p:cNvGrpSpPr/>
          <p:nvPr/>
        </p:nvGrpSpPr>
        <p:grpSpPr>
          <a:xfrm>
            <a:off x="8361160" y="-152294"/>
            <a:ext cx="1040638" cy="1353907"/>
            <a:chOff x="8361160" y="-152294"/>
            <a:chExt cx="1040638" cy="1353907"/>
          </a:xfrm>
        </p:grpSpPr>
        <p:grpSp>
          <p:nvGrpSpPr>
            <p:cNvPr id="209" name="Google Shape;209;p6"/>
            <p:cNvGrpSpPr/>
            <p:nvPr/>
          </p:nvGrpSpPr>
          <p:grpSpPr>
            <a:xfrm flipH="1">
              <a:off x="8361160" y="300238"/>
              <a:ext cx="1040638" cy="901375"/>
              <a:chOff x="948060" y="3972813"/>
              <a:chExt cx="1040638" cy="901375"/>
            </a:xfrm>
          </p:grpSpPr>
          <p:grpSp>
            <p:nvGrpSpPr>
              <p:cNvPr id="210" name="Google Shape;210;p6"/>
              <p:cNvGrpSpPr/>
              <p:nvPr/>
            </p:nvGrpSpPr>
            <p:grpSpPr>
              <a:xfrm flipH="1">
                <a:off x="948060" y="3972813"/>
                <a:ext cx="716725" cy="901375"/>
                <a:chOff x="-3888525" y="-2483300"/>
                <a:chExt cx="716725" cy="901375"/>
              </a:xfrm>
            </p:grpSpPr>
            <p:sp>
              <p:nvSpPr>
                <p:cNvPr id="211" name="Google Shape;211;p6"/>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6"/>
              <p:cNvGrpSpPr/>
              <p:nvPr/>
            </p:nvGrpSpPr>
            <p:grpSpPr>
              <a:xfrm flipH="1">
                <a:off x="1664772" y="4493938"/>
                <a:ext cx="323925" cy="323650"/>
                <a:chOff x="1608625" y="299800"/>
                <a:chExt cx="323925" cy="323650"/>
              </a:xfrm>
            </p:grpSpPr>
            <p:sp>
              <p:nvSpPr>
                <p:cNvPr id="214" name="Google Shape;214;p6"/>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 name="Google Shape;217;p6"/>
            <p:cNvGrpSpPr/>
            <p:nvPr/>
          </p:nvGrpSpPr>
          <p:grpSpPr>
            <a:xfrm rot="10800000">
              <a:off x="8442919" y="-152294"/>
              <a:ext cx="777174" cy="1001897"/>
              <a:chOff x="-4604150" y="-305525"/>
              <a:chExt cx="886375" cy="1142675"/>
            </a:xfrm>
          </p:grpSpPr>
          <p:sp>
            <p:nvSpPr>
              <p:cNvPr id="218" name="Google Shape;218;p6"/>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 name="Google Shape;221;p6"/>
          <p:cNvGrpSpPr/>
          <p:nvPr/>
        </p:nvGrpSpPr>
        <p:grpSpPr>
          <a:xfrm>
            <a:off x="778838" y="379263"/>
            <a:ext cx="184175" cy="158025"/>
            <a:chOff x="-3626300" y="-1680825"/>
            <a:chExt cx="184175" cy="158025"/>
          </a:xfrm>
        </p:grpSpPr>
        <p:sp>
          <p:nvSpPr>
            <p:cNvPr id="222" name="Google Shape;222;p6"/>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6"/>
          <p:cNvGrpSpPr/>
          <p:nvPr/>
        </p:nvGrpSpPr>
        <p:grpSpPr>
          <a:xfrm>
            <a:off x="-252062" y="300238"/>
            <a:ext cx="716725" cy="901375"/>
            <a:chOff x="-3888525" y="-2483300"/>
            <a:chExt cx="716725" cy="901375"/>
          </a:xfrm>
        </p:grpSpPr>
        <p:sp>
          <p:nvSpPr>
            <p:cNvPr id="225" name="Google Shape;225;p6"/>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388100" y="556250"/>
            <a:ext cx="5904000" cy="4031100"/>
          </a:xfrm>
          <a:prstGeom prst="rect">
            <a:avLst/>
          </a:prstGeom>
        </p:spPr>
        <p:txBody>
          <a:bodyPr spcFirstLastPara="1" wrap="square" lIns="91425" tIns="0" rIns="91425" bIns="0" anchor="ctr" anchorCtr="0">
            <a:noAutofit/>
          </a:bodyPr>
          <a:lstStyle>
            <a:lvl1pPr lvl="0">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94" name="Google Shape;294;p8"/>
          <p:cNvGrpSpPr/>
          <p:nvPr/>
        </p:nvGrpSpPr>
        <p:grpSpPr>
          <a:xfrm flipH="1">
            <a:off x="7745597" y="3097813"/>
            <a:ext cx="1516025" cy="1489525"/>
            <a:chOff x="-3888525" y="-3012325"/>
            <a:chExt cx="1516025" cy="1489525"/>
          </a:xfrm>
        </p:grpSpPr>
        <p:sp>
          <p:nvSpPr>
            <p:cNvPr id="295" name="Google Shape;295;p8"/>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3626300" y="-1680825"/>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3559050" y="-1636200"/>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8"/>
          <p:cNvGrpSpPr/>
          <p:nvPr/>
        </p:nvGrpSpPr>
        <p:grpSpPr>
          <a:xfrm>
            <a:off x="7994347" y="735313"/>
            <a:ext cx="873188" cy="546900"/>
            <a:chOff x="1115510" y="4327288"/>
            <a:chExt cx="873188" cy="546900"/>
          </a:xfrm>
        </p:grpSpPr>
        <p:sp>
          <p:nvSpPr>
            <p:cNvPr id="307" name="Google Shape;307;p8"/>
            <p:cNvSpPr/>
            <p:nvPr/>
          </p:nvSpPr>
          <p:spPr>
            <a:xfrm flipH="1">
              <a:off x="1115510" y="4327288"/>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8"/>
            <p:cNvGrpSpPr/>
            <p:nvPr/>
          </p:nvGrpSpPr>
          <p:grpSpPr>
            <a:xfrm flipH="1">
              <a:off x="1664772" y="4493938"/>
              <a:ext cx="323925" cy="323650"/>
              <a:chOff x="1608625" y="299800"/>
              <a:chExt cx="323925" cy="323650"/>
            </a:xfrm>
          </p:grpSpPr>
          <p:sp>
            <p:nvSpPr>
              <p:cNvPr id="309" name="Google Shape;309;p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 name="Google Shape;312;p8"/>
          <p:cNvGrpSpPr/>
          <p:nvPr/>
        </p:nvGrpSpPr>
        <p:grpSpPr>
          <a:xfrm flipH="1">
            <a:off x="6119781" y="4587350"/>
            <a:ext cx="713803" cy="706547"/>
            <a:chOff x="-4017975" y="616650"/>
            <a:chExt cx="814100" cy="805825"/>
          </a:xfrm>
        </p:grpSpPr>
        <p:sp>
          <p:nvSpPr>
            <p:cNvPr id="313" name="Google Shape;313;p8"/>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8"/>
          <p:cNvGrpSpPr/>
          <p:nvPr/>
        </p:nvGrpSpPr>
        <p:grpSpPr>
          <a:xfrm>
            <a:off x="665435" y="-108237"/>
            <a:ext cx="1040638" cy="901375"/>
            <a:chOff x="948060" y="3972813"/>
            <a:chExt cx="1040638" cy="901375"/>
          </a:xfrm>
        </p:grpSpPr>
        <p:grpSp>
          <p:nvGrpSpPr>
            <p:cNvPr id="318" name="Google Shape;318;p8"/>
            <p:cNvGrpSpPr/>
            <p:nvPr/>
          </p:nvGrpSpPr>
          <p:grpSpPr>
            <a:xfrm flipH="1">
              <a:off x="948060" y="3972813"/>
              <a:ext cx="716725" cy="901375"/>
              <a:chOff x="-3888525" y="-2483300"/>
              <a:chExt cx="716725" cy="901375"/>
            </a:xfrm>
          </p:grpSpPr>
          <p:sp>
            <p:nvSpPr>
              <p:cNvPr id="319" name="Google Shape;319;p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8"/>
            <p:cNvGrpSpPr/>
            <p:nvPr/>
          </p:nvGrpSpPr>
          <p:grpSpPr>
            <a:xfrm flipH="1">
              <a:off x="1664772" y="4493938"/>
              <a:ext cx="323925" cy="323650"/>
              <a:chOff x="1608625" y="299800"/>
              <a:chExt cx="323925" cy="323650"/>
            </a:xfrm>
          </p:grpSpPr>
          <p:sp>
            <p:nvSpPr>
              <p:cNvPr id="322" name="Google Shape;322;p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1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0"/>
        <p:cNvGrpSpPr/>
        <p:nvPr/>
      </p:nvGrpSpPr>
      <p:grpSpPr>
        <a:xfrm>
          <a:off x="0" y="0"/>
          <a:ext cx="0" cy="0"/>
          <a:chOff x="0" y="0"/>
          <a:chExt cx="0" cy="0"/>
        </a:xfrm>
      </p:grpSpPr>
      <p:sp>
        <p:nvSpPr>
          <p:cNvPr id="421" name="Google Shape;421;p13"/>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2" name="Google Shape;422;p13"/>
          <p:cNvSpPr txBox="1">
            <a:spLocks noGrp="1"/>
          </p:cNvSpPr>
          <p:nvPr>
            <p:ph type="title" idx="2" hasCustomPrompt="1"/>
          </p:nvPr>
        </p:nvSpPr>
        <p:spPr>
          <a:xfrm flipH="1">
            <a:off x="1033550" y="1377577"/>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3" name="Google Shape;423;p13"/>
          <p:cNvSpPr txBox="1">
            <a:spLocks noGrp="1"/>
          </p:cNvSpPr>
          <p:nvPr>
            <p:ph type="subTitle" idx="1"/>
          </p:nvPr>
        </p:nvSpPr>
        <p:spPr>
          <a:xfrm>
            <a:off x="1033550" y="2480675"/>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4" name="Google Shape;424;p13"/>
          <p:cNvSpPr txBox="1">
            <a:spLocks noGrp="1"/>
          </p:cNvSpPr>
          <p:nvPr>
            <p:ph type="subTitle" idx="3"/>
          </p:nvPr>
        </p:nvSpPr>
        <p:spPr>
          <a:xfrm>
            <a:off x="1033550" y="1945416"/>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5" name="Google Shape;425;p13"/>
          <p:cNvSpPr txBox="1">
            <a:spLocks noGrp="1"/>
          </p:cNvSpPr>
          <p:nvPr>
            <p:ph type="title" idx="4" hasCustomPrompt="1"/>
          </p:nvPr>
        </p:nvSpPr>
        <p:spPr>
          <a:xfrm flipH="1">
            <a:off x="1033525" y="3039450"/>
            <a:ext cx="940500" cy="572700"/>
          </a:xfrm>
          <a:prstGeom prst="rect">
            <a:avLst/>
          </a:prstGeom>
        </p:spPr>
        <p:txBody>
          <a:bodyPr spcFirstLastPara="1" wrap="square" lIns="91425" tIns="0" rIns="91425" bIns="0" anchor="t" anchorCtr="0">
            <a:noAutofit/>
          </a:bodyPr>
          <a:lstStyle>
            <a:lvl1pPr lvl="0"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6" name="Google Shape;426;p13"/>
          <p:cNvSpPr txBox="1">
            <a:spLocks noGrp="1"/>
          </p:cNvSpPr>
          <p:nvPr>
            <p:ph type="subTitle" idx="5"/>
          </p:nvPr>
        </p:nvSpPr>
        <p:spPr>
          <a:xfrm>
            <a:off x="1033550" y="4167677"/>
            <a:ext cx="2636100" cy="3810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27" name="Google Shape;427;p13"/>
          <p:cNvSpPr txBox="1">
            <a:spLocks noGrp="1"/>
          </p:cNvSpPr>
          <p:nvPr>
            <p:ph type="subTitle" idx="6"/>
          </p:nvPr>
        </p:nvSpPr>
        <p:spPr>
          <a:xfrm>
            <a:off x="1033550" y="3613450"/>
            <a:ext cx="3192900" cy="3384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28" name="Google Shape;428;p13"/>
          <p:cNvSpPr txBox="1">
            <a:spLocks noGrp="1"/>
          </p:cNvSpPr>
          <p:nvPr>
            <p:ph type="title" idx="7" hasCustomPrompt="1"/>
          </p:nvPr>
        </p:nvSpPr>
        <p:spPr>
          <a:xfrm flipH="1">
            <a:off x="7169950" y="1377578"/>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9" name="Google Shape;429;p13"/>
          <p:cNvSpPr txBox="1">
            <a:spLocks noGrp="1"/>
          </p:cNvSpPr>
          <p:nvPr>
            <p:ph type="subTitle" idx="8"/>
          </p:nvPr>
        </p:nvSpPr>
        <p:spPr>
          <a:xfrm>
            <a:off x="5474325" y="2480675"/>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0" name="Google Shape;430;p13"/>
          <p:cNvSpPr txBox="1">
            <a:spLocks noGrp="1"/>
          </p:cNvSpPr>
          <p:nvPr>
            <p:ph type="subTitle" idx="9"/>
          </p:nvPr>
        </p:nvSpPr>
        <p:spPr>
          <a:xfrm>
            <a:off x="4917550" y="1945416"/>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431" name="Google Shape;431;p13"/>
          <p:cNvSpPr txBox="1">
            <a:spLocks noGrp="1"/>
          </p:cNvSpPr>
          <p:nvPr>
            <p:ph type="title" idx="13" hasCustomPrompt="1"/>
          </p:nvPr>
        </p:nvSpPr>
        <p:spPr>
          <a:xfrm flipH="1">
            <a:off x="7169950" y="3039450"/>
            <a:ext cx="940500" cy="572700"/>
          </a:xfrm>
          <a:prstGeom prst="rect">
            <a:avLst/>
          </a:prstGeom>
        </p:spPr>
        <p:txBody>
          <a:bodyPr spcFirstLastPara="1" wrap="square" lIns="91425" tIns="0" rIns="91425" bIns="0" anchor="t" anchorCtr="0">
            <a:noAutofit/>
          </a:bodyPr>
          <a:lstStyle>
            <a:lvl1pPr lvl="0" algn="r" rtl="0">
              <a:spcBef>
                <a:spcPts val="0"/>
              </a:spcBef>
              <a:spcAft>
                <a:spcPts val="0"/>
              </a:spcAft>
              <a:buSzPts val="2500"/>
              <a:buNone/>
              <a:defRPr sz="4000" b="1"/>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32" name="Google Shape;432;p13"/>
          <p:cNvSpPr txBox="1">
            <a:spLocks noGrp="1"/>
          </p:cNvSpPr>
          <p:nvPr>
            <p:ph type="subTitle" idx="14"/>
          </p:nvPr>
        </p:nvSpPr>
        <p:spPr>
          <a:xfrm>
            <a:off x="5474325" y="4167677"/>
            <a:ext cx="2636100" cy="3810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Clr>
                <a:schemeClr val="dk1"/>
              </a:buClr>
              <a:buSzPts val="1600"/>
              <a:buNone/>
              <a:defRPr sz="1400"/>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433" name="Google Shape;433;p13"/>
          <p:cNvSpPr txBox="1">
            <a:spLocks noGrp="1"/>
          </p:cNvSpPr>
          <p:nvPr>
            <p:ph type="subTitle" idx="15"/>
          </p:nvPr>
        </p:nvSpPr>
        <p:spPr>
          <a:xfrm>
            <a:off x="4917550" y="3613450"/>
            <a:ext cx="3192900" cy="338400"/>
          </a:xfrm>
          <a:prstGeom prst="rect">
            <a:avLst/>
          </a:prstGeom>
        </p:spPr>
        <p:txBody>
          <a:bodyPr spcFirstLastPara="1" wrap="square" lIns="91425" tIns="0" rIns="91425" bIns="0" anchor="t" anchorCtr="0">
            <a:noAutofit/>
          </a:bodyPr>
          <a:lstStyle>
            <a:lvl1pPr lvl="0" algn="r" rtl="0">
              <a:spcBef>
                <a:spcPts val="0"/>
              </a:spcBef>
              <a:spcAft>
                <a:spcPts val="0"/>
              </a:spcAft>
              <a:buClr>
                <a:schemeClr val="dk1"/>
              </a:buClr>
              <a:buSzPts val="2000"/>
              <a:buNone/>
              <a:defRPr sz="2000" b="1"/>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grpSp>
        <p:nvGrpSpPr>
          <p:cNvPr id="434" name="Google Shape;434;p13"/>
          <p:cNvGrpSpPr/>
          <p:nvPr/>
        </p:nvGrpSpPr>
        <p:grpSpPr>
          <a:xfrm>
            <a:off x="-969899" y="3989306"/>
            <a:ext cx="1803578" cy="1558580"/>
            <a:chOff x="-969899" y="3989306"/>
            <a:chExt cx="1803578" cy="1558580"/>
          </a:xfrm>
        </p:grpSpPr>
        <p:grpSp>
          <p:nvGrpSpPr>
            <p:cNvPr id="435" name="Google Shape;435;p13"/>
            <p:cNvGrpSpPr/>
            <p:nvPr/>
          </p:nvGrpSpPr>
          <p:grpSpPr>
            <a:xfrm>
              <a:off x="-699845" y="4032775"/>
              <a:ext cx="777174" cy="1001897"/>
              <a:chOff x="-699845" y="4032775"/>
              <a:chExt cx="777174" cy="1001897"/>
            </a:xfrm>
          </p:grpSpPr>
          <p:sp>
            <p:nvSpPr>
              <p:cNvPr id="436" name="Google Shape;436;p13"/>
              <p:cNvSpPr/>
              <p:nvPr/>
            </p:nvSpPr>
            <p:spPr>
              <a:xfrm>
                <a:off x="-699845" y="4054782"/>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22507" y="4032775"/>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344653" y="4547149"/>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3"/>
            <p:cNvSpPr/>
            <p:nvPr/>
          </p:nvSpPr>
          <p:spPr>
            <a:xfrm>
              <a:off x="-621306" y="4385709"/>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2920" y="4363854"/>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348577" y="4011249"/>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138934" y="3989307"/>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372053" y="4223325"/>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164361" y="4868277"/>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226779" y="4995523"/>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474081" y="4841338"/>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185887" y="5498214"/>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38925" y="4786012"/>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589259" y="4875599"/>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677815" y="5502489"/>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969899" y="4645526"/>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289933" y="3989306"/>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615706" y="4527246"/>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682255" y="4585290"/>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13"/>
          <p:cNvGrpSpPr/>
          <p:nvPr/>
        </p:nvGrpSpPr>
        <p:grpSpPr>
          <a:xfrm flipH="1">
            <a:off x="-74415" y="391900"/>
            <a:ext cx="1040638" cy="901375"/>
            <a:chOff x="948060" y="3972813"/>
            <a:chExt cx="1040638" cy="901375"/>
          </a:xfrm>
        </p:grpSpPr>
        <p:grpSp>
          <p:nvGrpSpPr>
            <p:cNvPr id="456" name="Google Shape;456;p13"/>
            <p:cNvGrpSpPr/>
            <p:nvPr/>
          </p:nvGrpSpPr>
          <p:grpSpPr>
            <a:xfrm flipH="1">
              <a:off x="948060" y="3972813"/>
              <a:ext cx="716725" cy="901375"/>
              <a:chOff x="-3888525" y="-2483300"/>
              <a:chExt cx="716725" cy="901375"/>
            </a:xfrm>
          </p:grpSpPr>
          <p:sp>
            <p:nvSpPr>
              <p:cNvPr id="457" name="Google Shape;457;p13"/>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13"/>
            <p:cNvGrpSpPr/>
            <p:nvPr/>
          </p:nvGrpSpPr>
          <p:grpSpPr>
            <a:xfrm flipH="1">
              <a:off x="1664772" y="4493938"/>
              <a:ext cx="323925" cy="323650"/>
              <a:chOff x="1608625" y="299800"/>
              <a:chExt cx="323925" cy="323650"/>
            </a:xfrm>
          </p:grpSpPr>
          <p:sp>
            <p:nvSpPr>
              <p:cNvPr id="460" name="Google Shape;460;p13"/>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3" name="Google Shape;463;p13"/>
          <p:cNvGrpSpPr/>
          <p:nvPr/>
        </p:nvGrpSpPr>
        <p:grpSpPr>
          <a:xfrm>
            <a:off x="8530769" y="1433443"/>
            <a:ext cx="1019565" cy="1290805"/>
            <a:chOff x="-4017975" y="-49702"/>
            <a:chExt cx="1162825" cy="1472177"/>
          </a:xfrm>
        </p:grpSpPr>
        <p:sp>
          <p:nvSpPr>
            <p:cNvPr id="464" name="Google Shape;464;p13"/>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3633259" y="-49702"/>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490"/>
        <p:cNvGrpSpPr/>
        <p:nvPr/>
      </p:nvGrpSpPr>
      <p:grpSpPr>
        <a:xfrm>
          <a:off x="0" y="0"/>
          <a:ext cx="0" cy="0"/>
          <a:chOff x="0" y="0"/>
          <a:chExt cx="0" cy="0"/>
        </a:xfrm>
      </p:grpSpPr>
      <p:sp>
        <p:nvSpPr>
          <p:cNvPr id="491" name="Google Shape;491;p1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2" name="Google Shape;492;p15"/>
          <p:cNvGrpSpPr/>
          <p:nvPr/>
        </p:nvGrpSpPr>
        <p:grpSpPr>
          <a:xfrm>
            <a:off x="8289922" y="1760200"/>
            <a:ext cx="1369850" cy="1342825"/>
            <a:chOff x="-3742350" y="-3012325"/>
            <a:chExt cx="1369850" cy="1342825"/>
          </a:xfrm>
        </p:grpSpPr>
        <p:sp>
          <p:nvSpPr>
            <p:cNvPr id="493" name="Google Shape;493;p15"/>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3470900" y="-26570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3720275" y="-2216400"/>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2825862" y="-2936687"/>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2758612" y="-2892062"/>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5"/>
          <p:cNvGrpSpPr/>
          <p:nvPr/>
        </p:nvGrpSpPr>
        <p:grpSpPr>
          <a:xfrm>
            <a:off x="-275103" y="120400"/>
            <a:ext cx="1369850" cy="1342825"/>
            <a:chOff x="-3742350" y="-3012325"/>
            <a:chExt cx="1369850" cy="1342825"/>
          </a:xfrm>
        </p:grpSpPr>
        <p:sp>
          <p:nvSpPr>
            <p:cNvPr id="505" name="Google Shape;505;p15"/>
            <p:cNvSpPr/>
            <p:nvPr/>
          </p:nvSpPr>
          <p:spPr>
            <a:xfrm>
              <a:off x="-3076125" y="-3012325"/>
              <a:ext cx="38525" cy="38250"/>
            </a:xfrm>
            <a:custGeom>
              <a:avLst/>
              <a:gdLst/>
              <a:ahLst/>
              <a:cxnLst/>
              <a:rect l="l" t="t" r="r" b="b"/>
              <a:pathLst>
                <a:path w="1541" h="1530" extrusionOk="0">
                  <a:moveTo>
                    <a:pt x="779" y="1"/>
                  </a:moveTo>
                  <a:cubicBezTo>
                    <a:pt x="679" y="1"/>
                    <a:pt x="577" y="19"/>
                    <a:pt x="480" y="56"/>
                  </a:cubicBezTo>
                  <a:cubicBezTo>
                    <a:pt x="436" y="79"/>
                    <a:pt x="391" y="101"/>
                    <a:pt x="346" y="134"/>
                  </a:cubicBezTo>
                  <a:cubicBezTo>
                    <a:pt x="302" y="157"/>
                    <a:pt x="268" y="190"/>
                    <a:pt x="224" y="224"/>
                  </a:cubicBezTo>
                  <a:cubicBezTo>
                    <a:pt x="190" y="257"/>
                    <a:pt x="157" y="302"/>
                    <a:pt x="134" y="346"/>
                  </a:cubicBezTo>
                  <a:cubicBezTo>
                    <a:pt x="101" y="380"/>
                    <a:pt x="79" y="425"/>
                    <a:pt x="56" y="480"/>
                  </a:cubicBezTo>
                  <a:cubicBezTo>
                    <a:pt x="45" y="525"/>
                    <a:pt x="34" y="570"/>
                    <a:pt x="23" y="614"/>
                  </a:cubicBezTo>
                  <a:cubicBezTo>
                    <a:pt x="12" y="659"/>
                    <a:pt x="0" y="715"/>
                    <a:pt x="0" y="771"/>
                  </a:cubicBezTo>
                  <a:cubicBezTo>
                    <a:pt x="0" y="971"/>
                    <a:pt x="90" y="1161"/>
                    <a:pt x="224" y="1306"/>
                  </a:cubicBezTo>
                  <a:cubicBezTo>
                    <a:pt x="268" y="1340"/>
                    <a:pt x="302" y="1373"/>
                    <a:pt x="346" y="1407"/>
                  </a:cubicBezTo>
                  <a:cubicBezTo>
                    <a:pt x="391" y="1429"/>
                    <a:pt x="436" y="1451"/>
                    <a:pt x="480" y="1474"/>
                  </a:cubicBezTo>
                  <a:cubicBezTo>
                    <a:pt x="525" y="1496"/>
                    <a:pt x="570" y="1507"/>
                    <a:pt x="625" y="1518"/>
                  </a:cubicBezTo>
                  <a:cubicBezTo>
                    <a:pt x="670" y="1529"/>
                    <a:pt x="726" y="1529"/>
                    <a:pt x="770" y="1529"/>
                  </a:cubicBezTo>
                  <a:lnTo>
                    <a:pt x="782" y="1529"/>
                  </a:lnTo>
                  <a:cubicBezTo>
                    <a:pt x="1206" y="1529"/>
                    <a:pt x="1540" y="1183"/>
                    <a:pt x="1540" y="771"/>
                  </a:cubicBezTo>
                  <a:cubicBezTo>
                    <a:pt x="1540" y="715"/>
                    <a:pt x="1540" y="659"/>
                    <a:pt x="1529" y="614"/>
                  </a:cubicBezTo>
                  <a:cubicBezTo>
                    <a:pt x="1518" y="570"/>
                    <a:pt x="1507" y="525"/>
                    <a:pt x="1485" y="480"/>
                  </a:cubicBezTo>
                  <a:cubicBezTo>
                    <a:pt x="1462" y="425"/>
                    <a:pt x="1440" y="380"/>
                    <a:pt x="1418" y="346"/>
                  </a:cubicBezTo>
                  <a:cubicBezTo>
                    <a:pt x="1384" y="302"/>
                    <a:pt x="1351" y="257"/>
                    <a:pt x="1317" y="224"/>
                  </a:cubicBezTo>
                  <a:cubicBezTo>
                    <a:pt x="1176" y="75"/>
                    <a:pt x="980" y="1"/>
                    <a:pt x="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a:off x="-3648325" y="-2918425"/>
              <a:ext cx="523950" cy="509300"/>
            </a:xfrm>
            <a:custGeom>
              <a:avLst/>
              <a:gdLst/>
              <a:ahLst/>
              <a:cxnLst/>
              <a:rect l="l" t="t" r="r" b="b"/>
              <a:pathLst>
                <a:path w="20958" h="20372" extrusionOk="0">
                  <a:moveTo>
                    <a:pt x="19910" y="1"/>
                  </a:moveTo>
                  <a:cubicBezTo>
                    <a:pt x="19813" y="1"/>
                    <a:pt x="19712" y="19"/>
                    <a:pt x="19608" y="61"/>
                  </a:cubicBezTo>
                  <a:cubicBezTo>
                    <a:pt x="18839" y="384"/>
                    <a:pt x="19060" y="1540"/>
                    <a:pt x="19903" y="1545"/>
                  </a:cubicBezTo>
                  <a:lnTo>
                    <a:pt x="19903" y="1545"/>
                  </a:lnTo>
                  <a:cubicBezTo>
                    <a:pt x="20102" y="1544"/>
                    <a:pt x="20301" y="1466"/>
                    <a:pt x="20445" y="1311"/>
                  </a:cubicBezTo>
                  <a:cubicBezTo>
                    <a:pt x="20957" y="798"/>
                    <a:pt x="20539" y="1"/>
                    <a:pt x="19910" y="1"/>
                  </a:cubicBezTo>
                  <a:close/>
                  <a:moveTo>
                    <a:pt x="19903" y="1545"/>
                  </a:moveTo>
                  <a:cubicBezTo>
                    <a:pt x="19901" y="1545"/>
                    <a:pt x="19900" y="1545"/>
                    <a:pt x="19898" y="1545"/>
                  </a:cubicBezTo>
                  <a:lnTo>
                    <a:pt x="19909" y="1545"/>
                  </a:lnTo>
                  <a:cubicBezTo>
                    <a:pt x="19907" y="1545"/>
                    <a:pt x="19905" y="1545"/>
                    <a:pt x="19903" y="1545"/>
                  </a:cubicBezTo>
                  <a:close/>
                  <a:moveTo>
                    <a:pt x="16154" y="3769"/>
                  </a:moveTo>
                  <a:cubicBezTo>
                    <a:pt x="16056" y="3769"/>
                    <a:pt x="15952" y="3789"/>
                    <a:pt x="15847" y="3833"/>
                  </a:cubicBezTo>
                  <a:cubicBezTo>
                    <a:pt x="15067" y="4156"/>
                    <a:pt x="15299" y="5301"/>
                    <a:pt x="16131" y="5306"/>
                  </a:cubicBezTo>
                  <a:lnTo>
                    <a:pt x="16131" y="5306"/>
                  </a:lnTo>
                  <a:cubicBezTo>
                    <a:pt x="16341" y="5305"/>
                    <a:pt x="16540" y="5227"/>
                    <a:pt x="16684" y="5083"/>
                  </a:cubicBezTo>
                  <a:cubicBezTo>
                    <a:pt x="17194" y="4563"/>
                    <a:pt x="16774" y="3769"/>
                    <a:pt x="16154" y="3769"/>
                  </a:cubicBezTo>
                  <a:close/>
                  <a:moveTo>
                    <a:pt x="16131" y="5306"/>
                  </a:moveTo>
                  <a:cubicBezTo>
                    <a:pt x="16129" y="5306"/>
                    <a:pt x="16128" y="5306"/>
                    <a:pt x="16126" y="5306"/>
                  </a:cubicBezTo>
                  <a:lnTo>
                    <a:pt x="16137" y="5306"/>
                  </a:lnTo>
                  <a:cubicBezTo>
                    <a:pt x="16135" y="5306"/>
                    <a:pt x="16133" y="5306"/>
                    <a:pt x="16131" y="5306"/>
                  </a:cubicBezTo>
                  <a:close/>
                  <a:moveTo>
                    <a:pt x="12383" y="7530"/>
                  </a:moveTo>
                  <a:cubicBezTo>
                    <a:pt x="12285" y="7530"/>
                    <a:pt x="12181" y="7550"/>
                    <a:pt x="12075" y="7594"/>
                  </a:cubicBezTo>
                  <a:cubicBezTo>
                    <a:pt x="11307" y="7917"/>
                    <a:pt x="11527" y="9073"/>
                    <a:pt x="12370" y="9078"/>
                  </a:cubicBezTo>
                  <a:lnTo>
                    <a:pt x="12370" y="9078"/>
                  </a:lnTo>
                  <a:cubicBezTo>
                    <a:pt x="12569" y="9077"/>
                    <a:pt x="12768" y="8998"/>
                    <a:pt x="12912" y="8844"/>
                  </a:cubicBezTo>
                  <a:cubicBezTo>
                    <a:pt x="13423" y="8333"/>
                    <a:pt x="13009" y="7530"/>
                    <a:pt x="12383" y="7530"/>
                  </a:cubicBezTo>
                  <a:close/>
                  <a:moveTo>
                    <a:pt x="12370" y="9078"/>
                  </a:moveTo>
                  <a:cubicBezTo>
                    <a:pt x="12369" y="9078"/>
                    <a:pt x="12367" y="9078"/>
                    <a:pt x="12365" y="9078"/>
                  </a:cubicBezTo>
                  <a:lnTo>
                    <a:pt x="12376" y="9078"/>
                  </a:lnTo>
                  <a:cubicBezTo>
                    <a:pt x="12374" y="9078"/>
                    <a:pt x="12372" y="9078"/>
                    <a:pt x="12370" y="9078"/>
                  </a:cubicBezTo>
                  <a:close/>
                  <a:moveTo>
                    <a:pt x="8596" y="11293"/>
                  </a:moveTo>
                  <a:cubicBezTo>
                    <a:pt x="8415" y="11293"/>
                    <a:pt x="8227" y="11364"/>
                    <a:pt x="8058" y="11533"/>
                  </a:cubicBezTo>
                  <a:cubicBezTo>
                    <a:pt x="7578" y="12013"/>
                    <a:pt x="7924" y="12839"/>
                    <a:pt x="8604" y="12839"/>
                  </a:cubicBezTo>
                  <a:cubicBezTo>
                    <a:pt x="8805" y="12839"/>
                    <a:pt x="9006" y="12761"/>
                    <a:pt x="9151" y="12615"/>
                  </a:cubicBezTo>
                  <a:cubicBezTo>
                    <a:pt x="9699" y="12059"/>
                    <a:pt x="9190" y="11293"/>
                    <a:pt x="8596" y="11293"/>
                  </a:cubicBezTo>
                  <a:close/>
                  <a:moveTo>
                    <a:pt x="4844" y="15041"/>
                  </a:moveTo>
                  <a:cubicBezTo>
                    <a:pt x="4659" y="15041"/>
                    <a:pt x="4467" y="15116"/>
                    <a:pt x="4297" y="15294"/>
                  </a:cubicBezTo>
                  <a:cubicBezTo>
                    <a:pt x="3817" y="15785"/>
                    <a:pt x="4152" y="16611"/>
                    <a:pt x="4844" y="16611"/>
                  </a:cubicBezTo>
                  <a:cubicBezTo>
                    <a:pt x="5044" y="16611"/>
                    <a:pt x="5234" y="16521"/>
                    <a:pt x="5379" y="16376"/>
                  </a:cubicBezTo>
                  <a:cubicBezTo>
                    <a:pt x="5968" y="15830"/>
                    <a:pt x="5447" y="15041"/>
                    <a:pt x="4844" y="15041"/>
                  </a:cubicBezTo>
                  <a:close/>
                  <a:moveTo>
                    <a:pt x="1086" y="18834"/>
                  </a:moveTo>
                  <a:cubicBezTo>
                    <a:pt x="989" y="18834"/>
                    <a:pt x="886" y="18854"/>
                    <a:pt x="782" y="18898"/>
                  </a:cubicBezTo>
                  <a:cubicBezTo>
                    <a:pt x="0" y="19222"/>
                    <a:pt x="235" y="20371"/>
                    <a:pt x="1072" y="20371"/>
                  </a:cubicBezTo>
                  <a:cubicBezTo>
                    <a:pt x="1273" y="20371"/>
                    <a:pt x="1473" y="20293"/>
                    <a:pt x="1618" y="20148"/>
                  </a:cubicBezTo>
                  <a:cubicBezTo>
                    <a:pt x="2130" y="19637"/>
                    <a:pt x="1707" y="18834"/>
                    <a:pt x="1086" y="188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a:off x="-3742350" y="-2353475"/>
              <a:ext cx="53025" cy="38650"/>
            </a:xfrm>
            <a:custGeom>
              <a:avLst/>
              <a:gdLst/>
              <a:ahLst/>
              <a:cxnLst/>
              <a:rect l="l" t="t" r="r" b="b"/>
              <a:pathLst>
                <a:path w="2121" h="1546" extrusionOk="0">
                  <a:moveTo>
                    <a:pt x="1073" y="1"/>
                  </a:moveTo>
                  <a:cubicBezTo>
                    <a:pt x="976" y="1"/>
                    <a:pt x="875" y="19"/>
                    <a:pt x="771" y="61"/>
                  </a:cubicBezTo>
                  <a:cubicBezTo>
                    <a:pt x="1" y="385"/>
                    <a:pt x="224" y="1545"/>
                    <a:pt x="1072" y="1545"/>
                  </a:cubicBezTo>
                  <a:cubicBezTo>
                    <a:pt x="1273" y="1545"/>
                    <a:pt x="1462" y="1456"/>
                    <a:pt x="1608" y="1322"/>
                  </a:cubicBezTo>
                  <a:cubicBezTo>
                    <a:pt x="2120" y="800"/>
                    <a:pt x="1702" y="1"/>
                    <a:pt x="10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3470900" y="-26570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3720275" y="-2216400"/>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825862" y="-2936687"/>
              <a:ext cx="184175" cy="158025"/>
            </a:xfrm>
            <a:custGeom>
              <a:avLst/>
              <a:gdLst/>
              <a:ahLst/>
              <a:cxnLst/>
              <a:rect l="l" t="t" r="r" b="b"/>
              <a:pathLst>
                <a:path w="7367" h="6321" extrusionOk="0">
                  <a:moveTo>
                    <a:pt x="4219" y="295"/>
                  </a:moveTo>
                  <a:cubicBezTo>
                    <a:pt x="5804" y="295"/>
                    <a:pt x="7087" y="1578"/>
                    <a:pt x="7087" y="3163"/>
                  </a:cubicBezTo>
                  <a:cubicBezTo>
                    <a:pt x="7087" y="4901"/>
                    <a:pt x="5670" y="6050"/>
                    <a:pt x="4190" y="6050"/>
                  </a:cubicBezTo>
                  <a:cubicBezTo>
                    <a:pt x="3484" y="6050"/>
                    <a:pt x="2764" y="5789"/>
                    <a:pt x="2177" y="5205"/>
                  </a:cubicBezTo>
                  <a:cubicBezTo>
                    <a:pt x="369" y="3386"/>
                    <a:pt x="1653" y="295"/>
                    <a:pt x="4219" y="295"/>
                  </a:cubicBezTo>
                  <a:close/>
                  <a:moveTo>
                    <a:pt x="4193" y="1"/>
                  </a:moveTo>
                  <a:cubicBezTo>
                    <a:pt x="3419" y="1"/>
                    <a:pt x="2630" y="289"/>
                    <a:pt x="1987" y="931"/>
                  </a:cubicBezTo>
                  <a:cubicBezTo>
                    <a:pt x="1" y="2928"/>
                    <a:pt x="1407" y="6321"/>
                    <a:pt x="4219" y="6321"/>
                  </a:cubicBezTo>
                  <a:cubicBezTo>
                    <a:pt x="5960" y="6321"/>
                    <a:pt x="7366" y="4904"/>
                    <a:pt x="7366" y="3163"/>
                  </a:cubicBezTo>
                  <a:cubicBezTo>
                    <a:pt x="7366" y="1260"/>
                    <a:pt x="5813" y="1"/>
                    <a:pt x="4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758612" y="-2892062"/>
              <a:ext cx="76175" cy="68900"/>
            </a:xfrm>
            <a:custGeom>
              <a:avLst/>
              <a:gdLst/>
              <a:ahLst/>
              <a:cxnLst/>
              <a:rect l="l" t="t" r="r" b="b"/>
              <a:pathLst>
                <a:path w="3047" h="2756" extrusionOk="0">
                  <a:moveTo>
                    <a:pt x="1516" y="0"/>
                  </a:moveTo>
                  <a:cubicBezTo>
                    <a:pt x="891" y="0"/>
                    <a:pt x="331" y="427"/>
                    <a:pt x="179" y="1065"/>
                  </a:cubicBezTo>
                  <a:cubicBezTo>
                    <a:pt x="0" y="1802"/>
                    <a:pt x="469" y="2550"/>
                    <a:pt x="1206" y="2717"/>
                  </a:cubicBezTo>
                  <a:cubicBezTo>
                    <a:pt x="1315" y="2743"/>
                    <a:pt x="1424" y="2756"/>
                    <a:pt x="1531" y="2756"/>
                  </a:cubicBezTo>
                  <a:cubicBezTo>
                    <a:pt x="2157" y="2756"/>
                    <a:pt x="2716" y="2329"/>
                    <a:pt x="2868" y="1690"/>
                  </a:cubicBezTo>
                  <a:cubicBezTo>
                    <a:pt x="3047" y="954"/>
                    <a:pt x="2578" y="206"/>
                    <a:pt x="1842" y="39"/>
                  </a:cubicBezTo>
                  <a:cubicBezTo>
                    <a:pt x="1732" y="13"/>
                    <a:pt x="1623" y="0"/>
                    <a:pt x="1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3151175" y="-2605875"/>
              <a:ext cx="752125" cy="750250"/>
            </a:xfrm>
            <a:custGeom>
              <a:avLst/>
              <a:gdLst/>
              <a:ahLst/>
              <a:cxnLst/>
              <a:rect l="l" t="t" r="r" b="b"/>
              <a:pathLst>
                <a:path w="30085" h="30010" extrusionOk="0">
                  <a:moveTo>
                    <a:pt x="29888" y="0"/>
                  </a:moveTo>
                  <a:cubicBezTo>
                    <a:pt x="29858" y="0"/>
                    <a:pt x="29826" y="11"/>
                    <a:pt x="29796" y="35"/>
                  </a:cubicBezTo>
                  <a:lnTo>
                    <a:pt x="56" y="29764"/>
                  </a:lnTo>
                  <a:cubicBezTo>
                    <a:pt x="1" y="29820"/>
                    <a:pt x="1" y="29909"/>
                    <a:pt x="56" y="29965"/>
                  </a:cubicBezTo>
                  <a:cubicBezTo>
                    <a:pt x="79" y="29987"/>
                    <a:pt x="123" y="30010"/>
                    <a:pt x="157" y="30010"/>
                  </a:cubicBezTo>
                  <a:cubicBezTo>
                    <a:pt x="190" y="30010"/>
                    <a:pt x="235" y="29987"/>
                    <a:pt x="257" y="29965"/>
                  </a:cubicBezTo>
                  <a:lnTo>
                    <a:pt x="29997" y="236"/>
                  </a:lnTo>
                  <a:cubicBezTo>
                    <a:pt x="30084" y="132"/>
                    <a:pt x="29995" y="0"/>
                    <a:pt x="29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704800" y="-2461050"/>
              <a:ext cx="155150" cy="155150"/>
            </a:xfrm>
            <a:custGeom>
              <a:avLst/>
              <a:gdLst/>
              <a:ahLst/>
              <a:cxnLst/>
              <a:rect l="l" t="t" r="r" b="b"/>
              <a:pathLst>
                <a:path w="6206" h="6206" extrusionOk="0">
                  <a:moveTo>
                    <a:pt x="6150" y="1"/>
                  </a:moveTo>
                  <a:lnTo>
                    <a:pt x="1" y="6150"/>
                  </a:lnTo>
                  <a:lnTo>
                    <a:pt x="1396" y="6205"/>
                  </a:lnTo>
                  <a:lnTo>
                    <a:pt x="6205" y="1396"/>
                  </a:lnTo>
                  <a:lnTo>
                    <a:pt x="6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435025" y="-2631025"/>
              <a:ext cx="62525" cy="56800"/>
            </a:xfrm>
            <a:custGeom>
              <a:avLst/>
              <a:gdLst/>
              <a:ahLst/>
              <a:cxnLst/>
              <a:rect l="l" t="t" r="r" b="b"/>
              <a:pathLst>
                <a:path w="2501" h="2272" extrusionOk="0">
                  <a:moveTo>
                    <a:pt x="1251" y="1"/>
                  </a:moveTo>
                  <a:cubicBezTo>
                    <a:pt x="961" y="1"/>
                    <a:pt x="671" y="110"/>
                    <a:pt x="447" y="327"/>
                  </a:cubicBezTo>
                  <a:cubicBezTo>
                    <a:pt x="1" y="774"/>
                    <a:pt x="1" y="1499"/>
                    <a:pt x="447" y="1945"/>
                  </a:cubicBezTo>
                  <a:cubicBezTo>
                    <a:pt x="671" y="2163"/>
                    <a:pt x="961" y="2272"/>
                    <a:pt x="1251" y="2272"/>
                  </a:cubicBezTo>
                  <a:cubicBezTo>
                    <a:pt x="1541" y="2272"/>
                    <a:pt x="1831" y="2163"/>
                    <a:pt x="2054" y="1945"/>
                  </a:cubicBezTo>
                  <a:cubicBezTo>
                    <a:pt x="2501" y="1499"/>
                    <a:pt x="2501" y="774"/>
                    <a:pt x="2054" y="327"/>
                  </a:cubicBezTo>
                  <a:cubicBezTo>
                    <a:pt x="1831" y="110"/>
                    <a:pt x="1541" y="1"/>
                    <a:pt x="1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3175450" y="-1887725"/>
              <a:ext cx="56675" cy="56925"/>
            </a:xfrm>
            <a:custGeom>
              <a:avLst/>
              <a:gdLst/>
              <a:ahLst/>
              <a:cxnLst/>
              <a:rect l="l" t="t" r="r" b="b"/>
              <a:pathLst>
                <a:path w="2267" h="2277" extrusionOk="0">
                  <a:moveTo>
                    <a:pt x="1139" y="0"/>
                  </a:moveTo>
                  <a:cubicBezTo>
                    <a:pt x="503" y="0"/>
                    <a:pt x="1" y="514"/>
                    <a:pt x="1" y="1139"/>
                  </a:cubicBezTo>
                  <a:cubicBezTo>
                    <a:pt x="1" y="1764"/>
                    <a:pt x="503" y="2277"/>
                    <a:pt x="1139" y="2277"/>
                  </a:cubicBezTo>
                  <a:cubicBezTo>
                    <a:pt x="1764" y="2277"/>
                    <a:pt x="2266" y="1764"/>
                    <a:pt x="2266" y="1139"/>
                  </a:cubicBezTo>
                  <a:cubicBezTo>
                    <a:pt x="2266" y="514"/>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5"/>
          <p:cNvGrpSpPr/>
          <p:nvPr/>
        </p:nvGrpSpPr>
        <p:grpSpPr>
          <a:xfrm>
            <a:off x="7444085" y="-614062"/>
            <a:ext cx="1040637" cy="901375"/>
            <a:chOff x="7772485" y="-345137"/>
            <a:chExt cx="1040637" cy="901375"/>
          </a:xfrm>
        </p:grpSpPr>
        <p:grpSp>
          <p:nvGrpSpPr>
            <p:cNvPr id="517" name="Google Shape;517;p15"/>
            <p:cNvGrpSpPr/>
            <p:nvPr/>
          </p:nvGrpSpPr>
          <p:grpSpPr>
            <a:xfrm>
              <a:off x="8096397" y="-345137"/>
              <a:ext cx="716725" cy="901375"/>
              <a:chOff x="-3888525" y="-2483300"/>
              <a:chExt cx="716725" cy="901375"/>
            </a:xfrm>
          </p:grpSpPr>
          <p:sp>
            <p:nvSpPr>
              <p:cNvPr id="518" name="Google Shape;518;p15"/>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15"/>
            <p:cNvGrpSpPr/>
            <p:nvPr/>
          </p:nvGrpSpPr>
          <p:grpSpPr>
            <a:xfrm>
              <a:off x="7772485" y="175988"/>
              <a:ext cx="323925" cy="323650"/>
              <a:chOff x="1608625" y="299800"/>
              <a:chExt cx="323925" cy="323650"/>
            </a:xfrm>
          </p:grpSpPr>
          <p:sp>
            <p:nvSpPr>
              <p:cNvPr id="521" name="Google Shape;521;p15"/>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87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871"/>
        <p:cNvGrpSpPr/>
        <p:nvPr/>
      </p:nvGrpSpPr>
      <p:grpSpPr>
        <a:xfrm>
          <a:off x="0" y="0"/>
          <a:ext cx="0" cy="0"/>
          <a:chOff x="0" y="0"/>
          <a:chExt cx="0" cy="0"/>
        </a:xfrm>
      </p:grpSpPr>
      <p:grpSp>
        <p:nvGrpSpPr>
          <p:cNvPr id="872" name="Google Shape;872;p24"/>
          <p:cNvGrpSpPr/>
          <p:nvPr/>
        </p:nvGrpSpPr>
        <p:grpSpPr>
          <a:xfrm>
            <a:off x="8352588" y="816213"/>
            <a:ext cx="1040638" cy="901375"/>
            <a:chOff x="8457538" y="810363"/>
            <a:chExt cx="1040638" cy="901375"/>
          </a:xfrm>
        </p:grpSpPr>
        <p:grpSp>
          <p:nvGrpSpPr>
            <p:cNvPr id="873" name="Google Shape;873;p24"/>
            <p:cNvGrpSpPr/>
            <p:nvPr/>
          </p:nvGrpSpPr>
          <p:grpSpPr>
            <a:xfrm>
              <a:off x="8781450" y="810363"/>
              <a:ext cx="716725" cy="901375"/>
              <a:chOff x="-3888525" y="-2483300"/>
              <a:chExt cx="716725" cy="901375"/>
            </a:xfrm>
          </p:grpSpPr>
          <p:sp>
            <p:nvSpPr>
              <p:cNvPr id="874" name="Google Shape;874;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24"/>
            <p:cNvGrpSpPr/>
            <p:nvPr/>
          </p:nvGrpSpPr>
          <p:grpSpPr>
            <a:xfrm>
              <a:off x="8457538" y="1331488"/>
              <a:ext cx="323925" cy="323650"/>
              <a:chOff x="1608625" y="299800"/>
              <a:chExt cx="323925" cy="323650"/>
            </a:xfrm>
          </p:grpSpPr>
          <p:sp>
            <p:nvSpPr>
              <p:cNvPr id="877" name="Google Shape;877;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0" name="Google Shape;880;p24"/>
          <p:cNvGrpSpPr/>
          <p:nvPr/>
        </p:nvGrpSpPr>
        <p:grpSpPr>
          <a:xfrm>
            <a:off x="4841575" y="4619788"/>
            <a:ext cx="1040638" cy="901375"/>
            <a:chOff x="8457538" y="810363"/>
            <a:chExt cx="1040638" cy="901375"/>
          </a:xfrm>
        </p:grpSpPr>
        <p:grpSp>
          <p:nvGrpSpPr>
            <p:cNvPr id="881" name="Google Shape;881;p24"/>
            <p:cNvGrpSpPr/>
            <p:nvPr/>
          </p:nvGrpSpPr>
          <p:grpSpPr>
            <a:xfrm>
              <a:off x="8781450" y="810363"/>
              <a:ext cx="716725" cy="901375"/>
              <a:chOff x="-3888525" y="-2483300"/>
              <a:chExt cx="716725" cy="901375"/>
            </a:xfrm>
          </p:grpSpPr>
          <p:sp>
            <p:nvSpPr>
              <p:cNvPr id="882" name="Google Shape;882;p24"/>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4"/>
            <p:cNvGrpSpPr/>
            <p:nvPr/>
          </p:nvGrpSpPr>
          <p:grpSpPr>
            <a:xfrm>
              <a:off x="8457538" y="1331488"/>
              <a:ext cx="323925" cy="323650"/>
              <a:chOff x="1608625" y="299800"/>
              <a:chExt cx="323925" cy="323650"/>
            </a:xfrm>
          </p:grpSpPr>
          <p:sp>
            <p:nvSpPr>
              <p:cNvPr id="885" name="Google Shape;885;p24"/>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8" name="Google Shape;888;p24"/>
          <p:cNvGrpSpPr/>
          <p:nvPr/>
        </p:nvGrpSpPr>
        <p:grpSpPr>
          <a:xfrm>
            <a:off x="8352591" y="196800"/>
            <a:ext cx="713803" cy="706547"/>
            <a:chOff x="-4017975" y="616650"/>
            <a:chExt cx="814100" cy="805825"/>
          </a:xfrm>
        </p:grpSpPr>
        <p:sp>
          <p:nvSpPr>
            <p:cNvPr id="889" name="Google Shape;889;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24"/>
          <p:cNvGrpSpPr/>
          <p:nvPr/>
        </p:nvGrpSpPr>
        <p:grpSpPr>
          <a:xfrm rot="10800000">
            <a:off x="-728606" y="92693"/>
            <a:ext cx="1803578" cy="1592367"/>
            <a:chOff x="-4912150" y="-393637"/>
            <a:chExt cx="2057000" cy="1816112"/>
          </a:xfrm>
        </p:grpSpPr>
        <p:sp>
          <p:nvSpPr>
            <p:cNvPr id="894" name="Google Shape;894;p24"/>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0" rIns="91425" bIns="0" anchor="t" anchorCtr="0">
            <a:noAutofit/>
          </a:bodyPr>
          <a:lstStyle>
            <a:lvl1pPr lvl="0">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2pPr>
            <a:lvl3pPr lvl="2">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3pPr>
            <a:lvl4pPr lvl="3">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4pPr>
            <a:lvl5pPr lvl="4">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5pPr>
            <a:lvl6pPr lvl="5">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6pPr>
            <a:lvl7pPr lvl="6">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7pPr>
            <a:lvl8pPr lvl="7">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8pPr>
            <a:lvl9pPr lvl="8">
              <a:lnSpc>
                <a:spcPct val="100000"/>
              </a:lnSpc>
              <a:spcBef>
                <a:spcPts val="0"/>
              </a:spcBef>
              <a:spcAft>
                <a:spcPts val="0"/>
              </a:spcAft>
              <a:buClr>
                <a:schemeClr val="lt1"/>
              </a:buClr>
              <a:buSzPts val="2800"/>
              <a:buFont typeface="Montserrat Black"/>
              <a:buNone/>
              <a:defRPr sz="2800">
                <a:solidFill>
                  <a:schemeClr val="lt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1pPr>
            <a:lvl2pPr marL="914400" lvl="1"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2pPr>
            <a:lvl3pPr marL="1371600" lvl="2"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3pPr>
            <a:lvl4pPr marL="1828800" lvl="3"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4pPr>
            <a:lvl5pPr marL="2286000" lvl="4"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5pPr>
            <a:lvl6pPr marL="2743200" lvl="5"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6pPr>
            <a:lvl7pPr marL="3200400" lvl="6"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7pPr>
            <a:lvl8pPr marL="3657600" lvl="7"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8pPr>
            <a:lvl9pPr marL="4114800" lvl="8" indent="-330200">
              <a:lnSpc>
                <a:spcPct val="100000"/>
              </a:lnSpc>
              <a:spcBef>
                <a:spcPts val="0"/>
              </a:spcBef>
              <a:spcAft>
                <a:spcPts val="0"/>
              </a:spcAft>
              <a:buClr>
                <a:schemeClr val="lt1"/>
              </a:buClr>
              <a:buSzPts val="1600"/>
              <a:buFont typeface="Montserrat"/>
              <a:buChar char="■"/>
              <a:defRPr sz="1600">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59" r:id="rId5"/>
    <p:sldLayoutId id="2147483661"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28"/>
          <p:cNvSpPr txBox="1">
            <a:spLocks noGrp="1"/>
          </p:cNvSpPr>
          <p:nvPr>
            <p:ph type="ctrTitle"/>
          </p:nvPr>
        </p:nvSpPr>
        <p:spPr>
          <a:xfrm flipH="1">
            <a:off x="743375" y="1425538"/>
            <a:ext cx="7968290" cy="1339500"/>
          </a:xfrm>
          <a:prstGeom prst="rect">
            <a:avLst/>
          </a:prstGeom>
        </p:spPr>
        <p:txBody>
          <a:bodyPr spcFirstLastPara="1" wrap="square" lIns="91425" tIns="0" rIns="91425" bIns="0" anchor="t" anchorCtr="0">
            <a:noAutofit/>
          </a:bodyPr>
          <a:lstStyle/>
          <a:p>
            <a:r>
              <a:rPr lang="en-GB" sz="3000" b="0" dirty="0">
                <a:latin typeface="Montserrat Medium"/>
                <a:ea typeface="Montserrat Medium"/>
                <a:cs typeface="Montserrat Medium"/>
                <a:sym typeface="Montserrat Medium"/>
              </a:rPr>
              <a:t>News Classification in English and Bangla Languages Using </a:t>
            </a:r>
            <a:r>
              <a:rPr lang="en-GB" sz="3500" dirty="0">
                <a:latin typeface="Montserrat Medium"/>
                <a:ea typeface="Montserrat Medium"/>
                <a:cs typeface="Montserrat Medium"/>
                <a:sym typeface="Montserrat Medium"/>
              </a:rPr>
              <a:t>BERT model</a:t>
            </a:r>
            <a:endParaRPr lang="en-GB" sz="3500" dirty="0"/>
          </a:p>
        </p:txBody>
      </p:sp>
      <p:sp>
        <p:nvSpPr>
          <p:cNvPr id="924" name="Google Shape;924;p28"/>
          <p:cNvSpPr txBox="1">
            <a:spLocks noGrp="1"/>
          </p:cNvSpPr>
          <p:nvPr>
            <p:ph type="subTitle" idx="1"/>
          </p:nvPr>
        </p:nvSpPr>
        <p:spPr>
          <a:xfrm flipH="1">
            <a:off x="719309" y="2857963"/>
            <a:ext cx="6952800" cy="4470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Tawsif Mahmud 1912411042</a:t>
            </a:r>
          </a:p>
          <a:p>
            <a:pPr marL="0" lvl="0" indent="0" algn="l" rtl="0">
              <a:spcBef>
                <a:spcPts val="0"/>
              </a:spcBef>
              <a:spcAft>
                <a:spcPts val="0"/>
              </a:spcAft>
              <a:buNone/>
            </a:pPr>
            <a:r>
              <a:rPr lang="en" dirty="0"/>
              <a:t>Jiaul Haque Saboj 1912065042</a:t>
            </a:r>
            <a:endParaRPr dirty="0"/>
          </a:p>
        </p:txBody>
      </p:sp>
      <p:sp>
        <p:nvSpPr>
          <p:cNvPr id="925" name="Google Shape;925;p28"/>
          <p:cNvSpPr/>
          <p:nvPr/>
        </p:nvSpPr>
        <p:spPr>
          <a:xfrm flipH="1">
            <a:off x="-186582" y="5584563"/>
            <a:ext cx="29" cy="29"/>
          </a:xfrm>
          <a:custGeom>
            <a:avLst/>
            <a:gdLst/>
            <a:ahLst/>
            <a:cxnLst/>
            <a:rect l="l" t="t" r="r" b="b"/>
            <a:pathLst>
              <a:path w="1" h="1" fill="none" extrusionOk="0">
                <a:moveTo>
                  <a:pt x="1" y="1"/>
                </a:moveTo>
                <a:lnTo>
                  <a:pt x="1" y="1"/>
                </a:lnTo>
                <a:close/>
              </a:path>
            </a:pathLst>
          </a:custGeom>
          <a:solidFill>
            <a:schemeClr val="lt1"/>
          </a:solidFill>
          <a:ln w="56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28"/>
          <p:cNvGrpSpPr/>
          <p:nvPr/>
        </p:nvGrpSpPr>
        <p:grpSpPr>
          <a:xfrm flipH="1">
            <a:off x="5870297" y="3482200"/>
            <a:ext cx="1929500" cy="2210100"/>
            <a:chOff x="295725" y="-3462825"/>
            <a:chExt cx="1929500" cy="2210100"/>
          </a:xfrm>
        </p:grpSpPr>
        <p:sp>
          <p:nvSpPr>
            <p:cNvPr id="927" name="Google Shape;927;p28"/>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28"/>
          <p:cNvGrpSpPr/>
          <p:nvPr/>
        </p:nvGrpSpPr>
        <p:grpSpPr>
          <a:xfrm>
            <a:off x="948060" y="3973813"/>
            <a:ext cx="1040638" cy="901375"/>
            <a:chOff x="948060" y="3972813"/>
            <a:chExt cx="1040638" cy="901375"/>
          </a:xfrm>
        </p:grpSpPr>
        <p:grpSp>
          <p:nvGrpSpPr>
            <p:cNvPr id="953" name="Google Shape;953;p28"/>
            <p:cNvGrpSpPr/>
            <p:nvPr/>
          </p:nvGrpSpPr>
          <p:grpSpPr>
            <a:xfrm flipH="1">
              <a:off x="948060" y="3972813"/>
              <a:ext cx="716725" cy="901375"/>
              <a:chOff x="-3888525" y="-2483300"/>
              <a:chExt cx="716725" cy="901375"/>
            </a:xfrm>
          </p:grpSpPr>
          <p:sp>
            <p:nvSpPr>
              <p:cNvPr id="954" name="Google Shape;954;p28"/>
              <p:cNvSpPr/>
              <p:nvPr/>
            </p:nvSpPr>
            <p:spPr>
              <a:xfrm>
                <a:off x="-3719475" y="-2483300"/>
                <a:ext cx="547675" cy="547050"/>
              </a:xfrm>
              <a:custGeom>
                <a:avLst/>
                <a:gdLst/>
                <a:ahLst/>
                <a:cxnLst/>
                <a:rect l="l" t="t" r="r" b="b"/>
                <a:pathLst>
                  <a:path w="21907" h="21882" extrusionOk="0">
                    <a:moveTo>
                      <a:pt x="21756" y="1"/>
                    </a:moveTo>
                    <a:cubicBezTo>
                      <a:pt x="21723" y="1"/>
                      <a:pt x="21689" y="15"/>
                      <a:pt x="21661" y="43"/>
                    </a:cubicBezTo>
                    <a:lnTo>
                      <a:pt x="56" y="21647"/>
                    </a:lnTo>
                    <a:cubicBezTo>
                      <a:pt x="1" y="21703"/>
                      <a:pt x="1" y="21781"/>
                      <a:pt x="56" y="21837"/>
                    </a:cubicBezTo>
                    <a:cubicBezTo>
                      <a:pt x="79" y="21870"/>
                      <a:pt x="112" y="21882"/>
                      <a:pt x="157" y="21882"/>
                    </a:cubicBezTo>
                    <a:cubicBezTo>
                      <a:pt x="190" y="21882"/>
                      <a:pt x="224" y="21870"/>
                      <a:pt x="257" y="21837"/>
                    </a:cubicBezTo>
                    <a:lnTo>
                      <a:pt x="21851" y="243"/>
                    </a:lnTo>
                    <a:cubicBezTo>
                      <a:pt x="21907" y="188"/>
                      <a:pt x="21907" y="98"/>
                      <a:pt x="21851" y="43"/>
                    </a:cubicBezTo>
                    <a:cubicBezTo>
                      <a:pt x="21823" y="15"/>
                      <a:pt x="21790" y="1"/>
                      <a:pt x="217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3888525" y="-2128825"/>
                <a:ext cx="549275" cy="546900"/>
              </a:xfrm>
              <a:custGeom>
                <a:avLst/>
                <a:gdLst/>
                <a:ahLst/>
                <a:cxnLst/>
                <a:rect l="l" t="t" r="r" b="b"/>
                <a:pathLst>
                  <a:path w="21971" h="21876" extrusionOk="0">
                    <a:moveTo>
                      <a:pt x="21780" y="1"/>
                    </a:moveTo>
                    <a:cubicBezTo>
                      <a:pt x="21751" y="1"/>
                      <a:pt x="21721" y="11"/>
                      <a:pt x="21694" y="36"/>
                    </a:cubicBezTo>
                    <a:lnTo>
                      <a:pt x="89" y="21630"/>
                    </a:lnTo>
                    <a:cubicBezTo>
                      <a:pt x="0" y="21719"/>
                      <a:pt x="67" y="21864"/>
                      <a:pt x="190" y="21875"/>
                    </a:cubicBezTo>
                    <a:cubicBezTo>
                      <a:pt x="223" y="21864"/>
                      <a:pt x="268" y="21853"/>
                      <a:pt x="290" y="21830"/>
                    </a:cubicBezTo>
                    <a:lnTo>
                      <a:pt x="21884" y="226"/>
                    </a:lnTo>
                    <a:cubicBezTo>
                      <a:pt x="21971" y="130"/>
                      <a:pt x="21882" y="1"/>
                      <a:pt x="21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28"/>
            <p:cNvGrpSpPr/>
            <p:nvPr/>
          </p:nvGrpSpPr>
          <p:grpSpPr>
            <a:xfrm flipH="1">
              <a:off x="1664772" y="4493938"/>
              <a:ext cx="323925" cy="323650"/>
              <a:chOff x="1608625" y="299800"/>
              <a:chExt cx="323925" cy="323650"/>
            </a:xfrm>
          </p:grpSpPr>
          <p:sp>
            <p:nvSpPr>
              <p:cNvPr id="957" name="Google Shape;957;p28"/>
              <p:cNvSpPr/>
              <p:nvPr/>
            </p:nvSpPr>
            <p:spPr>
              <a:xfrm>
                <a:off x="1633450" y="324425"/>
                <a:ext cx="275900" cy="274200"/>
              </a:xfrm>
              <a:custGeom>
                <a:avLst/>
                <a:gdLst/>
                <a:ahLst/>
                <a:cxnLst/>
                <a:rect l="l" t="t" r="r" b="b"/>
                <a:pathLst>
                  <a:path w="11036" h="10968" extrusionOk="0">
                    <a:moveTo>
                      <a:pt x="10830" y="0"/>
                    </a:moveTo>
                    <a:cubicBezTo>
                      <a:pt x="10795" y="0"/>
                      <a:pt x="10758" y="16"/>
                      <a:pt x="10725" y="54"/>
                    </a:cubicBezTo>
                    <a:lnTo>
                      <a:pt x="46" y="10733"/>
                    </a:lnTo>
                    <a:cubicBezTo>
                      <a:pt x="1" y="10789"/>
                      <a:pt x="1" y="10867"/>
                      <a:pt x="46" y="10923"/>
                    </a:cubicBezTo>
                    <a:cubicBezTo>
                      <a:pt x="79" y="10956"/>
                      <a:pt x="112" y="10968"/>
                      <a:pt x="146" y="10968"/>
                    </a:cubicBezTo>
                    <a:cubicBezTo>
                      <a:pt x="191" y="10968"/>
                      <a:pt x="224" y="10956"/>
                      <a:pt x="246" y="10923"/>
                    </a:cubicBezTo>
                    <a:lnTo>
                      <a:pt x="10926" y="254"/>
                    </a:lnTo>
                    <a:cubicBezTo>
                      <a:pt x="11036" y="153"/>
                      <a:pt x="10941" y="0"/>
                      <a:pt x="10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1875625" y="299800"/>
                <a:ext cx="56925" cy="56950"/>
              </a:xfrm>
              <a:custGeom>
                <a:avLst/>
                <a:gdLst/>
                <a:ahLst/>
                <a:cxnLst/>
                <a:rect l="l" t="t" r="r" b="b"/>
                <a:pathLst>
                  <a:path w="2277" h="2278" extrusionOk="0">
                    <a:moveTo>
                      <a:pt x="1139" y="1"/>
                    </a:moveTo>
                    <a:cubicBezTo>
                      <a:pt x="514" y="1"/>
                      <a:pt x="0" y="514"/>
                      <a:pt x="0" y="1139"/>
                    </a:cubicBezTo>
                    <a:cubicBezTo>
                      <a:pt x="0" y="1764"/>
                      <a:pt x="514" y="2277"/>
                      <a:pt x="1139" y="2277"/>
                    </a:cubicBezTo>
                    <a:cubicBezTo>
                      <a:pt x="1764" y="2277"/>
                      <a:pt x="2277" y="1764"/>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1608625" y="566800"/>
                <a:ext cx="56950" cy="56650"/>
              </a:xfrm>
              <a:custGeom>
                <a:avLst/>
                <a:gdLst/>
                <a:ahLst/>
                <a:cxnLst/>
                <a:rect l="l" t="t" r="r" b="b"/>
                <a:pathLst>
                  <a:path w="2278" h="2266" extrusionOk="0">
                    <a:moveTo>
                      <a:pt x="1139" y="0"/>
                    </a:moveTo>
                    <a:cubicBezTo>
                      <a:pt x="514" y="0"/>
                      <a:pt x="1" y="503"/>
                      <a:pt x="1" y="1127"/>
                    </a:cubicBezTo>
                    <a:cubicBezTo>
                      <a:pt x="1" y="1764"/>
                      <a:pt x="514" y="2266"/>
                      <a:pt x="1139" y="2266"/>
                    </a:cubicBezTo>
                    <a:cubicBezTo>
                      <a:pt x="1775" y="2266"/>
                      <a:pt x="2277" y="1764"/>
                      <a:pt x="2277" y="1127"/>
                    </a:cubicBezTo>
                    <a:cubicBezTo>
                      <a:pt x="2277" y="503"/>
                      <a:pt x="1775"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0" name="Google Shape;960;p28"/>
          <p:cNvGrpSpPr/>
          <p:nvPr/>
        </p:nvGrpSpPr>
        <p:grpSpPr>
          <a:xfrm>
            <a:off x="743375" y="2572853"/>
            <a:ext cx="4208350" cy="192185"/>
            <a:chOff x="948060" y="2996029"/>
            <a:chExt cx="4208350" cy="192185"/>
          </a:xfrm>
        </p:grpSpPr>
        <p:sp>
          <p:nvSpPr>
            <p:cNvPr id="961" name="Google Shape;961;p28"/>
            <p:cNvSpPr/>
            <p:nvPr/>
          </p:nvSpPr>
          <p:spPr>
            <a:xfrm rot="-2700000" flipH="1">
              <a:off x="1692865" y="3024234"/>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2" name="Google Shape;962;p28"/>
            <p:cNvCxnSpPr>
              <a:stCxn id="963" idx="6"/>
              <a:endCxn id="964" idx="2"/>
            </p:cNvCxnSpPr>
            <p:nvPr/>
          </p:nvCxnSpPr>
          <p:spPr>
            <a:xfrm rot="10800000">
              <a:off x="1005010" y="3091118"/>
              <a:ext cx="4094400" cy="0"/>
            </a:xfrm>
            <a:prstGeom prst="straightConnector1">
              <a:avLst/>
            </a:prstGeom>
            <a:noFill/>
            <a:ln w="9525" cap="flat" cmpd="sng">
              <a:solidFill>
                <a:schemeClr val="lt1"/>
              </a:solidFill>
              <a:prstDash val="solid"/>
              <a:round/>
              <a:headEnd type="none" w="med" len="med"/>
              <a:tailEnd type="none" w="med" len="med"/>
            </a:ln>
          </p:spPr>
        </p:cxnSp>
        <p:sp>
          <p:nvSpPr>
            <p:cNvPr id="963" name="Google Shape;963;p28"/>
            <p:cNvSpPr/>
            <p:nvPr/>
          </p:nvSpPr>
          <p:spPr>
            <a:xfrm flipH="1">
              <a:off x="5099410" y="3062618"/>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948060" y="306264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0"/>
          <p:cNvSpPr txBox="1">
            <a:spLocks noGrp="1"/>
          </p:cNvSpPr>
          <p:nvPr>
            <p:ph type="title"/>
          </p:nvPr>
        </p:nvSpPr>
        <p:spPr>
          <a:xfrm>
            <a:off x="707346" y="908011"/>
            <a:ext cx="8126832"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GB" sz="2400" dirty="0"/>
              <a:t>Results Comparison: Swapping both model</a:t>
            </a:r>
            <a:endParaRPr sz="2400" dirty="0"/>
          </a:p>
        </p:txBody>
      </p:sp>
      <p:grpSp>
        <p:nvGrpSpPr>
          <p:cNvPr id="991" name="Google Shape;991;p30"/>
          <p:cNvGrpSpPr/>
          <p:nvPr/>
        </p:nvGrpSpPr>
        <p:grpSpPr>
          <a:xfrm rot="10800000">
            <a:off x="7379194" y="-538557"/>
            <a:ext cx="1803578" cy="1592367"/>
            <a:chOff x="-4912150" y="-393637"/>
            <a:chExt cx="2057000" cy="1816112"/>
          </a:xfrm>
        </p:grpSpPr>
        <p:sp>
          <p:nvSpPr>
            <p:cNvPr id="992" name="Google Shape;992;p30"/>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TextBox 29">
            <a:extLst>
              <a:ext uri="{FF2B5EF4-FFF2-40B4-BE49-F238E27FC236}">
                <a16:creationId xmlns:a16="http://schemas.microsoft.com/office/drawing/2014/main" id="{81CC5A32-A1CB-E64B-8C16-D4CA78FB6C22}"/>
              </a:ext>
            </a:extLst>
          </p:cNvPr>
          <p:cNvSpPr txBox="1"/>
          <p:nvPr/>
        </p:nvSpPr>
        <p:spPr>
          <a:xfrm>
            <a:off x="1329108" y="3354677"/>
            <a:ext cx="5468164" cy="369332"/>
          </a:xfrm>
          <a:prstGeom prst="rect">
            <a:avLst/>
          </a:prstGeom>
          <a:noFill/>
        </p:spPr>
        <p:txBody>
          <a:bodyPr wrap="none" rtlCol="0">
            <a:spAutoFit/>
          </a:bodyPr>
          <a:lstStyle/>
          <a:p>
            <a:r>
              <a:rPr lang="en-BD" sz="1800" b="1" dirty="0">
                <a:solidFill>
                  <a:schemeClr val="bg1"/>
                </a:solidFill>
              </a:rPr>
              <a:t>Bangla News Classifaction Using English model</a:t>
            </a:r>
          </a:p>
        </p:txBody>
      </p:sp>
      <p:sp>
        <p:nvSpPr>
          <p:cNvPr id="33" name="TextBox 32">
            <a:extLst>
              <a:ext uri="{FF2B5EF4-FFF2-40B4-BE49-F238E27FC236}">
                <a16:creationId xmlns:a16="http://schemas.microsoft.com/office/drawing/2014/main" id="{41CBE37A-BC75-E24C-B03A-0526E4B6975A}"/>
              </a:ext>
            </a:extLst>
          </p:cNvPr>
          <p:cNvSpPr txBox="1"/>
          <p:nvPr/>
        </p:nvSpPr>
        <p:spPr>
          <a:xfrm>
            <a:off x="1329108" y="1690701"/>
            <a:ext cx="5365571" cy="369332"/>
          </a:xfrm>
          <a:prstGeom prst="rect">
            <a:avLst/>
          </a:prstGeom>
          <a:noFill/>
        </p:spPr>
        <p:txBody>
          <a:bodyPr wrap="none" rtlCol="0">
            <a:spAutoFit/>
          </a:bodyPr>
          <a:lstStyle/>
          <a:p>
            <a:r>
              <a:rPr lang="en-BD" sz="1800" b="1" dirty="0">
                <a:solidFill>
                  <a:schemeClr val="bg1"/>
                </a:solidFill>
              </a:rPr>
              <a:t>English News Classification Using Bagla model</a:t>
            </a:r>
          </a:p>
        </p:txBody>
      </p:sp>
      <p:pic>
        <p:nvPicPr>
          <p:cNvPr id="3" name="Picture 2">
            <a:extLst>
              <a:ext uri="{FF2B5EF4-FFF2-40B4-BE49-F238E27FC236}">
                <a16:creationId xmlns:a16="http://schemas.microsoft.com/office/drawing/2014/main" id="{1B305223-9C77-BD48-8CC4-D417595379C4}"/>
              </a:ext>
            </a:extLst>
          </p:cNvPr>
          <p:cNvPicPr>
            <a:picLocks noChangeAspect="1"/>
          </p:cNvPicPr>
          <p:nvPr/>
        </p:nvPicPr>
        <p:blipFill>
          <a:blip r:embed="rId3"/>
          <a:stretch>
            <a:fillRect/>
          </a:stretch>
        </p:blipFill>
        <p:spPr>
          <a:xfrm>
            <a:off x="1411899" y="3815224"/>
            <a:ext cx="6540078" cy="916242"/>
          </a:xfrm>
          <a:prstGeom prst="rect">
            <a:avLst/>
          </a:prstGeom>
        </p:spPr>
      </p:pic>
      <p:pic>
        <p:nvPicPr>
          <p:cNvPr id="5" name="Picture 4">
            <a:extLst>
              <a:ext uri="{FF2B5EF4-FFF2-40B4-BE49-F238E27FC236}">
                <a16:creationId xmlns:a16="http://schemas.microsoft.com/office/drawing/2014/main" id="{B50A4CB0-D59A-974A-A244-8705BC3369D2}"/>
              </a:ext>
            </a:extLst>
          </p:cNvPr>
          <p:cNvPicPr>
            <a:picLocks noChangeAspect="1"/>
          </p:cNvPicPr>
          <p:nvPr/>
        </p:nvPicPr>
        <p:blipFill>
          <a:blip r:embed="rId4"/>
          <a:stretch>
            <a:fillRect/>
          </a:stretch>
        </p:blipFill>
        <p:spPr>
          <a:xfrm>
            <a:off x="1415240" y="2272534"/>
            <a:ext cx="6570854" cy="866659"/>
          </a:xfrm>
          <a:prstGeom prst="rect">
            <a:avLst/>
          </a:prstGeom>
        </p:spPr>
      </p:pic>
    </p:spTree>
    <p:extLst>
      <p:ext uri="{BB962C8B-B14F-4D97-AF65-F5344CB8AC3E}">
        <p14:creationId xmlns:p14="http://schemas.microsoft.com/office/powerpoint/2010/main" val="152423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9" name="Google Shape;1219;p3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GB" dirty="0"/>
              <a:t>Future Work and Conclusion</a:t>
            </a:r>
          </a:p>
        </p:txBody>
      </p:sp>
      <p:grpSp>
        <p:nvGrpSpPr>
          <p:cNvPr id="1220" name="Google Shape;1220;p35"/>
          <p:cNvGrpSpPr/>
          <p:nvPr/>
        </p:nvGrpSpPr>
        <p:grpSpPr>
          <a:xfrm>
            <a:off x="1611150" y="1050283"/>
            <a:ext cx="5921700" cy="192184"/>
            <a:chOff x="902597" y="1069304"/>
            <a:chExt cx="5921700" cy="192184"/>
          </a:xfrm>
        </p:grpSpPr>
        <p:grpSp>
          <p:nvGrpSpPr>
            <p:cNvPr id="1221" name="Google Shape;1221;p35"/>
            <p:cNvGrpSpPr/>
            <p:nvPr/>
          </p:nvGrpSpPr>
          <p:grpSpPr>
            <a:xfrm>
              <a:off x="902597" y="1069304"/>
              <a:ext cx="5864700" cy="192184"/>
              <a:chOff x="2335097" y="1069304"/>
              <a:chExt cx="5864700" cy="192184"/>
            </a:xfrm>
          </p:grpSpPr>
          <p:sp>
            <p:nvSpPr>
              <p:cNvPr id="1222" name="Google Shape;1222;p35"/>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3" name="Google Shape;1223;p35"/>
              <p:cNvCxnSpPr>
                <a:stCxn id="1224" idx="6"/>
                <a:endCxn id="1225"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225" name="Google Shape;1225;p35"/>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35"/>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5"/>
          <p:cNvGrpSpPr/>
          <p:nvPr/>
        </p:nvGrpSpPr>
        <p:grpSpPr>
          <a:xfrm>
            <a:off x="782838" y="4237143"/>
            <a:ext cx="960401" cy="721220"/>
            <a:chOff x="695513" y="4237143"/>
            <a:chExt cx="960401" cy="721220"/>
          </a:xfrm>
        </p:grpSpPr>
        <p:sp>
          <p:nvSpPr>
            <p:cNvPr id="1231" name="Google Shape;1231;p35"/>
            <p:cNvSpPr/>
            <p:nvPr/>
          </p:nvSpPr>
          <p:spPr>
            <a:xfrm>
              <a:off x="1175713" y="42371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695513" y="4478468"/>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5"/>
          <p:cNvSpPr/>
          <p:nvPr/>
        </p:nvSpPr>
        <p:spPr>
          <a:xfrm>
            <a:off x="3694820" y="4433650"/>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6751520" y="443365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71;p29">
            <a:extLst>
              <a:ext uri="{FF2B5EF4-FFF2-40B4-BE49-F238E27FC236}">
                <a16:creationId xmlns:a16="http://schemas.microsoft.com/office/drawing/2014/main" id="{1F6B3DA3-E094-1C4B-9774-E12845935891}"/>
              </a:ext>
            </a:extLst>
          </p:cNvPr>
          <p:cNvSpPr txBox="1"/>
          <p:nvPr/>
        </p:nvSpPr>
        <p:spPr>
          <a:xfrm>
            <a:off x="1019892" y="1396036"/>
            <a:ext cx="7578300" cy="3231624"/>
          </a:xfrm>
          <a:prstGeom prst="rect">
            <a:avLst/>
          </a:prstGeom>
          <a:noFill/>
          <a:ln>
            <a:noFill/>
          </a:ln>
        </p:spPr>
        <p:txBody>
          <a:bodyPr spcFirstLastPara="1" wrap="square" lIns="91425" tIns="91425" rIns="0" bIns="91425" anchor="t" anchorCtr="0">
            <a:spAutoFit/>
          </a:bodyPr>
          <a:lstStyle/>
          <a:p>
            <a:pPr algn="just"/>
            <a:r>
              <a:rPr lang="en-GB" sz="1800" dirty="0">
                <a:solidFill>
                  <a:schemeClr val="lt1"/>
                </a:solidFill>
                <a:latin typeface="Montserrat"/>
                <a:ea typeface="Montserrat"/>
                <a:cs typeface="Montserrat"/>
                <a:sym typeface="Montserrat"/>
              </a:rPr>
              <a:t>Extending the project to domain-specific news classification tasks is another exciting area for future work. By training models on specific domains such as finance, health, or technology, we can achieve more accurate and tailored classification within specialized news areas. our project successfully utilized the BERT model for accurate news classification in both English and Bangla languages. The model swap experiment provided insights into the adaptability of language models. Our work contributes to advancing news classification techniques, highlighting the potential of language models in handling multilingual data.</a:t>
            </a:r>
          </a:p>
        </p:txBody>
      </p:sp>
    </p:spTree>
    <p:extLst>
      <p:ext uri="{BB962C8B-B14F-4D97-AF65-F5344CB8AC3E}">
        <p14:creationId xmlns:p14="http://schemas.microsoft.com/office/powerpoint/2010/main" val="3958304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40"/>
          <p:cNvSpPr txBox="1">
            <a:spLocks noGrp="1"/>
          </p:cNvSpPr>
          <p:nvPr>
            <p:ph type="title"/>
          </p:nvPr>
        </p:nvSpPr>
        <p:spPr>
          <a:xfrm>
            <a:off x="1388099" y="556250"/>
            <a:ext cx="6941653" cy="40311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a:t>Thank You!</a:t>
            </a:r>
            <a:endParaRPr b="0" dirty="0">
              <a:latin typeface="Montserrat Medium"/>
              <a:ea typeface="Montserrat Medium"/>
              <a:cs typeface="Montserrat Medium"/>
              <a:sym typeface="Montserrat Medium"/>
            </a:endParaRPr>
          </a:p>
        </p:txBody>
      </p:sp>
      <p:grpSp>
        <p:nvGrpSpPr>
          <p:cNvPr id="1374" name="Google Shape;1374;p40"/>
          <p:cNvGrpSpPr/>
          <p:nvPr/>
        </p:nvGrpSpPr>
        <p:grpSpPr>
          <a:xfrm flipH="1">
            <a:off x="378472" y="3923488"/>
            <a:ext cx="1929500" cy="2210100"/>
            <a:chOff x="295725" y="-3462825"/>
            <a:chExt cx="1929500" cy="2210100"/>
          </a:xfrm>
        </p:grpSpPr>
        <p:sp>
          <p:nvSpPr>
            <p:cNvPr id="1375" name="Google Shape;1375;p40"/>
            <p:cNvSpPr/>
            <p:nvPr/>
          </p:nvSpPr>
          <p:spPr>
            <a:xfrm>
              <a:off x="1089425" y="-3462825"/>
              <a:ext cx="700025" cy="959400"/>
            </a:xfrm>
            <a:custGeom>
              <a:avLst/>
              <a:gdLst/>
              <a:ahLst/>
              <a:cxnLst/>
              <a:rect l="l" t="t" r="r" b="b"/>
              <a:pathLst>
                <a:path w="28001" h="38376" extrusionOk="0">
                  <a:moveTo>
                    <a:pt x="27849" y="1"/>
                  </a:moveTo>
                  <a:cubicBezTo>
                    <a:pt x="27816" y="1"/>
                    <a:pt x="27782" y="15"/>
                    <a:pt x="27755" y="43"/>
                  </a:cubicBezTo>
                  <a:lnTo>
                    <a:pt x="10736" y="17061"/>
                  </a:lnTo>
                  <a:cubicBezTo>
                    <a:pt x="10703" y="17083"/>
                    <a:pt x="10692" y="17117"/>
                    <a:pt x="10692" y="17161"/>
                  </a:cubicBezTo>
                  <a:lnTo>
                    <a:pt x="10692" y="27495"/>
                  </a:lnTo>
                  <a:lnTo>
                    <a:pt x="57" y="38130"/>
                  </a:lnTo>
                  <a:cubicBezTo>
                    <a:pt x="1" y="38186"/>
                    <a:pt x="1" y="38275"/>
                    <a:pt x="57" y="38331"/>
                  </a:cubicBezTo>
                  <a:cubicBezTo>
                    <a:pt x="79" y="38353"/>
                    <a:pt x="124" y="38375"/>
                    <a:pt x="157" y="38375"/>
                  </a:cubicBezTo>
                  <a:cubicBezTo>
                    <a:pt x="191" y="38375"/>
                    <a:pt x="235" y="38353"/>
                    <a:pt x="258" y="38331"/>
                  </a:cubicBezTo>
                  <a:lnTo>
                    <a:pt x="10937" y="27651"/>
                  </a:lnTo>
                  <a:cubicBezTo>
                    <a:pt x="10960" y="27629"/>
                    <a:pt x="10971" y="27595"/>
                    <a:pt x="10971" y="27551"/>
                  </a:cubicBezTo>
                  <a:lnTo>
                    <a:pt x="10971" y="17206"/>
                  </a:lnTo>
                  <a:lnTo>
                    <a:pt x="27944" y="232"/>
                  </a:lnTo>
                  <a:cubicBezTo>
                    <a:pt x="28000" y="188"/>
                    <a:pt x="28000" y="98"/>
                    <a:pt x="27944" y="43"/>
                  </a:cubicBezTo>
                  <a:cubicBezTo>
                    <a:pt x="27916" y="15"/>
                    <a:pt x="27883" y="1"/>
                    <a:pt x="27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1064875" y="-2535525"/>
              <a:ext cx="56950" cy="56925"/>
            </a:xfrm>
            <a:custGeom>
              <a:avLst/>
              <a:gdLst/>
              <a:ahLst/>
              <a:cxnLst/>
              <a:rect l="l" t="t" r="r" b="b"/>
              <a:pathLst>
                <a:path w="2278" h="2277" extrusionOk="0">
                  <a:moveTo>
                    <a:pt x="1139" y="0"/>
                  </a:moveTo>
                  <a:cubicBezTo>
                    <a:pt x="514" y="0"/>
                    <a:pt x="1" y="513"/>
                    <a:pt x="1" y="1138"/>
                  </a:cubicBezTo>
                  <a:cubicBezTo>
                    <a:pt x="1" y="1763"/>
                    <a:pt x="514" y="2277"/>
                    <a:pt x="1139" y="2277"/>
                  </a:cubicBezTo>
                  <a:cubicBezTo>
                    <a:pt x="1764" y="2277"/>
                    <a:pt x="2277" y="1763"/>
                    <a:pt x="2277" y="1138"/>
                  </a:cubicBezTo>
                  <a:cubicBezTo>
                    <a:pt x="2277" y="513"/>
                    <a:pt x="1764" y="0"/>
                    <a:pt x="1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1212200" y="-2944175"/>
              <a:ext cx="869900" cy="1026350"/>
            </a:xfrm>
            <a:custGeom>
              <a:avLst/>
              <a:gdLst/>
              <a:ahLst/>
              <a:cxnLst/>
              <a:rect l="l" t="t" r="r" b="b"/>
              <a:pathLst>
                <a:path w="34796" h="41054" extrusionOk="0">
                  <a:moveTo>
                    <a:pt x="34639" y="0"/>
                  </a:moveTo>
                  <a:cubicBezTo>
                    <a:pt x="34603" y="0"/>
                    <a:pt x="34567" y="14"/>
                    <a:pt x="34539" y="42"/>
                  </a:cubicBezTo>
                  <a:lnTo>
                    <a:pt x="6026" y="28555"/>
                  </a:lnTo>
                  <a:cubicBezTo>
                    <a:pt x="6004" y="28577"/>
                    <a:pt x="5993" y="28610"/>
                    <a:pt x="5993" y="28655"/>
                  </a:cubicBezTo>
                  <a:lnTo>
                    <a:pt x="5993" y="34915"/>
                  </a:lnTo>
                  <a:lnTo>
                    <a:pt x="89" y="40808"/>
                  </a:lnTo>
                  <a:cubicBezTo>
                    <a:pt x="0" y="40897"/>
                    <a:pt x="56" y="41042"/>
                    <a:pt x="190" y="41053"/>
                  </a:cubicBezTo>
                  <a:cubicBezTo>
                    <a:pt x="223" y="41053"/>
                    <a:pt x="257" y="41042"/>
                    <a:pt x="290" y="41008"/>
                  </a:cubicBezTo>
                  <a:lnTo>
                    <a:pt x="6227" y="35072"/>
                  </a:lnTo>
                  <a:cubicBezTo>
                    <a:pt x="6249" y="35049"/>
                    <a:pt x="6272" y="35016"/>
                    <a:pt x="6272" y="34971"/>
                  </a:cubicBezTo>
                  <a:lnTo>
                    <a:pt x="6272" y="28711"/>
                  </a:lnTo>
                  <a:lnTo>
                    <a:pt x="34740" y="232"/>
                  </a:lnTo>
                  <a:cubicBezTo>
                    <a:pt x="34795" y="176"/>
                    <a:pt x="34795" y="87"/>
                    <a:pt x="34740" y="42"/>
                  </a:cubicBezTo>
                  <a:cubicBezTo>
                    <a:pt x="34712" y="14"/>
                    <a:pt x="34675" y="0"/>
                    <a:pt x="346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1577675" y="-2592175"/>
              <a:ext cx="155125" cy="154875"/>
            </a:xfrm>
            <a:custGeom>
              <a:avLst/>
              <a:gdLst/>
              <a:ahLst/>
              <a:cxnLst/>
              <a:rect l="l" t="t" r="r" b="b"/>
              <a:pathLst>
                <a:path w="6205" h="6195" extrusionOk="0">
                  <a:moveTo>
                    <a:pt x="6160" y="1"/>
                  </a:moveTo>
                  <a:lnTo>
                    <a:pt x="0" y="6150"/>
                  </a:lnTo>
                  <a:lnTo>
                    <a:pt x="1395" y="6194"/>
                  </a:lnTo>
                  <a:lnTo>
                    <a:pt x="6205" y="1384"/>
                  </a:lnTo>
                  <a:lnTo>
                    <a:pt x="6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1188475" y="-1949950"/>
              <a:ext cx="56950" cy="56950"/>
            </a:xfrm>
            <a:custGeom>
              <a:avLst/>
              <a:gdLst/>
              <a:ahLst/>
              <a:cxnLst/>
              <a:rect l="l" t="t" r="r" b="b"/>
              <a:pathLst>
                <a:path w="2278" h="2278" extrusionOk="0">
                  <a:moveTo>
                    <a:pt x="1139" y="1"/>
                  </a:moveTo>
                  <a:cubicBezTo>
                    <a:pt x="503" y="1"/>
                    <a:pt x="1" y="514"/>
                    <a:pt x="1" y="1139"/>
                  </a:cubicBezTo>
                  <a:cubicBezTo>
                    <a:pt x="1" y="1775"/>
                    <a:pt x="503" y="2277"/>
                    <a:pt x="1139" y="2277"/>
                  </a:cubicBezTo>
                  <a:cubicBezTo>
                    <a:pt x="1764" y="2277"/>
                    <a:pt x="2277" y="1775"/>
                    <a:pt x="2277" y="1139"/>
                  </a:cubicBezTo>
                  <a:cubicBezTo>
                    <a:pt x="2277" y="514"/>
                    <a:pt x="1764"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2043025" y="-3122375"/>
              <a:ext cx="38525" cy="38650"/>
            </a:xfrm>
            <a:custGeom>
              <a:avLst/>
              <a:gdLst/>
              <a:ahLst/>
              <a:cxnLst/>
              <a:rect l="l" t="t" r="r" b="b"/>
              <a:pathLst>
                <a:path w="1541" h="1546" extrusionOk="0">
                  <a:moveTo>
                    <a:pt x="768" y="1"/>
                  </a:moveTo>
                  <a:cubicBezTo>
                    <a:pt x="525" y="1"/>
                    <a:pt x="283" y="117"/>
                    <a:pt x="134" y="340"/>
                  </a:cubicBezTo>
                  <a:cubicBezTo>
                    <a:pt x="100" y="385"/>
                    <a:pt x="78" y="441"/>
                    <a:pt x="56" y="486"/>
                  </a:cubicBezTo>
                  <a:cubicBezTo>
                    <a:pt x="45" y="530"/>
                    <a:pt x="22" y="575"/>
                    <a:pt x="11" y="619"/>
                  </a:cubicBezTo>
                  <a:cubicBezTo>
                    <a:pt x="11" y="675"/>
                    <a:pt x="0" y="720"/>
                    <a:pt x="0" y="776"/>
                  </a:cubicBezTo>
                  <a:cubicBezTo>
                    <a:pt x="0" y="1200"/>
                    <a:pt x="346" y="1546"/>
                    <a:pt x="770" y="1546"/>
                  </a:cubicBezTo>
                  <a:cubicBezTo>
                    <a:pt x="1194" y="1546"/>
                    <a:pt x="1540" y="1200"/>
                    <a:pt x="1540" y="776"/>
                  </a:cubicBezTo>
                  <a:cubicBezTo>
                    <a:pt x="1540" y="720"/>
                    <a:pt x="1529" y="675"/>
                    <a:pt x="1518" y="619"/>
                  </a:cubicBezTo>
                  <a:cubicBezTo>
                    <a:pt x="1507" y="575"/>
                    <a:pt x="1495" y="530"/>
                    <a:pt x="1473" y="486"/>
                  </a:cubicBezTo>
                  <a:cubicBezTo>
                    <a:pt x="1462" y="441"/>
                    <a:pt x="1440" y="385"/>
                    <a:pt x="1406" y="340"/>
                  </a:cubicBezTo>
                  <a:cubicBezTo>
                    <a:pt x="1384" y="307"/>
                    <a:pt x="1350" y="262"/>
                    <a:pt x="1306" y="229"/>
                  </a:cubicBezTo>
                  <a:cubicBezTo>
                    <a:pt x="1157" y="75"/>
                    <a:pt x="962"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1472200" y="-3028150"/>
              <a:ext cx="522225" cy="509375"/>
            </a:xfrm>
            <a:custGeom>
              <a:avLst/>
              <a:gdLst/>
              <a:ahLst/>
              <a:cxnLst/>
              <a:rect l="l" t="t" r="r" b="b"/>
              <a:pathLst>
                <a:path w="20889" h="20375" extrusionOk="0">
                  <a:moveTo>
                    <a:pt x="19848" y="0"/>
                  </a:moveTo>
                  <a:cubicBezTo>
                    <a:pt x="19750" y="0"/>
                    <a:pt x="19647" y="20"/>
                    <a:pt x="19541" y="64"/>
                  </a:cubicBezTo>
                  <a:cubicBezTo>
                    <a:pt x="18760" y="388"/>
                    <a:pt x="18994" y="1537"/>
                    <a:pt x="19842" y="1537"/>
                  </a:cubicBezTo>
                  <a:cubicBezTo>
                    <a:pt x="20043" y="1537"/>
                    <a:pt x="20233" y="1459"/>
                    <a:pt x="20378" y="1314"/>
                  </a:cubicBezTo>
                  <a:cubicBezTo>
                    <a:pt x="20888" y="794"/>
                    <a:pt x="20468" y="0"/>
                    <a:pt x="19848" y="0"/>
                  </a:cubicBezTo>
                  <a:close/>
                  <a:moveTo>
                    <a:pt x="16078" y="3761"/>
                  </a:moveTo>
                  <a:cubicBezTo>
                    <a:pt x="15972" y="3761"/>
                    <a:pt x="15860" y="3784"/>
                    <a:pt x="15747" y="3836"/>
                  </a:cubicBezTo>
                  <a:cubicBezTo>
                    <a:pt x="14999" y="4182"/>
                    <a:pt x="15245" y="5309"/>
                    <a:pt x="16070" y="5309"/>
                  </a:cubicBezTo>
                  <a:cubicBezTo>
                    <a:pt x="16294" y="5309"/>
                    <a:pt x="16506" y="5209"/>
                    <a:pt x="16651" y="5030"/>
                  </a:cubicBezTo>
                  <a:cubicBezTo>
                    <a:pt x="17105" y="4500"/>
                    <a:pt x="16676" y="3761"/>
                    <a:pt x="16078" y="3761"/>
                  </a:cubicBezTo>
                  <a:close/>
                  <a:moveTo>
                    <a:pt x="12319" y="7533"/>
                  </a:moveTo>
                  <a:cubicBezTo>
                    <a:pt x="12220" y="7533"/>
                    <a:pt x="12115" y="7553"/>
                    <a:pt x="12008" y="7597"/>
                  </a:cubicBezTo>
                  <a:cubicBezTo>
                    <a:pt x="11238" y="7921"/>
                    <a:pt x="11462" y="9070"/>
                    <a:pt x="12310" y="9070"/>
                  </a:cubicBezTo>
                  <a:cubicBezTo>
                    <a:pt x="12511" y="9070"/>
                    <a:pt x="12700" y="8992"/>
                    <a:pt x="12845" y="8847"/>
                  </a:cubicBezTo>
                  <a:cubicBezTo>
                    <a:pt x="13356" y="8327"/>
                    <a:pt x="12944" y="7533"/>
                    <a:pt x="12319" y="7533"/>
                  </a:cubicBezTo>
                  <a:close/>
                  <a:moveTo>
                    <a:pt x="8545" y="11293"/>
                  </a:moveTo>
                  <a:cubicBezTo>
                    <a:pt x="8439" y="11293"/>
                    <a:pt x="8327" y="11317"/>
                    <a:pt x="8214" y="11369"/>
                  </a:cubicBezTo>
                  <a:cubicBezTo>
                    <a:pt x="7466" y="11715"/>
                    <a:pt x="7712" y="12842"/>
                    <a:pt x="8538" y="12842"/>
                  </a:cubicBezTo>
                  <a:cubicBezTo>
                    <a:pt x="8761" y="12842"/>
                    <a:pt x="8973" y="12742"/>
                    <a:pt x="9118" y="12563"/>
                  </a:cubicBezTo>
                  <a:cubicBezTo>
                    <a:pt x="9573" y="12033"/>
                    <a:pt x="9143" y="11293"/>
                    <a:pt x="8545" y="11293"/>
                  </a:cubicBezTo>
                  <a:close/>
                  <a:moveTo>
                    <a:pt x="4784" y="15066"/>
                  </a:moveTo>
                  <a:cubicBezTo>
                    <a:pt x="4686" y="15066"/>
                    <a:pt x="4582" y="15086"/>
                    <a:pt x="4476" y="15130"/>
                  </a:cubicBezTo>
                  <a:cubicBezTo>
                    <a:pt x="3706" y="15442"/>
                    <a:pt x="3929" y="16603"/>
                    <a:pt x="4777" y="16603"/>
                  </a:cubicBezTo>
                  <a:cubicBezTo>
                    <a:pt x="4978" y="16603"/>
                    <a:pt x="5168" y="16525"/>
                    <a:pt x="5313" y="16380"/>
                  </a:cubicBezTo>
                  <a:cubicBezTo>
                    <a:pt x="5824" y="15868"/>
                    <a:pt x="5410" y="15066"/>
                    <a:pt x="4784" y="15066"/>
                  </a:cubicBezTo>
                  <a:close/>
                  <a:moveTo>
                    <a:pt x="991" y="18820"/>
                  </a:moveTo>
                  <a:cubicBezTo>
                    <a:pt x="795" y="18820"/>
                    <a:pt x="593" y="18903"/>
                    <a:pt x="425" y="19102"/>
                  </a:cubicBezTo>
                  <a:cubicBezTo>
                    <a:pt x="1" y="19605"/>
                    <a:pt x="347" y="20363"/>
                    <a:pt x="1005" y="20375"/>
                  </a:cubicBezTo>
                  <a:cubicBezTo>
                    <a:pt x="1228" y="20375"/>
                    <a:pt x="1440" y="20274"/>
                    <a:pt x="1585" y="20096"/>
                  </a:cubicBezTo>
                  <a:cubicBezTo>
                    <a:pt x="2084" y="19523"/>
                    <a:pt x="1562" y="18820"/>
                    <a:pt x="991" y="188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1384050" y="-2463000"/>
              <a:ext cx="38250" cy="38250"/>
            </a:xfrm>
            <a:custGeom>
              <a:avLst/>
              <a:gdLst/>
              <a:ahLst/>
              <a:cxnLst/>
              <a:rect l="l" t="t" r="r" b="b"/>
              <a:pathLst>
                <a:path w="1530" h="1530" extrusionOk="0">
                  <a:moveTo>
                    <a:pt x="770" y="1"/>
                  </a:moveTo>
                  <a:cubicBezTo>
                    <a:pt x="346" y="1"/>
                    <a:pt x="0" y="335"/>
                    <a:pt x="0" y="759"/>
                  </a:cubicBezTo>
                  <a:cubicBezTo>
                    <a:pt x="0" y="1183"/>
                    <a:pt x="346" y="1529"/>
                    <a:pt x="770" y="1529"/>
                  </a:cubicBezTo>
                  <a:cubicBezTo>
                    <a:pt x="971" y="1529"/>
                    <a:pt x="1161" y="1451"/>
                    <a:pt x="1306" y="1306"/>
                  </a:cubicBezTo>
                  <a:cubicBezTo>
                    <a:pt x="1339" y="1273"/>
                    <a:pt x="1373" y="1228"/>
                    <a:pt x="1406" y="1195"/>
                  </a:cubicBezTo>
                  <a:cubicBezTo>
                    <a:pt x="1429" y="1150"/>
                    <a:pt x="1451" y="1094"/>
                    <a:pt x="1473" y="1050"/>
                  </a:cubicBezTo>
                  <a:cubicBezTo>
                    <a:pt x="1496" y="1005"/>
                    <a:pt x="1507" y="960"/>
                    <a:pt x="1518" y="916"/>
                  </a:cubicBezTo>
                  <a:cubicBezTo>
                    <a:pt x="1529" y="860"/>
                    <a:pt x="1529" y="815"/>
                    <a:pt x="1529" y="759"/>
                  </a:cubicBezTo>
                  <a:cubicBezTo>
                    <a:pt x="1529" y="335"/>
                    <a:pt x="1183" y="1"/>
                    <a:pt x="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1108400" y="-3240375"/>
              <a:ext cx="38250" cy="38650"/>
            </a:xfrm>
            <a:custGeom>
              <a:avLst/>
              <a:gdLst/>
              <a:ahLst/>
              <a:cxnLst/>
              <a:rect l="l" t="t" r="r" b="b"/>
              <a:pathLst>
                <a:path w="1530" h="1546" extrusionOk="0">
                  <a:moveTo>
                    <a:pt x="763" y="0"/>
                  </a:moveTo>
                  <a:cubicBezTo>
                    <a:pt x="568" y="0"/>
                    <a:pt x="373" y="75"/>
                    <a:pt x="224" y="228"/>
                  </a:cubicBezTo>
                  <a:cubicBezTo>
                    <a:pt x="190" y="262"/>
                    <a:pt x="157" y="295"/>
                    <a:pt x="123" y="340"/>
                  </a:cubicBezTo>
                  <a:cubicBezTo>
                    <a:pt x="101" y="385"/>
                    <a:pt x="79" y="429"/>
                    <a:pt x="57" y="485"/>
                  </a:cubicBezTo>
                  <a:cubicBezTo>
                    <a:pt x="34" y="530"/>
                    <a:pt x="23" y="574"/>
                    <a:pt x="12" y="619"/>
                  </a:cubicBezTo>
                  <a:cubicBezTo>
                    <a:pt x="1" y="664"/>
                    <a:pt x="1" y="719"/>
                    <a:pt x="1" y="775"/>
                  </a:cubicBezTo>
                  <a:cubicBezTo>
                    <a:pt x="1" y="820"/>
                    <a:pt x="1" y="865"/>
                    <a:pt x="12" y="920"/>
                  </a:cubicBezTo>
                  <a:cubicBezTo>
                    <a:pt x="23" y="965"/>
                    <a:pt x="34" y="1010"/>
                    <a:pt x="57" y="1054"/>
                  </a:cubicBezTo>
                  <a:cubicBezTo>
                    <a:pt x="79" y="1110"/>
                    <a:pt x="101" y="1155"/>
                    <a:pt x="123" y="1199"/>
                  </a:cubicBezTo>
                  <a:cubicBezTo>
                    <a:pt x="269" y="1411"/>
                    <a:pt x="503" y="1534"/>
                    <a:pt x="760" y="1545"/>
                  </a:cubicBezTo>
                  <a:cubicBezTo>
                    <a:pt x="972" y="1534"/>
                    <a:pt x="1161" y="1456"/>
                    <a:pt x="1306" y="1311"/>
                  </a:cubicBezTo>
                  <a:cubicBezTo>
                    <a:pt x="1340" y="1277"/>
                    <a:pt x="1373" y="1244"/>
                    <a:pt x="1407" y="1199"/>
                  </a:cubicBezTo>
                  <a:cubicBezTo>
                    <a:pt x="1429" y="1155"/>
                    <a:pt x="1451" y="1110"/>
                    <a:pt x="1474" y="1054"/>
                  </a:cubicBezTo>
                  <a:cubicBezTo>
                    <a:pt x="1496" y="1010"/>
                    <a:pt x="1507" y="965"/>
                    <a:pt x="1518" y="920"/>
                  </a:cubicBezTo>
                  <a:cubicBezTo>
                    <a:pt x="1530" y="865"/>
                    <a:pt x="1530" y="820"/>
                    <a:pt x="1530" y="775"/>
                  </a:cubicBezTo>
                  <a:cubicBezTo>
                    <a:pt x="1530" y="719"/>
                    <a:pt x="1530" y="664"/>
                    <a:pt x="1518" y="619"/>
                  </a:cubicBezTo>
                  <a:cubicBezTo>
                    <a:pt x="1507" y="574"/>
                    <a:pt x="1496" y="530"/>
                    <a:pt x="1474" y="485"/>
                  </a:cubicBezTo>
                  <a:cubicBezTo>
                    <a:pt x="1451" y="429"/>
                    <a:pt x="1429" y="385"/>
                    <a:pt x="1407" y="340"/>
                  </a:cubicBezTo>
                  <a:cubicBezTo>
                    <a:pt x="1252" y="117"/>
                    <a:pt x="1007"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537050" y="-3146175"/>
              <a:ext cx="522775" cy="509125"/>
            </a:xfrm>
            <a:custGeom>
              <a:avLst/>
              <a:gdLst/>
              <a:ahLst/>
              <a:cxnLst/>
              <a:rect l="l" t="t" r="r" b="b"/>
              <a:pathLst>
                <a:path w="20911" h="20365" extrusionOk="0">
                  <a:moveTo>
                    <a:pt x="19870" y="1"/>
                  </a:moveTo>
                  <a:cubicBezTo>
                    <a:pt x="19772" y="1"/>
                    <a:pt x="19668" y="21"/>
                    <a:pt x="19563" y="65"/>
                  </a:cubicBezTo>
                  <a:cubicBezTo>
                    <a:pt x="18782" y="377"/>
                    <a:pt x="19016" y="1538"/>
                    <a:pt x="19853" y="1538"/>
                  </a:cubicBezTo>
                  <a:cubicBezTo>
                    <a:pt x="20054" y="1538"/>
                    <a:pt x="20255" y="1460"/>
                    <a:pt x="20400" y="1315"/>
                  </a:cubicBezTo>
                  <a:cubicBezTo>
                    <a:pt x="20910" y="795"/>
                    <a:pt x="20490" y="1"/>
                    <a:pt x="19870" y="1"/>
                  </a:cubicBezTo>
                  <a:close/>
                  <a:moveTo>
                    <a:pt x="16100" y="3761"/>
                  </a:moveTo>
                  <a:cubicBezTo>
                    <a:pt x="15993" y="3761"/>
                    <a:pt x="15882" y="3785"/>
                    <a:pt x="15768" y="3837"/>
                  </a:cubicBezTo>
                  <a:cubicBezTo>
                    <a:pt x="15021" y="4183"/>
                    <a:pt x="15266" y="5299"/>
                    <a:pt x="16092" y="5299"/>
                  </a:cubicBezTo>
                  <a:lnTo>
                    <a:pt x="16081" y="5310"/>
                  </a:lnTo>
                  <a:cubicBezTo>
                    <a:pt x="16315" y="5310"/>
                    <a:pt x="16527" y="5209"/>
                    <a:pt x="16672" y="5031"/>
                  </a:cubicBezTo>
                  <a:cubicBezTo>
                    <a:pt x="17127" y="4500"/>
                    <a:pt x="16697" y="3761"/>
                    <a:pt x="16100" y="3761"/>
                  </a:cubicBezTo>
                  <a:close/>
                  <a:moveTo>
                    <a:pt x="12329" y="7526"/>
                  </a:moveTo>
                  <a:cubicBezTo>
                    <a:pt x="12233" y="7526"/>
                    <a:pt x="12133" y="7545"/>
                    <a:pt x="12030" y="7586"/>
                  </a:cubicBezTo>
                  <a:cubicBezTo>
                    <a:pt x="11249" y="7910"/>
                    <a:pt x="11483" y="9071"/>
                    <a:pt x="12320" y="9071"/>
                  </a:cubicBezTo>
                  <a:cubicBezTo>
                    <a:pt x="12521" y="9071"/>
                    <a:pt x="12722" y="8993"/>
                    <a:pt x="12867" y="8847"/>
                  </a:cubicBezTo>
                  <a:cubicBezTo>
                    <a:pt x="13380" y="8325"/>
                    <a:pt x="12953" y="7526"/>
                    <a:pt x="12329" y="7526"/>
                  </a:cubicBezTo>
                  <a:close/>
                  <a:moveTo>
                    <a:pt x="8567" y="11294"/>
                  </a:moveTo>
                  <a:cubicBezTo>
                    <a:pt x="8461" y="11294"/>
                    <a:pt x="8349" y="11317"/>
                    <a:pt x="8236" y="11369"/>
                  </a:cubicBezTo>
                  <a:cubicBezTo>
                    <a:pt x="7488" y="11715"/>
                    <a:pt x="7734" y="12831"/>
                    <a:pt x="8559" y="12831"/>
                  </a:cubicBezTo>
                  <a:lnTo>
                    <a:pt x="8548" y="12843"/>
                  </a:lnTo>
                  <a:cubicBezTo>
                    <a:pt x="8783" y="12831"/>
                    <a:pt x="8995" y="12742"/>
                    <a:pt x="9140" y="12564"/>
                  </a:cubicBezTo>
                  <a:cubicBezTo>
                    <a:pt x="9594" y="12033"/>
                    <a:pt x="9165" y="11294"/>
                    <a:pt x="8567" y="11294"/>
                  </a:cubicBezTo>
                  <a:close/>
                  <a:moveTo>
                    <a:pt x="4802" y="15066"/>
                  </a:moveTo>
                  <a:cubicBezTo>
                    <a:pt x="4705" y="15066"/>
                    <a:pt x="4602" y="15086"/>
                    <a:pt x="4497" y="15130"/>
                  </a:cubicBezTo>
                  <a:cubicBezTo>
                    <a:pt x="3716" y="15443"/>
                    <a:pt x="3951" y="16603"/>
                    <a:pt x="4788" y="16603"/>
                  </a:cubicBezTo>
                  <a:cubicBezTo>
                    <a:pt x="4988" y="16603"/>
                    <a:pt x="5189" y="16525"/>
                    <a:pt x="5334" y="16380"/>
                  </a:cubicBezTo>
                  <a:cubicBezTo>
                    <a:pt x="5845" y="15869"/>
                    <a:pt x="5423" y="15066"/>
                    <a:pt x="4802" y="15066"/>
                  </a:cubicBezTo>
                  <a:close/>
                  <a:moveTo>
                    <a:pt x="1018" y="18818"/>
                  </a:moveTo>
                  <a:cubicBezTo>
                    <a:pt x="838" y="18818"/>
                    <a:pt x="649" y="18889"/>
                    <a:pt x="480" y="19058"/>
                  </a:cubicBezTo>
                  <a:cubicBezTo>
                    <a:pt x="0" y="19538"/>
                    <a:pt x="335" y="20364"/>
                    <a:pt x="1027" y="20364"/>
                  </a:cubicBezTo>
                  <a:cubicBezTo>
                    <a:pt x="1228" y="20364"/>
                    <a:pt x="1417" y="20286"/>
                    <a:pt x="1562" y="20141"/>
                  </a:cubicBezTo>
                  <a:cubicBezTo>
                    <a:pt x="2119" y="19585"/>
                    <a:pt x="1612" y="18818"/>
                    <a:pt x="1018" y="188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449150" y="-2581150"/>
              <a:ext cx="38250" cy="38375"/>
            </a:xfrm>
            <a:custGeom>
              <a:avLst/>
              <a:gdLst/>
              <a:ahLst/>
              <a:cxnLst/>
              <a:rect l="l" t="t" r="r" b="b"/>
              <a:pathLst>
                <a:path w="1530" h="1535" extrusionOk="0">
                  <a:moveTo>
                    <a:pt x="771" y="0"/>
                  </a:moveTo>
                  <a:cubicBezTo>
                    <a:pt x="721" y="0"/>
                    <a:pt x="670" y="6"/>
                    <a:pt x="626" y="17"/>
                  </a:cubicBezTo>
                  <a:cubicBezTo>
                    <a:pt x="570" y="28"/>
                    <a:pt x="525" y="40"/>
                    <a:pt x="481" y="62"/>
                  </a:cubicBezTo>
                  <a:cubicBezTo>
                    <a:pt x="436" y="73"/>
                    <a:pt x="380" y="107"/>
                    <a:pt x="347" y="129"/>
                  </a:cubicBezTo>
                  <a:cubicBezTo>
                    <a:pt x="302" y="162"/>
                    <a:pt x="258" y="185"/>
                    <a:pt x="224" y="229"/>
                  </a:cubicBezTo>
                  <a:cubicBezTo>
                    <a:pt x="191" y="263"/>
                    <a:pt x="157" y="296"/>
                    <a:pt x="135" y="341"/>
                  </a:cubicBezTo>
                  <a:cubicBezTo>
                    <a:pt x="101" y="385"/>
                    <a:pt x="79" y="430"/>
                    <a:pt x="57" y="486"/>
                  </a:cubicBezTo>
                  <a:cubicBezTo>
                    <a:pt x="45" y="531"/>
                    <a:pt x="23" y="575"/>
                    <a:pt x="12" y="620"/>
                  </a:cubicBezTo>
                  <a:cubicBezTo>
                    <a:pt x="1" y="664"/>
                    <a:pt x="1" y="720"/>
                    <a:pt x="1" y="776"/>
                  </a:cubicBezTo>
                  <a:cubicBezTo>
                    <a:pt x="1" y="821"/>
                    <a:pt x="1" y="865"/>
                    <a:pt x="12" y="921"/>
                  </a:cubicBezTo>
                  <a:cubicBezTo>
                    <a:pt x="23" y="966"/>
                    <a:pt x="45" y="1010"/>
                    <a:pt x="57" y="1055"/>
                  </a:cubicBezTo>
                  <a:cubicBezTo>
                    <a:pt x="79" y="1100"/>
                    <a:pt x="101" y="1144"/>
                    <a:pt x="135" y="1189"/>
                  </a:cubicBezTo>
                  <a:cubicBezTo>
                    <a:pt x="191" y="1278"/>
                    <a:pt x="258" y="1345"/>
                    <a:pt x="347" y="1401"/>
                  </a:cubicBezTo>
                  <a:cubicBezTo>
                    <a:pt x="380" y="1434"/>
                    <a:pt x="436" y="1457"/>
                    <a:pt x="481" y="1479"/>
                  </a:cubicBezTo>
                  <a:cubicBezTo>
                    <a:pt x="525" y="1490"/>
                    <a:pt x="570" y="1513"/>
                    <a:pt x="626" y="1513"/>
                  </a:cubicBezTo>
                  <a:cubicBezTo>
                    <a:pt x="670" y="1524"/>
                    <a:pt x="715" y="1535"/>
                    <a:pt x="771" y="1535"/>
                  </a:cubicBezTo>
                  <a:cubicBezTo>
                    <a:pt x="815" y="1535"/>
                    <a:pt x="871" y="1524"/>
                    <a:pt x="916" y="1513"/>
                  </a:cubicBezTo>
                  <a:cubicBezTo>
                    <a:pt x="972" y="1513"/>
                    <a:pt x="1016" y="1490"/>
                    <a:pt x="1061" y="1479"/>
                  </a:cubicBezTo>
                  <a:cubicBezTo>
                    <a:pt x="1106" y="1457"/>
                    <a:pt x="1150" y="1434"/>
                    <a:pt x="1195" y="1401"/>
                  </a:cubicBezTo>
                  <a:cubicBezTo>
                    <a:pt x="1273" y="1345"/>
                    <a:pt x="1351" y="1278"/>
                    <a:pt x="1407" y="1189"/>
                  </a:cubicBezTo>
                  <a:cubicBezTo>
                    <a:pt x="1429" y="1144"/>
                    <a:pt x="1452" y="1111"/>
                    <a:pt x="1474" y="1055"/>
                  </a:cubicBezTo>
                  <a:cubicBezTo>
                    <a:pt x="1496" y="1010"/>
                    <a:pt x="1507" y="966"/>
                    <a:pt x="1519" y="921"/>
                  </a:cubicBezTo>
                  <a:cubicBezTo>
                    <a:pt x="1530" y="865"/>
                    <a:pt x="1530" y="821"/>
                    <a:pt x="1530" y="776"/>
                  </a:cubicBezTo>
                  <a:cubicBezTo>
                    <a:pt x="1530" y="720"/>
                    <a:pt x="1530" y="664"/>
                    <a:pt x="1519" y="620"/>
                  </a:cubicBezTo>
                  <a:cubicBezTo>
                    <a:pt x="1507" y="575"/>
                    <a:pt x="1496" y="531"/>
                    <a:pt x="1474" y="486"/>
                  </a:cubicBezTo>
                  <a:cubicBezTo>
                    <a:pt x="1452" y="430"/>
                    <a:pt x="1429" y="385"/>
                    <a:pt x="1407" y="341"/>
                  </a:cubicBezTo>
                  <a:cubicBezTo>
                    <a:pt x="1373" y="296"/>
                    <a:pt x="1340" y="263"/>
                    <a:pt x="1307" y="229"/>
                  </a:cubicBezTo>
                  <a:cubicBezTo>
                    <a:pt x="1273" y="185"/>
                    <a:pt x="1228" y="162"/>
                    <a:pt x="1195" y="129"/>
                  </a:cubicBezTo>
                  <a:cubicBezTo>
                    <a:pt x="1150" y="107"/>
                    <a:pt x="1106" y="84"/>
                    <a:pt x="1061" y="62"/>
                  </a:cubicBezTo>
                  <a:cubicBezTo>
                    <a:pt x="1016" y="40"/>
                    <a:pt x="972" y="28"/>
                    <a:pt x="916" y="17"/>
                  </a:cubicBezTo>
                  <a:cubicBezTo>
                    <a:pt x="871" y="6"/>
                    <a:pt x="821" y="0"/>
                    <a:pt x="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1636250" y="-2122350"/>
              <a:ext cx="136725" cy="25125"/>
            </a:xfrm>
            <a:custGeom>
              <a:avLst/>
              <a:gdLst/>
              <a:ahLst/>
              <a:cxnLst/>
              <a:rect l="l" t="t" r="r" b="b"/>
              <a:pathLst>
                <a:path w="5469" h="1005" extrusionOk="0">
                  <a:moveTo>
                    <a:pt x="1005" y="0"/>
                  </a:moveTo>
                  <a:lnTo>
                    <a:pt x="0"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1711575" y="-2197675"/>
              <a:ext cx="136725" cy="25125"/>
            </a:xfrm>
            <a:custGeom>
              <a:avLst/>
              <a:gdLst/>
              <a:ahLst/>
              <a:cxnLst/>
              <a:rect l="l" t="t" r="r" b="b"/>
              <a:pathLst>
                <a:path w="5469" h="1005" extrusionOk="0">
                  <a:moveTo>
                    <a:pt x="1005" y="0"/>
                  </a:moveTo>
                  <a:lnTo>
                    <a:pt x="1" y="1005"/>
                  </a:lnTo>
                  <a:lnTo>
                    <a:pt x="4464" y="1005"/>
                  </a:lnTo>
                  <a:lnTo>
                    <a:pt x="5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1786900" y="-2273000"/>
              <a:ext cx="137000" cy="25125"/>
            </a:xfrm>
            <a:custGeom>
              <a:avLst/>
              <a:gdLst/>
              <a:ahLst/>
              <a:cxnLst/>
              <a:rect l="l" t="t" r="r" b="b"/>
              <a:pathLst>
                <a:path w="5480" h="1005" extrusionOk="0">
                  <a:moveTo>
                    <a:pt x="1005" y="0"/>
                  </a:moveTo>
                  <a:lnTo>
                    <a:pt x="1" y="1004"/>
                  </a:lnTo>
                  <a:lnTo>
                    <a:pt x="4464"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1862225" y="-2348325"/>
              <a:ext cx="137000" cy="25125"/>
            </a:xfrm>
            <a:custGeom>
              <a:avLst/>
              <a:gdLst/>
              <a:ahLst/>
              <a:cxnLst/>
              <a:rect l="l" t="t" r="r" b="b"/>
              <a:pathLst>
                <a:path w="5480" h="1005" extrusionOk="0">
                  <a:moveTo>
                    <a:pt x="1005" y="0"/>
                  </a:moveTo>
                  <a:lnTo>
                    <a:pt x="1" y="1004"/>
                  </a:lnTo>
                  <a:lnTo>
                    <a:pt x="4476" y="1004"/>
                  </a:lnTo>
                  <a:lnTo>
                    <a:pt x="5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1937550" y="-2423950"/>
              <a:ext cx="137025" cy="25425"/>
            </a:xfrm>
            <a:custGeom>
              <a:avLst/>
              <a:gdLst/>
              <a:ahLst/>
              <a:cxnLst/>
              <a:rect l="l" t="t" r="r" b="b"/>
              <a:pathLst>
                <a:path w="5481" h="1017" extrusionOk="0">
                  <a:moveTo>
                    <a:pt x="1016" y="1"/>
                  </a:moveTo>
                  <a:lnTo>
                    <a:pt x="1" y="1016"/>
                  </a:lnTo>
                  <a:lnTo>
                    <a:pt x="4476" y="1016"/>
                  </a:lnTo>
                  <a:lnTo>
                    <a:pt x="5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2013150" y="-2499275"/>
              <a:ext cx="136750" cy="25150"/>
            </a:xfrm>
            <a:custGeom>
              <a:avLst/>
              <a:gdLst/>
              <a:ahLst/>
              <a:cxnLst/>
              <a:rect l="l" t="t" r="r" b="b"/>
              <a:pathLst>
                <a:path w="5470" h="1006" extrusionOk="0">
                  <a:moveTo>
                    <a:pt x="1005" y="1"/>
                  </a:moveTo>
                  <a:lnTo>
                    <a:pt x="1" y="1005"/>
                  </a:lnTo>
                  <a:lnTo>
                    <a:pt x="4465" y="1005"/>
                  </a:lnTo>
                  <a:lnTo>
                    <a:pt x="54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2088500" y="-2574600"/>
              <a:ext cx="136725" cy="25150"/>
            </a:xfrm>
            <a:custGeom>
              <a:avLst/>
              <a:gdLst/>
              <a:ahLst/>
              <a:cxnLst/>
              <a:rect l="l" t="t" r="r" b="b"/>
              <a:pathLst>
                <a:path w="5469" h="1006" extrusionOk="0">
                  <a:moveTo>
                    <a:pt x="1004" y="1"/>
                  </a:moveTo>
                  <a:lnTo>
                    <a:pt x="0" y="1005"/>
                  </a:lnTo>
                  <a:lnTo>
                    <a:pt x="4464" y="1005"/>
                  </a:lnTo>
                  <a:lnTo>
                    <a:pt x="54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p:nvPr/>
          </p:nvSpPr>
          <p:spPr>
            <a:xfrm>
              <a:off x="463950" y="-2710950"/>
              <a:ext cx="548500" cy="546775"/>
            </a:xfrm>
            <a:custGeom>
              <a:avLst/>
              <a:gdLst/>
              <a:ahLst/>
              <a:cxnLst/>
              <a:rect l="l" t="t" r="r" b="b"/>
              <a:pathLst>
                <a:path w="21940" h="21871" extrusionOk="0">
                  <a:moveTo>
                    <a:pt x="21785" y="1"/>
                  </a:moveTo>
                  <a:cubicBezTo>
                    <a:pt x="21750" y="1"/>
                    <a:pt x="21717" y="15"/>
                    <a:pt x="21694" y="42"/>
                  </a:cubicBezTo>
                  <a:lnTo>
                    <a:pt x="90" y="21636"/>
                  </a:lnTo>
                  <a:cubicBezTo>
                    <a:pt x="0" y="21725"/>
                    <a:pt x="67" y="21870"/>
                    <a:pt x="190" y="21870"/>
                  </a:cubicBezTo>
                  <a:cubicBezTo>
                    <a:pt x="223" y="21870"/>
                    <a:pt x="268" y="21859"/>
                    <a:pt x="290" y="21837"/>
                  </a:cubicBezTo>
                  <a:lnTo>
                    <a:pt x="21884" y="232"/>
                  </a:lnTo>
                  <a:cubicBezTo>
                    <a:pt x="21940" y="176"/>
                    <a:pt x="21940" y="87"/>
                    <a:pt x="21884" y="42"/>
                  </a:cubicBezTo>
                  <a:cubicBezTo>
                    <a:pt x="21856" y="15"/>
                    <a:pt x="21820" y="1"/>
                    <a:pt x="217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0"/>
            <p:cNvSpPr/>
            <p:nvPr/>
          </p:nvSpPr>
          <p:spPr>
            <a:xfrm>
              <a:off x="942975" y="-1800075"/>
              <a:ext cx="549225" cy="547350"/>
            </a:xfrm>
            <a:custGeom>
              <a:avLst/>
              <a:gdLst/>
              <a:ahLst/>
              <a:cxnLst/>
              <a:rect l="l" t="t" r="r" b="b"/>
              <a:pathLst>
                <a:path w="21969" h="21894" extrusionOk="0">
                  <a:moveTo>
                    <a:pt x="21761" y="1"/>
                  </a:moveTo>
                  <a:cubicBezTo>
                    <a:pt x="21726" y="1"/>
                    <a:pt x="21690" y="16"/>
                    <a:pt x="21661" y="54"/>
                  </a:cubicBezTo>
                  <a:lnTo>
                    <a:pt x="56" y="21659"/>
                  </a:lnTo>
                  <a:cubicBezTo>
                    <a:pt x="0" y="21704"/>
                    <a:pt x="0" y="21793"/>
                    <a:pt x="56" y="21849"/>
                  </a:cubicBezTo>
                  <a:cubicBezTo>
                    <a:pt x="89" y="21882"/>
                    <a:pt x="123" y="21893"/>
                    <a:pt x="156" y="21893"/>
                  </a:cubicBezTo>
                  <a:cubicBezTo>
                    <a:pt x="190" y="21893"/>
                    <a:pt x="223" y="21882"/>
                    <a:pt x="257" y="21849"/>
                  </a:cubicBezTo>
                  <a:lnTo>
                    <a:pt x="21850" y="255"/>
                  </a:lnTo>
                  <a:cubicBezTo>
                    <a:pt x="21969" y="154"/>
                    <a:pt x="21869" y="1"/>
                    <a:pt x="21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295725" y="-2356925"/>
              <a:ext cx="548500" cy="547050"/>
            </a:xfrm>
            <a:custGeom>
              <a:avLst/>
              <a:gdLst/>
              <a:ahLst/>
              <a:cxnLst/>
              <a:rect l="l" t="t" r="r" b="b"/>
              <a:pathLst>
                <a:path w="21940" h="21882" extrusionOk="0">
                  <a:moveTo>
                    <a:pt x="21795" y="1"/>
                  </a:moveTo>
                  <a:cubicBezTo>
                    <a:pt x="21758" y="1"/>
                    <a:pt x="21722" y="15"/>
                    <a:pt x="21694" y="43"/>
                  </a:cubicBezTo>
                  <a:lnTo>
                    <a:pt x="89" y="21647"/>
                  </a:lnTo>
                  <a:cubicBezTo>
                    <a:pt x="0" y="21726"/>
                    <a:pt x="67" y="21882"/>
                    <a:pt x="190" y="21882"/>
                  </a:cubicBezTo>
                  <a:cubicBezTo>
                    <a:pt x="223" y="21882"/>
                    <a:pt x="268" y="21871"/>
                    <a:pt x="290" y="21837"/>
                  </a:cubicBezTo>
                  <a:lnTo>
                    <a:pt x="21895" y="244"/>
                  </a:lnTo>
                  <a:cubicBezTo>
                    <a:pt x="21940" y="188"/>
                    <a:pt x="21940" y="99"/>
                    <a:pt x="21895" y="43"/>
                  </a:cubicBezTo>
                  <a:cubicBezTo>
                    <a:pt x="21867" y="15"/>
                    <a:pt x="21831" y="1"/>
                    <a:pt x="2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1774900" y="-1975200"/>
              <a:ext cx="248600" cy="239275"/>
            </a:xfrm>
            <a:custGeom>
              <a:avLst/>
              <a:gdLst/>
              <a:ahLst/>
              <a:cxnLst/>
              <a:rect l="l" t="t" r="r" b="b"/>
              <a:pathLst>
                <a:path w="9944" h="9571" extrusionOk="0">
                  <a:moveTo>
                    <a:pt x="5168" y="285"/>
                  </a:moveTo>
                  <a:cubicBezTo>
                    <a:pt x="7656" y="285"/>
                    <a:pt x="9665" y="2294"/>
                    <a:pt x="9665" y="4783"/>
                  </a:cubicBezTo>
                  <a:cubicBezTo>
                    <a:pt x="9665" y="6613"/>
                    <a:pt x="8571" y="8253"/>
                    <a:pt x="6886" y="8945"/>
                  </a:cubicBezTo>
                  <a:cubicBezTo>
                    <a:pt x="6328" y="9178"/>
                    <a:pt x="5742" y="9291"/>
                    <a:pt x="5161" y="9291"/>
                  </a:cubicBezTo>
                  <a:cubicBezTo>
                    <a:pt x="3991" y="9291"/>
                    <a:pt x="2841" y="8832"/>
                    <a:pt x="1976" y="7974"/>
                  </a:cubicBezTo>
                  <a:cubicBezTo>
                    <a:pt x="693" y="6680"/>
                    <a:pt x="302" y="4749"/>
                    <a:pt x="1005" y="3064"/>
                  </a:cubicBezTo>
                  <a:cubicBezTo>
                    <a:pt x="1697" y="1379"/>
                    <a:pt x="3349" y="285"/>
                    <a:pt x="5168" y="285"/>
                  </a:cubicBezTo>
                  <a:close/>
                  <a:moveTo>
                    <a:pt x="5165" y="0"/>
                  </a:moveTo>
                  <a:cubicBezTo>
                    <a:pt x="3920" y="0"/>
                    <a:pt x="2696" y="484"/>
                    <a:pt x="1786" y="1401"/>
                  </a:cubicBezTo>
                  <a:cubicBezTo>
                    <a:pt x="414" y="2774"/>
                    <a:pt x="1" y="4827"/>
                    <a:pt x="748" y="6613"/>
                  </a:cubicBezTo>
                  <a:cubicBezTo>
                    <a:pt x="1485" y="8398"/>
                    <a:pt x="3226" y="9570"/>
                    <a:pt x="5168" y="9570"/>
                  </a:cubicBezTo>
                  <a:cubicBezTo>
                    <a:pt x="7801" y="9559"/>
                    <a:pt x="9944" y="7427"/>
                    <a:pt x="9944" y="4783"/>
                  </a:cubicBezTo>
                  <a:cubicBezTo>
                    <a:pt x="9944" y="2852"/>
                    <a:pt x="8783" y="1111"/>
                    <a:pt x="6998" y="364"/>
                  </a:cubicBezTo>
                  <a:cubicBezTo>
                    <a:pt x="6406" y="119"/>
                    <a:pt x="5783" y="0"/>
                    <a:pt x="5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1850800" y="-1908650"/>
              <a:ext cx="106300" cy="106325"/>
            </a:xfrm>
            <a:custGeom>
              <a:avLst/>
              <a:gdLst/>
              <a:ahLst/>
              <a:cxnLst/>
              <a:rect l="l" t="t" r="r" b="b"/>
              <a:pathLst>
                <a:path w="4252" h="4253" extrusionOk="0">
                  <a:moveTo>
                    <a:pt x="2132" y="0"/>
                  </a:moveTo>
                  <a:cubicBezTo>
                    <a:pt x="960" y="0"/>
                    <a:pt x="0" y="949"/>
                    <a:pt x="0" y="2121"/>
                  </a:cubicBezTo>
                  <a:cubicBezTo>
                    <a:pt x="0" y="3304"/>
                    <a:pt x="960" y="4252"/>
                    <a:pt x="2132" y="4252"/>
                  </a:cubicBezTo>
                  <a:cubicBezTo>
                    <a:pt x="3303" y="4252"/>
                    <a:pt x="4252" y="3304"/>
                    <a:pt x="4252" y="2121"/>
                  </a:cubicBezTo>
                  <a:cubicBezTo>
                    <a:pt x="4252" y="949"/>
                    <a:pt x="3303" y="0"/>
                    <a:pt x="2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735125" y="-2028925"/>
              <a:ext cx="184150" cy="157950"/>
            </a:xfrm>
            <a:custGeom>
              <a:avLst/>
              <a:gdLst/>
              <a:ahLst/>
              <a:cxnLst/>
              <a:rect l="l" t="t" r="r" b="b"/>
              <a:pathLst>
                <a:path w="7366" h="6318" extrusionOk="0">
                  <a:moveTo>
                    <a:pt x="4219" y="292"/>
                  </a:moveTo>
                  <a:cubicBezTo>
                    <a:pt x="5803" y="292"/>
                    <a:pt x="7087" y="1575"/>
                    <a:pt x="7087" y="3171"/>
                  </a:cubicBezTo>
                  <a:cubicBezTo>
                    <a:pt x="7087" y="4901"/>
                    <a:pt x="5670" y="6048"/>
                    <a:pt x="4191" y="6048"/>
                  </a:cubicBezTo>
                  <a:cubicBezTo>
                    <a:pt x="3485" y="6048"/>
                    <a:pt x="2764" y="5786"/>
                    <a:pt x="2176" y="5202"/>
                  </a:cubicBezTo>
                  <a:cubicBezTo>
                    <a:pt x="369" y="3383"/>
                    <a:pt x="1652" y="292"/>
                    <a:pt x="4219" y="292"/>
                  </a:cubicBezTo>
                  <a:close/>
                  <a:moveTo>
                    <a:pt x="4186" y="1"/>
                  </a:moveTo>
                  <a:cubicBezTo>
                    <a:pt x="3414" y="1"/>
                    <a:pt x="2627" y="287"/>
                    <a:pt x="1987" y="928"/>
                  </a:cubicBezTo>
                  <a:cubicBezTo>
                    <a:pt x="0" y="2925"/>
                    <a:pt x="1406" y="6318"/>
                    <a:pt x="4219" y="6318"/>
                  </a:cubicBezTo>
                  <a:cubicBezTo>
                    <a:pt x="5959" y="6318"/>
                    <a:pt x="7366" y="4912"/>
                    <a:pt x="7366" y="3171"/>
                  </a:cubicBezTo>
                  <a:cubicBezTo>
                    <a:pt x="7366" y="1266"/>
                    <a:pt x="5808" y="1"/>
                    <a:pt x="4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803475" y="-1984150"/>
              <a:ext cx="74500" cy="69000"/>
            </a:xfrm>
            <a:custGeom>
              <a:avLst/>
              <a:gdLst/>
              <a:ahLst/>
              <a:cxnLst/>
              <a:rect l="l" t="t" r="r" b="b"/>
              <a:pathLst>
                <a:path w="2980" h="2760" extrusionOk="0">
                  <a:moveTo>
                    <a:pt x="1486" y="0"/>
                  </a:moveTo>
                  <a:cubicBezTo>
                    <a:pt x="824" y="0"/>
                    <a:pt x="234" y="484"/>
                    <a:pt x="123" y="1157"/>
                  </a:cubicBezTo>
                  <a:cubicBezTo>
                    <a:pt x="0" y="1916"/>
                    <a:pt x="514" y="2619"/>
                    <a:pt x="1273" y="2741"/>
                  </a:cubicBezTo>
                  <a:cubicBezTo>
                    <a:pt x="1347" y="2754"/>
                    <a:pt x="1421" y="2760"/>
                    <a:pt x="1494" y="2760"/>
                  </a:cubicBezTo>
                  <a:cubicBezTo>
                    <a:pt x="2157" y="2760"/>
                    <a:pt x="2747" y="2276"/>
                    <a:pt x="2857" y="1603"/>
                  </a:cubicBezTo>
                  <a:cubicBezTo>
                    <a:pt x="2980" y="844"/>
                    <a:pt x="2467" y="141"/>
                    <a:pt x="1708" y="18"/>
                  </a:cubicBezTo>
                  <a:cubicBezTo>
                    <a:pt x="1633" y="6"/>
                    <a:pt x="1559"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40"/>
          <p:cNvGrpSpPr/>
          <p:nvPr/>
        </p:nvGrpSpPr>
        <p:grpSpPr>
          <a:xfrm flipH="1">
            <a:off x="4571988" y="-438607"/>
            <a:ext cx="1938846" cy="1720830"/>
            <a:chOff x="-1873362" y="2120543"/>
            <a:chExt cx="1938846" cy="1720830"/>
          </a:xfrm>
        </p:grpSpPr>
        <p:sp>
          <p:nvSpPr>
            <p:cNvPr id="1401" name="Google Shape;1401;p40"/>
            <p:cNvSpPr/>
            <p:nvPr/>
          </p:nvSpPr>
          <p:spPr>
            <a:xfrm>
              <a:off x="-1603307" y="2348270"/>
              <a:ext cx="752952" cy="979890"/>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880956" y="2326262"/>
              <a:ext cx="54822" cy="49978"/>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1248116" y="2840637"/>
              <a:ext cx="136036" cy="135772"/>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1524768" y="2679196"/>
              <a:ext cx="649512" cy="786446"/>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906383" y="2657342"/>
              <a:ext cx="53836" cy="49824"/>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1252039" y="2304737"/>
              <a:ext cx="241471" cy="240177"/>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1042397" y="2282795"/>
              <a:ext cx="56773" cy="49934"/>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1275516" y="2516813"/>
              <a:ext cx="54822" cy="49802"/>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1067824" y="3161765"/>
              <a:ext cx="659200" cy="657841"/>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0"/>
            <p:cNvSpPr/>
            <p:nvPr/>
          </p:nvSpPr>
          <p:spPr>
            <a:xfrm>
              <a:off x="-676683" y="3289011"/>
              <a:ext cx="136014" cy="135772"/>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429382" y="3134825"/>
              <a:ext cx="53836" cy="50065"/>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1089349" y="3791702"/>
              <a:ext cx="49912" cy="49671"/>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0"/>
            <p:cNvSpPr/>
            <p:nvPr/>
          </p:nvSpPr>
          <p:spPr>
            <a:xfrm>
              <a:off x="-864538" y="3079499"/>
              <a:ext cx="44739" cy="33647"/>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0"/>
            <p:cNvSpPr/>
            <p:nvPr/>
          </p:nvSpPr>
          <p:spPr>
            <a:xfrm>
              <a:off x="-1492721" y="3169086"/>
              <a:ext cx="584365" cy="571016"/>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1581278" y="3795976"/>
              <a:ext cx="41122" cy="33647"/>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1873362" y="2939014"/>
              <a:ext cx="480201" cy="479478"/>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414717" y="21205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287757" y="2820734"/>
              <a:ext cx="217972" cy="209731"/>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0"/>
            <p:cNvSpPr/>
            <p:nvPr/>
          </p:nvSpPr>
          <p:spPr>
            <a:xfrm>
              <a:off x="-221208" y="2878778"/>
              <a:ext cx="93204" cy="93467"/>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29"/>
          <p:cNvSpPr txBox="1">
            <a:spLocks noGrp="1"/>
          </p:cNvSpPr>
          <p:nvPr>
            <p:ph type="title"/>
          </p:nvPr>
        </p:nvSpPr>
        <p:spPr>
          <a:xfrm>
            <a:off x="782850" y="556250"/>
            <a:ext cx="7578300" cy="5232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INTRODUCTION</a:t>
            </a:r>
            <a:endParaRPr dirty="0"/>
          </a:p>
        </p:txBody>
      </p:sp>
      <p:sp>
        <p:nvSpPr>
          <p:cNvPr id="971" name="Google Shape;971;p29"/>
          <p:cNvSpPr txBox="1"/>
          <p:nvPr/>
        </p:nvSpPr>
        <p:spPr>
          <a:xfrm>
            <a:off x="782850" y="1308488"/>
            <a:ext cx="7578300" cy="2400627"/>
          </a:xfrm>
          <a:prstGeom prst="rect">
            <a:avLst/>
          </a:prstGeom>
          <a:noFill/>
          <a:ln>
            <a:noFill/>
          </a:ln>
        </p:spPr>
        <p:txBody>
          <a:bodyPr spcFirstLastPara="1" wrap="square" lIns="91425" tIns="91425" rIns="0" bIns="91425" anchor="t" anchorCtr="0">
            <a:spAutoFit/>
          </a:bodyPr>
          <a:lstStyle/>
          <a:p>
            <a:pPr algn="just"/>
            <a:r>
              <a:rPr lang="en-GB" sz="1800" dirty="0">
                <a:solidFill>
                  <a:schemeClr val="lt1"/>
                </a:solidFill>
                <a:latin typeface="Montserrat"/>
                <a:ea typeface="Montserrat"/>
                <a:cs typeface="Montserrat"/>
                <a:sym typeface="Montserrat"/>
              </a:rPr>
              <a:t>In today's fast-paced digital world, staying informed and up-to-date with the latest news is more important than ever. However, with the overwhelming amount of news articles available online, finding relevant and reliable information can be a daunting task. This project addresses this challenge by focusing on leveraging the </a:t>
            </a:r>
            <a:r>
              <a:rPr lang="en-GB" sz="1800" b="1" dirty="0">
                <a:solidFill>
                  <a:schemeClr val="lt1"/>
                </a:solidFill>
                <a:latin typeface="Montserrat"/>
                <a:ea typeface="Montserrat"/>
                <a:cs typeface="Montserrat"/>
                <a:sym typeface="Montserrat"/>
              </a:rPr>
              <a:t>BERT model </a:t>
            </a:r>
            <a:r>
              <a:rPr lang="en-GB" sz="1800" dirty="0">
                <a:solidFill>
                  <a:schemeClr val="lt1"/>
                </a:solidFill>
                <a:latin typeface="Montserrat"/>
                <a:ea typeface="Montserrat"/>
                <a:cs typeface="Montserrat"/>
                <a:sym typeface="Montserrat"/>
              </a:rPr>
              <a:t>for accurate news classification in both English and Bangla languages, enabling users to efficiently navigate through the vast sea of information.</a:t>
            </a:r>
          </a:p>
        </p:txBody>
      </p:sp>
      <p:grpSp>
        <p:nvGrpSpPr>
          <p:cNvPr id="974" name="Google Shape;974;p29"/>
          <p:cNvGrpSpPr/>
          <p:nvPr/>
        </p:nvGrpSpPr>
        <p:grpSpPr>
          <a:xfrm>
            <a:off x="1611150" y="1050283"/>
            <a:ext cx="5921700" cy="192184"/>
            <a:chOff x="902597" y="1069304"/>
            <a:chExt cx="5921700" cy="192184"/>
          </a:xfrm>
        </p:grpSpPr>
        <p:grpSp>
          <p:nvGrpSpPr>
            <p:cNvPr id="975" name="Google Shape;975;p29"/>
            <p:cNvGrpSpPr/>
            <p:nvPr/>
          </p:nvGrpSpPr>
          <p:grpSpPr>
            <a:xfrm>
              <a:off x="902597" y="1069304"/>
              <a:ext cx="5864700" cy="192184"/>
              <a:chOff x="2335097" y="1069304"/>
              <a:chExt cx="5864700" cy="192184"/>
            </a:xfrm>
          </p:grpSpPr>
          <p:sp>
            <p:nvSpPr>
              <p:cNvPr id="976" name="Google Shape;976;p29"/>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7" name="Google Shape;977;p29"/>
              <p:cNvCxnSpPr>
                <a:stCxn id="978" idx="6"/>
                <a:endCxn id="97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79" name="Google Shape;979;p29"/>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9"/>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29"/>
          <p:cNvSpPr txBox="1">
            <a:spLocks noGrp="1"/>
          </p:cNvSpPr>
          <p:nvPr>
            <p:ph type="title"/>
          </p:nvPr>
        </p:nvSpPr>
        <p:spPr>
          <a:xfrm>
            <a:off x="782850" y="556250"/>
            <a:ext cx="7578300" cy="5232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Faculty Discussion</a:t>
            </a:r>
            <a:endParaRPr dirty="0"/>
          </a:p>
        </p:txBody>
      </p:sp>
      <p:sp>
        <p:nvSpPr>
          <p:cNvPr id="971" name="Google Shape;971;p29"/>
          <p:cNvSpPr txBox="1"/>
          <p:nvPr/>
        </p:nvSpPr>
        <p:spPr>
          <a:xfrm>
            <a:off x="782850" y="1308488"/>
            <a:ext cx="7578300" cy="2123628"/>
          </a:xfrm>
          <a:prstGeom prst="rect">
            <a:avLst/>
          </a:prstGeom>
          <a:noFill/>
          <a:ln>
            <a:noFill/>
          </a:ln>
        </p:spPr>
        <p:txBody>
          <a:bodyPr spcFirstLastPara="1" wrap="square" lIns="91425" tIns="91425" rIns="0" bIns="91425" anchor="t" anchorCtr="0">
            <a:spAutoFit/>
          </a:bodyPr>
          <a:lstStyle/>
          <a:p>
            <a:pPr algn="just"/>
            <a:r>
              <a:rPr lang="en-GB" sz="1800" dirty="0">
                <a:solidFill>
                  <a:schemeClr val="lt1"/>
                </a:solidFill>
                <a:latin typeface="Montserrat"/>
                <a:ea typeface="Montserrat"/>
                <a:cs typeface="Montserrat"/>
                <a:sym typeface="Montserrat"/>
              </a:rPr>
              <a:t>The project was discussed during the initial stages of its development. The inclusion of Bangla news classification alongside English news classification was proposed and approved during these discussions. As the project progressed, an experiment was conducted involving the swapping of models for Bangla and English news classification.</a:t>
            </a:r>
          </a:p>
          <a:p>
            <a:pPr algn="just"/>
            <a:endParaRPr lang="en-GB" sz="1800" dirty="0">
              <a:solidFill>
                <a:schemeClr val="lt1"/>
              </a:solidFill>
              <a:latin typeface="Montserrat"/>
              <a:ea typeface="Montserrat"/>
              <a:cs typeface="Montserrat"/>
              <a:sym typeface="Montserrat"/>
            </a:endParaRPr>
          </a:p>
        </p:txBody>
      </p:sp>
      <p:grpSp>
        <p:nvGrpSpPr>
          <p:cNvPr id="974" name="Google Shape;974;p29"/>
          <p:cNvGrpSpPr/>
          <p:nvPr/>
        </p:nvGrpSpPr>
        <p:grpSpPr>
          <a:xfrm>
            <a:off x="1611150" y="1050283"/>
            <a:ext cx="5921700" cy="192184"/>
            <a:chOff x="902597" y="1069304"/>
            <a:chExt cx="5921700" cy="192184"/>
          </a:xfrm>
        </p:grpSpPr>
        <p:grpSp>
          <p:nvGrpSpPr>
            <p:cNvPr id="975" name="Google Shape;975;p29"/>
            <p:cNvGrpSpPr/>
            <p:nvPr/>
          </p:nvGrpSpPr>
          <p:grpSpPr>
            <a:xfrm>
              <a:off x="902597" y="1069304"/>
              <a:ext cx="5864700" cy="192184"/>
              <a:chOff x="2335097" y="1069304"/>
              <a:chExt cx="5864700" cy="192184"/>
            </a:xfrm>
          </p:grpSpPr>
          <p:sp>
            <p:nvSpPr>
              <p:cNvPr id="976" name="Google Shape;976;p29"/>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7" name="Google Shape;977;p29"/>
              <p:cNvCxnSpPr>
                <a:stCxn id="978" idx="6"/>
                <a:endCxn id="97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79" name="Google Shape;979;p29"/>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9"/>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483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9" name="Google Shape;1219;p3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DATA SOURCES</a:t>
            </a:r>
            <a:endParaRPr dirty="0"/>
          </a:p>
        </p:txBody>
      </p:sp>
      <p:grpSp>
        <p:nvGrpSpPr>
          <p:cNvPr id="1220" name="Google Shape;1220;p35"/>
          <p:cNvGrpSpPr/>
          <p:nvPr/>
        </p:nvGrpSpPr>
        <p:grpSpPr>
          <a:xfrm>
            <a:off x="1611150" y="1050283"/>
            <a:ext cx="5921700" cy="192184"/>
            <a:chOff x="902597" y="1069304"/>
            <a:chExt cx="5921700" cy="192184"/>
          </a:xfrm>
        </p:grpSpPr>
        <p:grpSp>
          <p:nvGrpSpPr>
            <p:cNvPr id="1221" name="Google Shape;1221;p35"/>
            <p:cNvGrpSpPr/>
            <p:nvPr/>
          </p:nvGrpSpPr>
          <p:grpSpPr>
            <a:xfrm>
              <a:off x="902597" y="1069304"/>
              <a:ext cx="5864700" cy="192184"/>
              <a:chOff x="2335097" y="1069304"/>
              <a:chExt cx="5864700" cy="192184"/>
            </a:xfrm>
          </p:grpSpPr>
          <p:sp>
            <p:nvSpPr>
              <p:cNvPr id="1222" name="Google Shape;1222;p35"/>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3" name="Google Shape;1223;p35"/>
              <p:cNvCxnSpPr>
                <a:stCxn id="1224" idx="6"/>
                <a:endCxn id="1225"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225" name="Google Shape;1225;p35"/>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35"/>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5"/>
          <p:cNvGrpSpPr/>
          <p:nvPr/>
        </p:nvGrpSpPr>
        <p:grpSpPr>
          <a:xfrm>
            <a:off x="782838" y="4237143"/>
            <a:ext cx="960401" cy="721220"/>
            <a:chOff x="695513" y="4237143"/>
            <a:chExt cx="960401" cy="721220"/>
          </a:xfrm>
        </p:grpSpPr>
        <p:sp>
          <p:nvSpPr>
            <p:cNvPr id="1231" name="Google Shape;1231;p35"/>
            <p:cNvSpPr/>
            <p:nvPr/>
          </p:nvSpPr>
          <p:spPr>
            <a:xfrm>
              <a:off x="1175713" y="42371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695513" y="4478468"/>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5"/>
          <p:cNvSpPr/>
          <p:nvPr/>
        </p:nvSpPr>
        <p:spPr>
          <a:xfrm>
            <a:off x="3694820" y="4433650"/>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6751520" y="443365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316C2FB6-CA22-5E4E-9808-28FC437C1F1B}"/>
              </a:ext>
            </a:extLst>
          </p:cNvPr>
          <p:cNvSpPr txBox="1"/>
          <p:nvPr/>
        </p:nvSpPr>
        <p:spPr>
          <a:xfrm>
            <a:off x="2199505" y="1235752"/>
            <a:ext cx="496855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rPr>
              <a:t>English News Classification Data</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endParaRPr>
          </a:p>
        </p:txBody>
      </p:sp>
      <p:sp>
        <p:nvSpPr>
          <p:cNvPr id="42" name="Google Shape;971;p29">
            <a:extLst>
              <a:ext uri="{FF2B5EF4-FFF2-40B4-BE49-F238E27FC236}">
                <a16:creationId xmlns:a16="http://schemas.microsoft.com/office/drawing/2014/main" id="{1F6B3DA3-E094-1C4B-9774-E12845935891}"/>
              </a:ext>
            </a:extLst>
          </p:cNvPr>
          <p:cNvSpPr txBox="1"/>
          <p:nvPr/>
        </p:nvSpPr>
        <p:spPr>
          <a:xfrm>
            <a:off x="1022938" y="1685796"/>
            <a:ext cx="7578300" cy="1292631"/>
          </a:xfrm>
          <a:prstGeom prst="rect">
            <a:avLst/>
          </a:prstGeom>
          <a:noFill/>
          <a:ln>
            <a:noFill/>
          </a:ln>
        </p:spPr>
        <p:txBody>
          <a:bodyPr spcFirstLastPara="1" wrap="square" lIns="91425" tIns="91425" rIns="0" bIns="91425" anchor="t" anchorCtr="0">
            <a:spAutoFit/>
          </a:bodyPr>
          <a:lstStyle/>
          <a:p>
            <a:pPr algn="just"/>
            <a:r>
              <a:rPr lang="en-GB" sz="1800" dirty="0">
                <a:solidFill>
                  <a:schemeClr val="lt1"/>
                </a:solidFill>
                <a:latin typeface="Montserrat"/>
                <a:ea typeface="Montserrat"/>
                <a:cs typeface="Montserrat"/>
                <a:sym typeface="Montserrat"/>
              </a:rPr>
              <a:t>We utilized the </a:t>
            </a:r>
            <a:r>
              <a:rPr lang="en-GB" sz="1800" b="1" dirty="0">
                <a:solidFill>
                  <a:schemeClr val="lt1"/>
                </a:solidFill>
                <a:latin typeface="Montserrat"/>
                <a:ea typeface="Montserrat"/>
                <a:cs typeface="Montserrat"/>
                <a:sym typeface="Montserrat"/>
              </a:rPr>
              <a:t>“BBC” </a:t>
            </a:r>
            <a:r>
              <a:rPr lang="en-GB" sz="1800" dirty="0">
                <a:solidFill>
                  <a:schemeClr val="lt1"/>
                </a:solidFill>
                <a:latin typeface="Montserrat"/>
                <a:ea typeface="Montserrat"/>
                <a:cs typeface="Montserrat"/>
                <a:sym typeface="Montserrat"/>
              </a:rPr>
              <a:t>text data for English news classification in our project. The dataset comprises a total of 2,225 articles, with each article meticulously labeled under one of five distinct categories: business, entertainment, politics, sport, and tech. </a:t>
            </a:r>
          </a:p>
        </p:txBody>
      </p:sp>
      <p:pic>
        <p:nvPicPr>
          <p:cNvPr id="6" name="Picture 5">
            <a:extLst>
              <a:ext uri="{FF2B5EF4-FFF2-40B4-BE49-F238E27FC236}">
                <a16:creationId xmlns:a16="http://schemas.microsoft.com/office/drawing/2014/main" id="{C16F6C44-AAC5-FE40-B083-E1D49F9D0908}"/>
              </a:ext>
            </a:extLst>
          </p:cNvPr>
          <p:cNvPicPr>
            <a:picLocks noChangeAspect="1"/>
          </p:cNvPicPr>
          <p:nvPr/>
        </p:nvPicPr>
        <p:blipFill>
          <a:blip r:embed="rId3"/>
          <a:stretch>
            <a:fillRect/>
          </a:stretch>
        </p:blipFill>
        <p:spPr>
          <a:xfrm>
            <a:off x="1192837" y="3247998"/>
            <a:ext cx="3461090" cy="1469040"/>
          </a:xfrm>
          <a:prstGeom prst="rect">
            <a:avLst/>
          </a:prstGeom>
        </p:spPr>
      </p:pic>
      <p:pic>
        <p:nvPicPr>
          <p:cNvPr id="8" name="Picture 7">
            <a:extLst>
              <a:ext uri="{FF2B5EF4-FFF2-40B4-BE49-F238E27FC236}">
                <a16:creationId xmlns:a16="http://schemas.microsoft.com/office/drawing/2014/main" id="{4B1052D1-67B5-5243-8BC6-F0BC728C2682}"/>
              </a:ext>
            </a:extLst>
          </p:cNvPr>
          <p:cNvPicPr>
            <a:picLocks noChangeAspect="1"/>
          </p:cNvPicPr>
          <p:nvPr/>
        </p:nvPicPr>
        <p:blipFill>
          <a:blip r:embed="rId4"/>
          <a:stretch>
            <a:fillRect/>
          </a:stretch>
        </p:blipFill>
        <p:spPr>
          <a:xfrm>
            <a:off x="5416031" y="3027787"/>
            <a:ext cx="2535132" cy="19956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9" name="Google Shape;1219;p3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DATA SOURCES</a:t>
            </a:r>
            <a:endParaRPr dirty="0"/>
          </a:p>
        </p:txBody>
      </p:sp>
      <p:grpSp>
        <p:nvGrpSpPr>
          <p:cNvPr id="1220" name="Google Shape;1220;p35"/>
          <p:cNvGrpSpPr/>
          <p:nvPr/>
        </p:nvGrpSpPr>
        <p:grpSpPr>
          <a:xfrm>
            <a:off x="1611150" y="1050283"/>
            <a:ext cx="5921700" cy="192184"/>
            <a:chOff x="902597" y="1069304"/>
            <a:chExt cx="5921700" cy="192184"/>
          </a:xfrm>
        </p:grpSpPr>
        <p:grpSp>
          <p:nvGrpSpPr>
            <p:cNvPr id="1221" name="Google Shape;1221;p35"/>
            <p:cNvGrpSpPr/>
            <p:nvPr/>
          </p:nvGrpSpPr>
          <p:grpSpPr>
            <a:xfrm>
              <a:off x="902597" y="1069304"/>
              <a:ext cx="5864700" cy="192184"/>
              <a:chOff x="2335097" y="1069304"/>
              <a:chExt cx="5864700" cy="192184"/>
            </a:xfrm>
          </p:grpSpPr>
          <p:sp>
            <p:nvSpPr>
              <p:cNvPr id="1222" name="Google Shape;1222;p35"/>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3" name="Google Shape;1223;p35"/>
              <p:cNvCxnSpPr>
                <a:stCxn id="1224" idx="6"/>
                <a:endCxn id="1225"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225" name="Google Shape;1225;p35"/>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35"/>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5"/>
          <p:cNvGrpSpPr/>
          <p:nvPr/>
        </p:nvGrpSpPr>
        <p:grpSpPr>
          <a:xfrm>
            <a:off x="782838" y="4237143"/>
            <a:ext cx="960401" cy="721220"/>
            <a:chOff x="695513" y="4237143"/>
            <a:chExt cx="960401" cy="721220"/>
          </a:xfrm>
        </p:grpSpPr>
        <p:sp>
          <p:nvSpPr>
            <p:cNvPr id="1231" name="Google Shape;1231;p35"/>
            <p:cNvSpPr/>
            <p:nvPr/>
          </p:nvSpPr>
          <p:spPr>
            <a:xfrm>
              <a:off x="1175713" y="42371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695513" y="4478468"/>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5"/>
          <p:cNvSpPr/>
          <p:nvPr/>
        </p:nvSpPr>
        <p:spPr>
          <a:xfrm>
            <a:off x="3694820" y="4433650"/>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6751520" y="443365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316C2FB6-CA22-5E4E-9808-28FC437C1F1B}"/>
              </a:ext>
            </a:extLst>
          </p:cNvPr>
          <p:cNvSpPr txBox="1"/>
          <p:nvPr/>
        </p:nvSpPr>
        <p:spPr>
          <a:xfrm>
            <a:off x="2199505" y="1235752"/>
            <a:ext cx="496855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2000" b="1" dirty="0">
                <a:solidFill>
                  <a:srgbClr val="4E5EA3"/>
                </a:solidFill>
                <a:latin typeface="Montserrat"/>
                <a:ea typeface="Montserrat"/>
                <a:cs typeface="Montserrat"/>
                <a:sym typeface="Montserrat"/>
              </a:rPr>
              <a:t>Bangla</a:t>
            </a:r>
            <a:r>
              <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rPr>
              <a:t> News Classification Data</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endParaRPr>
          </a:p>
        </p:txBody>
      </p:sp>
      <p:sp>
        <p:nvSpPr>
          <p:cNvPr id="42" name="Google Shape;971;p29">
            <a:extLst>
              <a:ext uri="{FF2B5EF4-FFF2-40B4-BE49-F238E27FC236}">
                <a16:creationId xmlns:a16="http://schemas.microsoft.com/office/drawing/2014/main" id="{1F6B3DA3-E094-1C4B-9774-E12845935891}"/>
              </a:ext>
            </a:extLst>
          </p:cNvPr>
          <p:cNvSpPr txBox="1"/>
          <p:nvPr/>
        </p:nvSpPr>
        <p:spPr>
          <a:xfrm>
            <a:off x="1022938" y="1685796"/>
            <a:ext cx="7578300" cy="1569630"/>
          </a:xfrm>
          <a:prstGeom prst="rect">
            <a:avLst/>
          </a:prstGeom>
          <a:noFill/>
          <a:ln>
            <a:noFill/>
          </a:ln>
        </p:spPr>
        <p:txBody>
          <a:bodyPr spcFirstLastPara="1" wrap="square" lIns="91425" tIns="91425" rIns="0" bIns="91425" anchor="t" anchorCtr="0">
            <a:spAutoFit/>
          </a:bodyPr>
          <a:lstStyle/>
          <a:p>
            <a:pPr algn="just"/>
            <a:r>
              <a:rPr lang="en-GB" sz="1800" dirty="0">
                <a:solidFill>
                  <a:schemeClr val="lt1"/>
                </a:solidFill>
                <a:latin typeface="Montserrat"/>
                <a:ea typeface="Montserrat"/>
                <a:cs typeface="Montserrat"/>
                <a:sym typeface="Montserrat"/>
              </a:rPr>
              <a:t>We utilized the </a:t>
            </a:r>
            <a:r>
              <a:rPr lang="en-GB" sz="1800" b="1" dirty="0">
                <a:solidFill>
                  <a:schemeClr val="lt1"/>
                </a:solidFill>
                <a:latin typeface="Montserrat"/>
                <a:ea typeface="Montserrat"/>
                <a:cs typeface="Montserrat"/>
                <a:sym typeface="Montserrat"/>
              </a:rPr>
              <a:t>“আনন্দবাজার</a:t>
            </a:r>
            <a:r>
              <a:rPr lang="bn-IN" sz="1800" b="1" dirty="0">
                <a:solidFill>
                  <a:schemeClr val="lt1"/>
                </a:solidFill>
                <a:latin typeface="Montserrat"/>
                <a:ea typeface="Montserrat"/>
                <a:cs typeface="Montserrat"/>
                <a:sym typeface="Montserrat"/>
              </a:rPr>
              <a:t> পত্রিকা”</a:t>
            </a:r>
            <a:r>
              <a:rPr lang="en-GB" sz="1800" b="1" dirty="0">
                <a:solidFill>
                  <a:schemeClr val="lt1"/>
                </a:solidFill>
                <a:latin typeface="Montserrat"/>
                <a:ea typeface="Montserrat"/>
                <a:cs typeface="Montserrat"/>
                <a:sym typeface="Montserrat"/>
              </a:rPr>
              <a:t> </a:t>
            </a:r>
            <a:r>
              <a:rPr lang="en-GB" sz="1800" dirty="0">
                <a:solidFill>
                  <a:schemeClr val="lt1"/>
                </a:solidFill>
                <a:latin typeface="Montserrat"/>
                <a:ea typeface="Montserrat"/>
                <a:cs typeface="Montserrat"/>
                <a:sym typeface="Montserrat"/>
              </a:rPr>
              <a:t>text data for Bangla news classification in our project. The dataset comprises a total of 56,858 articles, with each article meticulously labeled under one of six distinct categories: entertainment, international, national, sports, state and travel. </a:t>
            </a:r>
          </a:p>
        </p:txBody>
      </p:sp>
      <p:pic>
        <p:nvPicPr>
          <p:cNvPr id="3" name="Picture 2">
            <a:extLst>
              <a:ext uri="{FF2B5EF4-FFF2-40B4-BE49-F238E27FC236}">
                <a16:creationId xmlns:a16="http://schemas.microsoft.com/office/drawing/2014/main" id="{2C6ADBCD-779B-8548-B89E-F2372DB948D6}"/>
              </a:ext>
            </a:extLst>
          </p:cNvPr>
          <p:cNvPicPr>
            <a:picLocks noChangeAspect="1"/>
          </p:cNvPicPr>
          <p:nvPr/>
        </p:nvPicPr>
        <p:blipFill>
          <a:blip r:embed="rId3"/>
          <a:stretch>
            <a:fillRect/>
          </a:stretch>
        </p:blipFill>
        <p:spPr>
          <a:xfrm>
            <a:off x="1077588" y="3367000"/>
            <a:ext cx="3386428" cy="1452436"/>
          </a:xfrm>
          <a:prstGeom prst="rect">
            <a:avLst/>
          </a:prstGeom>
        </p:spPr>
      </p:pic>
      <p:pic>
        <p:nvPicPr>
          <p:cNvPr id="5" name="Picture 4">
            <a:extLst>
              <a:ext uri="{FF2B5EF4-FFF2-40B4-BE49-F238E27FC236}">
                <a16:creationId xmlns:a16="http://schemas.microsoft.com/office/drawing/2014/main" id="{A18190F1-945F-3043-9A68-B99472534F6B}"/>
              </a:ext>
            </a:extLst>
          </p:cNvPr>
          <p:cNvPicPr>
            <a:picLocks noChangeAspect="1"/>
          </p:cNvPicPr>
          <p:nvPr/>
        </p:nvPicPr>
        <p:blipFill>
          <a:blip r:embed="rId4"/>
          <a:stretch>
            <a:fillRect/>
          </a:stretch>
        </p:blipFill>
        <p:spPr>
          <a:xfrm>
            <a:off x="5163258" y="3050406"/>
            <a:ext cx="2957804" cy="1923402"/>
          </a:xfrm>
          <a:prstGeom prst="rect">
            <a:avLst/>
          </a:prstGeom>
        </p:spPr>
      </p:pic>
    </p:spTree>
    <p:extLst>
      <p:ext uri="{BB962C8B-B14F-4D97-AF65-F5344CB8AC3E}">
        <p14:creationId xmlns:p14="http://schemas.microsoft.com/office/powerpoint/2010/main" val="352160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29"/>
          <p:cNvSpPr txBox="1">
            <a:spLocks noGrp="1"/>
          </p:cNvSpPr>
          <p:nvPr>
            <p:ph type="title"/>
          </p:nvPr>
        </p:nvSpPr>
        <p:spPr>
          <a:xfrm>
            <a:off x="782850" y="556250"/>
            <a:ext cx="7578300" cy="5232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Related Work</a:t>
            </a:r>
            <a:endParaRPr dirty="0"/>
          </a:p>
        </p:txBody>
      </p:sp>
      <p:sp>
        <p:nvSpPr>
          <p:cNvPr id="971" name="Google Shape;971;p29"/>
          <p:cNvSpPr txBox="1"/>
          <p:nvPr/>
        </p:nvSpPr>
        <p:spPr>
          <a:xfrm>
            <a:off x="782850" y="1308488"/>
            <a:ext cx="7578300" cy="2400627"/>
          </a:xfrm>
          <a:prstGeom prst="rect">
            <a:avLst/>
          </a:prstGeom>
          <a:noFill/>
          <a:ln>
            <a:noFill/>
          </a:ln>
        </p:spPr>
        <p:txBody>
          <a:bodyPr spcFirstLastPara="1" wrap="square" lIns="91425" tIns="91425" rIns="0" bIns="91425" anchor="t" anchorCtr="0">
            <a:spAutoFit/>
          </a:bodyPr>
          <a:lstStyle/>
          <a:p>
            <a:pPr algn="just"/>
            <a:r>
              <a:rPr lang="en-GB" sz="1800" dirty="0">
                <a:solidFill>
                  <a:schemeClr val="lt1"/>
                </a:solidFill>
                <a:latin typeface="Montserrat"/>
                <a:ea typeface="Montserrat"/>
                <a:cs typeface="Montserrat"/>
                <a:sym typeface="Montserrat"/>
              </a:rPr>
              <a:t>The field of news classification and language processing has seen significant research and advancements. Numerous studies have focused on news classification using various machine learning and natural language processing techniques, providing insights into methodologies, performance metrics, and findings. Language models, such as BERT, GPT, and Transformer-based architectures, have been widely utilized for news classification tasks. </a:t>
            </a:r>
          </a:p>
        </p:txBody>
      </p:sp>
      <p:grpSp>
        <p:nvGrpSpPr>
          <p:cNvPr id="974" name="Google Shape;974;p29"/>
          <p:cNvGrpSpPr/>
          <p:nvPr/>
        </p:nvGrpSpPr>
        <p:grpSpPr>
          <a:xfrm>
            <a:off x="1611150" y="1050283"/>
            <a:ext cx="5921700" cy="192184"/>
            <a:chOff x="902597" y="1069304"/>
            <a:chExt cx="5921700" cy="192184"/>
          </a:xfrm>
        </p:grpSpPr>
        <p:grpSp>
          <p:nvGrpSpPr>
            <p:cNvPr id="975" name="Google Shape;975;p29"/>
            <p:cNvGrpSpPr/>
            <p:nvPr/>
          </p:nvGrpSpPr>
          <p:grpSpPr>
            <a:xfrm>
              <a:off x="902597" y="1069304"/>
              <a:ext cx="5864700" cy="192184"/>
              <a:chOff x="2335097" y="1069304"/>
              <a:chExt cx="5864700" cy="192184"/>
            </a:xfrm>
          </p:grpSpPr>
          <p:sp>
            <p:nvSpPr>
              <p:cNvPr id="976" name="Google Shape;976;p29"/>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7" name="Google Shape;977;p29"/>
              <p:cNvCxnSpPr>
                <a:stCxn id="978" idx="6"/>
                <a:endCxn id="979"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979" name="Google Shape;979;p29"/>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29"/>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575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9" name="Google Shape;1219;p3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GB" dirty="0"/>
              <a:t>ARCHITECTURE</a:t>
            </a:r>
          </a:p>
        </p:txBody>
      </p:sp>
      <p:grpSp>
        <p:nvGrpSpPr>
          <p:cNvPr id="1220" name="Google Shape;1220;p35"/>
          <p:cNvGrpSpPr/>
          <p:nvPr/>
        </p:nvGrpSpPr>
        <p:grpSpPr>
          <a:xfrm>
            <a:off x="1611150" y="1050283"/>
            <a:ext cx="5921700" cy="192184"/>
            <a:chOff x="902597" y="1069304"/>
            <a:chExt cx="5921700" cy="192184"/>
          </a:xfrm>
        </p:grpSpPr>
        <p:grpSp>
          <p:nvGrpSpPr>
            <p:cNvPr id="1221" name="Google Shape;1221;p35"/>
            <p:cNvGrpSpPr/>
            <p:nvPr/>
          </p:nvGrpSpPr>
          <p:grpSpPr>
            <a:xfrm>
              <a:off x="902597" y="1069304"/>
              <a:ext cx="5864700" cy="192184"/>
              <a:chOff x="2335097" y="1069304"/>
              <a:chExt cx="5864700" cy="192184"/>
            </a:xfrm>
          </p:grpSpPr>
          <p:sp>
            <p:nvSpPr>
              <p:cNvPr id="1222" name="Google Shape;1222;p35"/>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3" name="Google Shape;1223;p35"/>
              <p:cNvCxnSpPr>
                <a:stCxn id="1224" idx="6"/>
                <a:endCxn id="1225"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225" name="Google Shape;1225;p35"/>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35"/>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5"/>
          <p:cNvGrpSpPr/>
          <p:nvPr/>
        </p:nvGrpSpPr>
        <p:grpSpPr>
          <a:xfrm>
            <a:off x="782838" y="4237143"/>
            <a:ext cx="960401" cy="721220"/>
            <a:chOff x="695513" y="4237143"/>
            <a:chExt cx="960401" cy="721220"/>
          </a:xfrm>
        </p:grpSpPr>
        <p:sp>
          <p:nvSpPr>
            <p:cNvPr id="1231" name="Google Shape;1231;p35"/>
            <p:cNvSpPr/>
            <p:nvPr/>
          </p:nvSpPr>
          <p:spPr>
            <a:xfrm>
              <a:off x="1175713" y="42371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695513" y="4478468"/>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5"/>
          <p:cNvSpPr/>
          <p:nvPr/>
        </p:nvSpPr>
        <p:spPr>
          <a:xfrm>
            <a:off x="3694820" y="4433650"/>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6751520" y="443365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316C2FB6-CA22-5E4E-9808-28FC437C1F1B}"/>
              </a:ext>
            </a:extLst>
          </p:cNvPr>
          <p:cNvSpPr txBox="1"/>
          <p:nvPr/>
        </p:nvSpPr>
        <p:spPr>
          <a:xfrm>
            <a:off x="2199505" y="1235752"/>
            <a:ext cx="496855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rPr>
              <a:t>English News Classification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endParaRPr>
          </a:p>
        </p:txBody>
      </p:sp>
      <p:sp>
        <p:nvSpPr>
          <p:cNvPr id="42" name="Google Shape;971;p29">
            <a:extLst>
              <a:ext uri="{FF2B5EF4-FFF2-40B4-BE49-F238E27FC236}">
                <a16:creationId xmlns:a16="http://schemas.microsoft.com/office/drawing/2014/main" id="{1F6B3DA3-E094-1C4B-9774-E12845935891}"/>
              </a:ext>
            </a:extLst>
          </p:cNvPr>
          <p:cNvSpPr txBox="1"/>
          <p:nvPr/>
        </p:nvSpPr>
        <p:spPr>
          <a:xfrm>
            <a:off x="1022938" y="1685796"/>
            <a:ext cx="7578300" cy="2954625"/>
          </a:xfrm>
          <a:prstGeom prst="rect">
            <a:avLst/>
          </a:prstGeom>
          <a:noFill/>
          <a:ln>
            <a:noFill/>
          </a:ln>
        </p:spPr>
        <p:txBody>
          <a:bodyPr spcFirstLastPara="1" wrap="square" lIns="91425" tIns="91425" rIns="0" bIns="91425" anchor="t" anchorCtr="0">
            <a:spAutoFit/>
          </a:bodyPr>
          <a:lstStyle/>
          <a:p>
            <a:pPr algn="just"/>
            <a:r>
              <a:rPr lang="en-GB" sz="1800" dirty="0" err="1">
                <a:solidFill>
                  <a:schemeClr val="lt1"/>
                </a:solidFill>
                <a:latin typeface="Montserrat"/>
                <a:ea typeface="Montserrat"/>
                <a:cs typeface="Montserrat"/>
                <a:sym typeface="Montserrat"/>
              </a:rPr>
              <a:t>BertTokenizer</a:t>
            </a:r>
            <a:r>
              <a:rPr lang="en-GB" sz="1800" dirty="0">
                <a:solidFill>
                  <a:schemeClr val="lt1"/>
                </a:solidFill>
                <a:latin typeface="Montserrat"/>
                <a:ea typeface="Montserrat"/>
                <a:cs typeface="Montserrat"/>
                <a:sym typeface="Montserrat"/>
              </a:rPr>
              <a:t> from the </a:t>
            </a:r>
            <a:r>
              <a:rPr lang="en-GB" sz="1800" b="1" dirty="0">
                <a:solidFill>
                  <a:schemeClr val="lt1"/>
                </a:solidFill>
                <a:latin typeface="Montserrat"/>
                <a:ea typeface="Montserrat"/>
                <a:cs typeface="Montserrat"/>
                <a:sym typeface="Montserrat"/>
              </a:rPr>
              <a:t>'</a:t>
            </a:r>
            <a:r>
              <a:rPr lang="en-GB" sz="1800" b="1" dirty="0" err="1">
                <a:solidFill>
                  <a:schemeClr val="lt1"/>
                </a:solidFill>
                <a:latin typeface="Montserrat"/>
                <a:ea typeface="Montserrat"/>
                <a:cs typeface="Montserrat"/>
                <a:sym typeface="Montserrat"/>
              </a:rPr>
              <a:t>bert</a:t>
            </a:r>
            <a:r>
              <a:rPr lang="en-GB" sz="1800" b="1" dirty="0">
                <a:solidFill>
                  <a:schemeClr val="lt1"/>
                </a:solidFill>
                <a:latin typeface="Montserrat"/>
                <a:ea typeface="Montserrat"/>
                <a:cs typeface="Montserrat"/>
                <a:sym typeface="Montserrat"/>
              </a:rPr>
              <a:t>-base-cased'</a:t>
            </a:r>
            <a:r>
              <a:rPr lang="en-GB" sz="1800" dirty="0">
                <a:solidFill>
                  <a:schemeClr val="lt1"/>
                </a:solidFill>
                <a:latin typeface="Montserrat"/>
                <a:ea typeface="Montserrat"/>
                <a:cs typeface="Montserrat"/>
                <a:sym typeface="Montserrat"/>
              </a:rPr>
              <a:t> model was used to </a:t>
            </a:r>
            <a:r>
              <a:rPr lang="en-GB" sz="1800" dirty="0" err="1">
                <a:solidFill>
                  <a:schemeClr val="lt1"/>
                </a:solidFill>
                <a:latin typeface="Montserrat"/>
                <a:ea typeface="Montserrat"/>
                <a:cs typeface="Montserrat"/>
                <a:sym typeface="Montserrat"/>
              </a:rPr>
              <a:t>preprocess</a:t>
            </a:r>
            <a:r>
              <a:rPr lang="en-GB" sz="1800" dirty="0">
                <a:solidFill>
                  <a:schemeClr val="lt1"/>
                </a:solidFill>
                <a:latin typeface="Montserrat"/>
                <a:ea typeface="Montserrat"/>
                <a:cs typeface="Montserrat"/>
                <a:sym typeface="Montserrat"/>
              </a:rPr>
              <a:t> English news articles. It breaks down input text into tokens that can be understood by the model, ensuring proper encoding and contextual understanding. </a:t>
            </a:r>
            <a:r>
              <a:rPr lang="en-GB" sz="1800" dirty="0" err="1">
                <a:solidFill>
                  <a:schemeClr val="lt1"/>
                </a:solidFill>
                <a:latin typeface="Montserrat"/>
                <a:ea typeface="Montserrat"/>
                <a:cs typeface="Montserrat"/>
                <a:sym typeface="Montserrat"/>
              </a:rPr>
              <a:t>BertModel</a:t>
            </a:r>
            <a:r>
              <a:rPr lang="en-GB" sz="1800" dirty="0">
                <a:solidFill>
                  <a:schemeClr val="lt1"/>
                </a:solidFill>
                <a:latin typeface="Montserrat"/>
                <a:ea typeface="Montserrat"/>
                <a:cs typeface="Montserrat"/>
                <a:sym typeface="Montserrat"/>
              </a:rPr>
              <a:t> from the </a:t>
            </a:r>
            <a:r>
              <a:rPr lang="en-GB" sz="1800" b="1" dirty="0">
                <a:solidFill>
                  <a:schemeClr val="lt1"/>
                </a:solidFill>
                <a:latin typeface="Montserrat"/>
                <a:ea typeface="Montserrat"/>
                <a:cs typeface="Montserrat"/>
                <a:sym typeface="Montserrat"/>
              </a:rPr>
              <a:t>'</a:t>
            </a:r>
            <a:r>
              <a:rPr lang="en-GB" sz="1800" b="1" dirty="0" err="1">
                <a:solidFill>
                  <a:schemeClr val="lt1"/>
                </a:solidFill>
                <a:latin typeface="Montserrat"/>
                <a:ea typeface="Montserrat"/>
                <a:cs typeface="Montserrat"/>
                <a:sym typeface="Montserrat"/>
              </a:rPr>
              <a:t>bert</a:t>
            </a:r>
            <a:r>
              <a:rPr lang="en-GB" sz="1800" b="1" dirty="0">
                <a:solidFill>
                  <a:schemeClr val="lt1"/>
                </a:solidFill>
                <a:latin typeface="Montserrat"/>
                <a:ea typeface="Montserrat"/>
                <a:cs typeface="Montserrat"/>
                <a:sym typeface="Montserrat"/>
              </a:rPr>
              <a:t>-base-cased' </a:t>
            </a:r>
            <a:r>
              <a:rPr lang="en-GB" sz="1800" dirty="0">
                <a:solidFill>
                  <a:schemeClr val="lt1"/>
                </a:solidFill>
                <a:latin typeface="Montserrat"/>
                <a:ea typeface="Montserrat"/>
                <a:cs typeface="Montserrat"/>
                <a:sym typeface="Montserrat"/>
              </a:rPr>
              <a:t>model served as the core architecture for English news classification. It has been pretrained on a large corpus and fine-tuned on specific NLP tasks, enabling accurate language understanding and classification. This model take approximately </a:t>
            </a:r>
            <a:r>
              <a:rPr lang="en-GB" sz="1800" b="1" dirty="0">
                <a:solidFill>
                  <a:schemeClr val="lt1"/>
                </a:solidFill>
                <a:latin typeface="Montserrat"/>
                <a:ea typeface="Montserrat"/>
                <a:cs typeface="Montserrat"/>
                <a:sym typeface="Montserrat"/>
              </a:rPr>
              <a:t>10 hours </a:t>
            </a:r>
            <a:r>
              <a:rPr lang="en-GB" sz="1800" dirty="0">
                <a:solidFill>
                  <a:schemeClr val="lt1"/>
                </a:solidFill>
                <a:latin typeface="Montserrat"/>
                <a:ea typeface="Montserrat"/>
                <a:cs typeface="Montserrat"/>
                <a:sym typeface="Montserrat"/>
              </a:rPr>
              <a:t>to train and take almost 3 hours and 30 minutes per epoch.</a:t>
            </a:r>
          </a:p>
        </p:txBody>
      </p:sp>
    </p:spTree>
    <p:extLst>
      <p:ext uri="{BB962C8B-B14F-4D97-AF65-F5344CB8AC3E}">
        <p14:creationId xmlns:p14="http://schemas.microsoft.com/office/powerpoint/2010/main" val="342797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9" name="Google Shape;1219;p35"/>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GB" dirty="0"/>
              <a:t>ARCHITECTURE</a:t>
            </a:r>
          </a:p>
        </p:txBody>
      </p:sp>
      <p:grpSp>
        <p:nvGrpSpPr>
          <p:cNvPr id="1220" name="Google Shape;1220;p35"/>
          <p:cNvGrpSpPr/>
          <p:nvPr/>
        </p:nvGrpSpPr>
        <p:grpSpPr>
          <a:xfrm>
            <a:off x="1611150" y="1050283"/>
            <a:ext cx="5921700" cy="192184"/>
            <a:chOff x="902597" y="1069304"/>
            <a:chExt cx="5921700" cy="192184"/>
          </a:xfrm>
        </p:grpSpPr>
        <p:grpSp>
          <p:nvGrpSpPr>
            <p:cNvPr id="1221" name="Google Shape;1221;p35"/>
            <p:cNvGrpSpPr/>
            <p:nvPr/>
          </p:nvGrpSpPr>
          <p:grpSpPr>
            <a:xfrm>
              <a:off x="902597" y="1069304"/>
              <a:ext cx="5864700" cy="192184"/>
              <a:chOff x="2335097" y="1069304"/>
              <a:chExt cx="5864700" cy="192184"/>
            </a:xfrm>
          </p:grpSpPr>
          <p:sp>
            <p:nvSpPr>
              <p:cNvPr id="1222" name="Google Shape;1222;p35"/>
              <p:cNvSpPr/>
              <p:nvPr/>
            </p:nvSpPr>
            <p:spPr>
              <a:xfrm rot="-2700000" flipH="1">
                <a:off x="3212640" y="1097509"/>
                <a:ext cx="136016" cy="135774"/>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3" name="Google Shape;1223;p35"/>
              <p:cNvCxnSpPr>
                <a:stCxn id="1224" idx="6"/>
                <a:endCxn id="1225" idx="2"/>
              </p:cNvCxnSpPr>
              <p:nvPr/>
            </p:nvCxnSpPr>
            <p:spPr>
              <a:xfrm rot="10800000">
                <a:off x="2392097" y="1164492"/>
                <a:ext cx="5807700" cy="900"/>
              </a:xfrm>
              <a:prstGeom prst="straightConnector1">
                <a:avLst/>
              </a:prstGeom>
              <a:noFill/>
              <a:ln w="9525" cap="flat" cmpd="sng">
                <a:solidFill>
                  <a:schemeClr val="lt1"/>
                </a:solidFill>
                <a:prstDash val="solid"/>
                <a:round/>
                <a:headEnd type="none" w="med" len="med"/>
                <a:tailEnd type="none" w="med" len="med"/>
              </a:ln>
            </p:spPr>
          </p:cxnSp>
          <p:sp>
            <p:nvSpPr>
              <p:cNvPr id="1225" name="Google Shape;1225;p35"/>
              <p:cNvSpPr/>
              <p:nvPr/>
            </p:nvSpPr>
            <p:spPr>
              <a:xfrm flipH="1">
                <a:off x="2335097" y="1135917"/>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35"/>
            <p:cNvSpPr/>
            <p:nvPr/>
          </p:nvSpPr>
          <p:spPr>
            <a:xfrm flipH="1">
              <a:off x="6767297" y="1136892"/>
              <a:ext cx="57000" cy="5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35"/>
          <p:cNvGrpSpPr/>
          <p:nvPr/>
        </p:nvGrpSpPr>
        <p:grpSpPr>
          <a:xfrm>
            <a:off x="782838" y="4237143"/>
            <a:ext cx="960401" cy="721220"/>
            <a:chOff x="695513" y="4237143"/>
            <a:chExt cx="960401" cy="721220"/>
          </a:xfrm>
        </p:grpSpPr>
        <p:sp>
          <p:nvSpPr>
            <p:cNvPr id="1231" name="Google Shape;1231;p35"/>
            <p:cNvSpPr/>
            <p:nvPr/>
          </p:nvSpPr>
          <p:spPr>
            <a:xfrm>
              <a:off x="1175713" y="4237143"/>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695513" y="4478468"/>
              <a:ext cx="480201" cy="47989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5"/>
          <p:cNvSpPr/>
          <p:nvPr/>
        </p:nvSpPr>
        <p:spPr>
          <a:xfrm>
            <a:off x="3694820" y="4433650"/>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5"/>
          <p:cNvSpPr/>
          <p:nvPr/>
        </p:nvSpPr>
        <p:spPr>
          <a:xfrm>
            <a:off x="6751520" y="4433656"/>
            <a:ext cx="273600" cy="273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extBox 39">
            <a:extLst>
              <a:ext uri="{FF2B5EF4-FFF2-40B4-BE49-F238E27FC236}">
                <a16:creationId xmlns:a16="http://schemas.microsoft.com/office/drawing/2014/main" id="{316C2FB6-CA22-5E4E-9808-28FC437C1F1B}"/>
              </a:ext>
            </a:extLst>
          </p:cNvPr>
          <p:cNvSpPr txBox="1"/>
          <p:nvPr/>
        </p:nvSpPr>
        <p:spPr>
          <a:xfrm>
            <a:off x="2199505" y="1235752"/>
            <a:ext cx="4968550"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rPr>
              <a:t>Bangla News Classification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4E5EA3"/>
              </a:solidFill>
              <a:effectLst/>
              <a:uLnTx/>
              <a:uFillTx/>
              <a:latin typeface="Montserrat"/>
              <a:ea typeface="Montserrat"/>
              <a:cs typeface="Montserrat"/>
              <a:sym typeface="Montserrat"/>
            </a:endParaRPr>
          </a:p>
        </p:txBody>
      </p:sp>
      <p:sp>
        <p:nvSpPr>
          <p:cNvPr id="42" name="Google Shape;971;p29">
            <a:extLst>
              <a:ext uri="{FF2B5EF4-FFF2-40B4-BE49-F238E27FC236}">
                <a16:creationId xmlns:a16="http://schemas.microsoft.com/office/drawing/2014/main" id="{1F6B3DA3-E094-1C4B-9774-E12845935891}"/>
              </a:ext>
            </a:extLst>
          </p:cNvPr>
          <p:cNvSpPr txBox="1"/>
          <p:nvPr/>
        </p:nvSpPr>
        <p:spPr>
          <a:xfrm>
            <a:off x="1022938" y="1685796"/>
            <a:ext cx="7578300" cy="2954625"/>
          </a:xfrm>
          <a:prstGeom prst="rect">
            <a:avLst/>
          </a:prstGeom>
          <a:noFill/>
          <a:ln>
            <a:noFill/>
          </a:ln>
        </p:spPr>
        <p:txBody>
          <a:bodyPr spcFirstLastPara="1" wrap="square" lIns="91425" tIns="91425" rIns="0" bIns="91425" anchor="t" anchorCtr="0">
            <a:spAutoFit/>
          </a:bodyPr>
          <a:lstStyle/>
          <a:p>
            <a:pPr algn="just"/>
            <a:r>
              <a:rPr lang="en-GB" sz="1800" dirty="0" err="1">
                <a:solidFill>
                  <a:schemeClr val="lt1"/>
                </a:solidFill>
                <a:latin typeface="Montserrat"/>
                <a:ea typeface="Montserrat"/>
                <a:cs typeface="Montserrat"/>
                <a:sym typeface="Montserrat"/>
              </a:rPr>
              <a:t>BertTokenizer</a:t>
            </a:r>
            <a:r>
              <a:rPr lang="en-GB" sz="1800" dirty="0">
                <a:solidFill>
                  <a:schemeClr val="lt1"/>
                </a:solidFill>
                <a:latin typeface="Montserrat"/>
                <a:ea typeface="Montserrat"/>
                <a:cs typeface="Montserrat"/>
                <a:sym typeface="Montserrat"/>
              </a:rPr>
              <a:t> from the </a:t>
            </a:r>
            <a:r>
              <a:rPr lang="en-GB" sz="1800" b="1" dirty="0">
                <a:solidFill>
                  <a:schemeClr val="lt1"/>
                </a:solidFill>
                <a:latin typeface="Montserrat"/>
                <a:ea typeface="Montserrat"/>
                <a:cs typeface="Montserrat"/>
                <a:sym typeface="Montserrat"/>
              </a:rPr>
              <a:t>'</a:t>
            </a:r>
            <a:r>
              <a:rPr lang="en-GB" sz="1800" b="1" dirty="0" err="1">
                <a:solidFill>
                  <a:schemeClr val="lt1"/>
                </a:solidFill>
                <a:latin typeface="Montserrat"/>
                <a:ea typeface="Montserrat"/>
                <a:cs typeface="Montserrat"/>
                <a:sym typeface="Montserrat"/>
              </a:rPr>
              <a:t>bert</a:t>
            </a:r>
            <a:r>
              <a:rPr lang="en-GB" sz="1800" b="1" dirty="0">
                <a:solidFill>
                  <a:schemeClr val="lt1"/>
                </a:solidFill>
                <a:latin typeface="Montserrat"/>
                <a:ea typeface="Montserrat"/>
                <a:cs typeface="Montserrat"/>
                <a:sym typeface="Montserrat"/>
              </a:rPr>
              <a:t>-base-multilingual-uncased'</a:t>
            </a:r>
            <a:r>
              <a:rPr lang="en-GB" sz="1800" dirty="0">
                <a:solidFill>
                  <a:schemeClr val="lt1"/>
                </a:solidFill>
                <a:latin typeface="Montserrat"/>
                <a:ea typeface="Montserrat"/>
                <a:cs typeface="Montserrat"/>
                <a:sym typeface="Montserrat"/>
              </a:rPr>
              <a:t> model was used to </a:t>
            </a:r>
            <a:r>
              <a:rPr lang="en-GB" sz="1800" dirty="0" err="1">
                <a:solidFill>
                  <a:schemeClr val="lt1"/>
                </a:solidFill>
                <a:latin typeface="Montserrat"/>
                <a:ea typeface="Montserrat"/>
                <a:cs typeface="Montserrat"/>
                <a:sym typeface="Montserrat"/>
              </a:rPr>
              <a:t>preprocess</a:t>
            </a:r>
            <a:r>
              <a:rPr lang="en-GB" sz="1800" dirty="0">
                <a:solidFill>
                  <a:schemeClr val="lt1"/>
                </a:solidFill>
                <a:latin typeface="Montserrat"/>
                <a:ea typeface="Montserrat"/>
                <a:cs typeface="Montserrat"/>
                <a:sym typeface="Montserrat"/>
              </a:rPr>
              <a:t> Bangla news articles. It breaks down the input Bangla text into tokens that can be understood by the model, ensuring proper encoding and contextual understanding .</a:t>
            </a:r>
            <a:r>
              <a:rPr lang="en-GB" sz="1800" dirty="0" err="1">
                <a:solidFill>
                  <a:schemeClr val="lt1"/>
                </a:solidFill>
                <a:latin typeface="Montserrat"/>
                <a:ea typeface="Montserrat"/>
                <a:cs typeface="Montserrat"/>
                <a:sym typeface="Montserrat"/>
              </a:rPr>
              <a:t>BertModel</a:t>
            </a:r>
            <a:r>
              <a:rPr lang="en-GB" sz="1800" dirty="0">
                <a:solidFill>
                  <a:schemeClr val="lt1"/>
                </a:solidFill>
                <a:latin typeface="Montserrat"/>
                <a:ea typeface="Montserrat"/>
                <a:cs typeface="Montserrat"/>
                <a:sym typeface="Montserrat"/>
              </a:rPr>
              <a:t> from the </a:t>
            </a:r>
            <a:r>
              <a:rPr lang="en-GB" sz="1800" b="1" dirty="0">
                <a:solidFill>
                  <a:schemeClr val="lt1"/>
                </a:solidFill>
                <a:latin typeface="Montserrat"/>
                <a:ea typeface="Montserrat"/>
                <a:cs typeface="Montserrat"/>
                <a:sym typeface="Montserrat"/>
              </a:rPr>
              <a:t>'</a:t>
            </a:r>
            <a:r>
              <a:rPr lang="en-GB" sz="1800" b="1" dirty="0" err="1">
                <a:solidFill>
                  <a:schemeClr val="lt1"/>
                </a:solidFill>
                <a:latin typeface="Montserrat"/>
                <a:ea typeface="Montserrat"/>
                <a:cs typeface="Montserrat"/>
                <a:sym typeface="Montserrat"/>
              </a:rPr>
              <a:t>bert</a:t>
            </a:r>
            <a:r>
              <a:rPr lang="en-GB" sz="1800" b="1" dirty="0">
                <a:solidFill>
                  <a:schemeClr val="lt1"/>
                </a:solidFill>
                <a:latin typeface="Montserrat"/>
                <a:ea typeface="Montserrat"/>
                <a:cs typeface="Montserrat"/>
                <a:sym typeface="Montserrat"/>
              </a:rPr>
              <a:t>-base-multilingual-uncased' </a:t>
            </a:r>
            <a:r>
              <a:rPr lang="en-GB" sz="1800" dirty="0">
                <a:solidFill>
                  <a:schemeClr val="lt1"/>
                </a:solidFill>
                <a:latin typeface="Montserrat"/>
                <a:ea typeface="Montserrat"/>
                <a:cs typeface="Montserrat"/>
                <a:sym typeface="Montserrat"/>
              </a:rPr>
              <a:t>model served as the core architecture for Bangla news classification. It has been pretrained on a diverse multilingual corpus, enabling it to understand and classify Bangla text effectively. This model take approximately </a:t>
            </a:r>
            <a:r>
              <a:rPr lang="en-GB" sz="1800" b="1" dirty="0">
                <a:solidFill>
                  <a:schemeClr val="lt1"/>
                </a:solidFill>
                <a:latin typeface="Montserrat"/>
                <a:ea typeface="Montserrat"/>
                <a:cs typeface="Montserrat"/>
                <a:sym typeface="Montserrat"/>
              </a:rPr>
              <a:t>4 hours 20 minutes</a:t>
            </a:r>
            <a:r>
              <a:rPr lang="en-GB" sz="1800" dirty="0">
                <a:solidFill>
                  <a:schemeClr val="lt1"/>
                </a:solidFill>
                <a:latin typeface="Montserrat"/>
                <a:ea typeface="Montserrat"/>
                <a:cs typeface="Montserrat"/>
                <a:sym typeface="Montserrat"/>
              </a:rPr>
              <a:t> to train and take almost 1 hour 40 minutes per epoch.</a:t>
            </a:r>
          </a:p>
        </p:txBody>
      </p:sp>
    </p:spTree>
    <p:extLst>
      <p:ext uri="{BB962C8B-B14F-4D97-AF65-F5344CB8AC3E}">
        <p14:creationId xmlns:p14="http://schemas.microsoft.com/office/powerpoint/2010/main" val="1948397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0"/>
          <p:cNvSpPr txBox="1">
            <a:spLocks noGrp="1"/>
          </p:cNvSpPr>
          <p:nvPr>
            <p:ph type="title"/>
          </p:nvPr>
        </p:nvSpPr>
        <p:spPr>
          <a:xfrm>
            <a:off x="782850" y="556250"/>
            <a:ext cx="7578300" cy="5727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GB" dirty="0"/>
              <a:t>Results Comparison: English and Bangla News Classification</a:t>
            </a:r>
            <a:endParaRPr dirty="0"/>
          </a:p>
        </p:txBody>
      </p:sp>
      <p:grpSp>
        <p:nvGrpSpPr>
          <p:cNvPr id="991" name="Google Shape;991;p30"/>
          <p:cNvGrpSpPr/>
          <p:nvPr/>
        </p:nvGrpSpPr>
        <p:grpSpPr>
          <a:xfrm rot="10800000">
            <a:off x="7379194" y="-538557"/>
            <a:ext cx="1803578" cy="1592367"/>
            <a:chOff x="-4912150" y="-393637"/>
            <a:chExt cx="2057000" cy="1816112"/>
          </a:xfrm>
        </p:grpSpPr>
        <p:sp>
          <p:nvSpPr>
            <p:cNvPr id="992" name="Google Shape;992;p30"/>
            <p:cNvSpPr/>
            <p:nvPr/>
          </p:nvSpPr>
          <p:spPr>
            <a:xfrm>
              <a:off x="-4604150" y="-280425"/>
              <a:ext cx="858750" cy="1117575"/>
            </a:xfrm>
            <a:custGeom>
              <a:avLst/>
              <a:gdLst/>
              <a:ahLst/>
              <a:cxnLst/>
              <a:rect l="l" t="t" r="r" b="b"/>
              <a:pathLst>
                <a:path w="34350" h="44703" extrusionOk="0">
                  <a:moveTo>
                    <a:pt x="34205" y="1"/>
                  </a:moveTo>
                  <a:cubicBezTo>
                    <a:pt x="34169" y="1"/>
                    <a:pt x="34132" y="15"/>
                    <a:pt x="34104" y="43"/>
                  </a:cubicBezTo>
                  <a:lnTo>
                    <a:pt x="23425" y="10722"/>
                  </a:lnTo>
                  <a:cubicBezTo>
                    <a:pt x="23402" y="10745"/>
                    <a:pt x="23391" y="10778"/>
                    <a:pt x="23391" y="10823"/>
                  </a:cubicBezTo>
                  <a:lnTo>
                    <a:pt x="23391" y="21168"/>
                  </a:lnTo>
                  <a:lnTo>
                    <a:pt x="90" y="44468"/>
                  </a:lnTo>
                  <a:cubicBezTo>
                    <a:pt x="1" y="44558"/>
                    <a:pt x="68" y="44703"/>
                    <a:pt x="191" y="44703"/>
                  </a:cubicBezTo>
                  <a:cubicBezTo>
                    <a:pt x="224" y="44703"/>
                    <a:pt x="258" y="44692"/>
                    <a:pt x="291" y="44669"/>
                  </a:cubicBezTo>
                  <a:lnTo>
                    <a:pt x="23626" y="21324"/>
                  </a:lnTo>
                  <a:cubicBezTo>
                    <a:pt x="23648" y="21301"/>
                    <a:pt x="23670" y="21257"/>
                    <a:pt x="23670" y="21223"/>
                  </a:cubicBezTo>
                  <a:lnTo>
                    <a:pt x="23670" y="10879"/>
                  </a:lnTo>
                  <a:lnTo>
                    <a:pt x="34305" y="244"/>
                  </a:lnTo>
                  <a:cubicBezTo>
                    <a:pt x="34350" y="188"/>
                    <a:pt x="34350" y="98"/>
                    <a:pt x="34305" y="43"/>
                  </a:cubicBezTo>
                  <a:cubicBezTo>
                    <a:pt x="34277" y="15"/>
                    <a:pt x="34241" y="1"/>
                    <a:pt x="34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780300" y="-305525"/>
              <a:ext cx="62525" cy="57000"/>
            </a:xfrm>
            <a:custGeom>
              <a:avLst/>
              <a:gdLst/>
              <a:ahLst/>
              <a:cxnLst/>
              <a:rect l="l" t="t" r="r" b="b"/>
              <a:pathLst>
                <a:path w="2501" h="2280" extrusionOk="0">
                  <a:moveTo>
                    <a:pt x="1248" y="0"/>
                  </a:moveTo>
                  <a:cubicBezTo>
                    <a:pt x="738" y="0"/>
                    <a:pt x="270" y="354"/>
                    <a:pt x="146" y="879"/>
                  </a:cubicBezTo>
                  <a:cubicBezTo>
                    <a:pt x="1" y="1493"/>
                    <a:pt x="380" y="2107"/>
                    <a:pt x="994" y="2252"/>
                  </a:cubicBezTo>
                  <a:cubicBezTo>
                    <a:pt x="1077" y="2270"/>
                    <a:pt x="1161" y="2279"/>
                    <a:pt x="1243" y="2279"/>
                  </a:cubicBezTo>
                  <a:cubicBezTo>
                    <a:pt x="1757" y="2279"/>
                    <a:pt x="2231" y="1933"/>
                    <a:pt x="2356" y="1404"/>
                  </a:cubicBezTo>
                  <a:cubicBezTo>
                    <a:pt x="2501" y="790"/>
                    <a:pt x="2121" y="176"/>
                    <a:pt x="1507" y="31"/>
                  </a:cubicBezTo>
                  <a:cubicBezTo>
                    <a:pt x="1421" y="10"/>
                    <a:pt x="1334"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4199050" y="281125"/>
              <a:ext cx="155150" cy="154850"/>
            </a:xfrm>
            <a:custGeom>
              <a:avLst/>
              <a:gdLst/>
              <a:ahLst/>
              <a:cxnLst/>
              <a:rect l="l" t="t" r="r" b="b"/>
              <a:pathLst>
                <a:path w="6206" h="6194" extrusionOk="0">
                  <a:moveTo>
                    <a:pt x="6149" y="0"/>
                  </a:moveTo>
                  <a:lnTo>
                    <a:pt x="1" y="6149"/>
                  </a:lnTo>
                  <a:lnTo>
                    <a:pt x="1395" y="6194"/>
                  </a:lnTo>
                  <a:lnTo>
                    <a:pt x="6205" y="1384"/>
                  </a:lnTo>
                  <a:lnTo>
                    <a:pt x="6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4514575" y="97000"/>
              <a:ext cx="740775" cy="896950"/>
            </a:xfrm>
            <a:custGeom>
              <a:avLst/>
              <a:gdLst/>
              <a:ahLst/>
              <a:cxnLst/>
              <a:rect l="l" t="t" r="r" b="b"/>
              <a:pathLst>
                <a:path w="29631" h="35878" extrusionOk="0">
                  <a:moveTo>
                    <a:pt x="29432" y="0"/>
                  </a:moveTo>
                  <a:cubicBezTo>
                    <a:pt x="29400" y="0"/>
                    <a:pt x="29367" y="13"/>
                    <a:pt x="29338" y="44"/>
                  </a:cubicBezTo>
                  <a:lnTo>
                    <a:pt x="23402" y="5981"/>
                  </a:lnTo>
                  <a:cubicBezTo>
                    <a:pt x="23368" y="6004"/>
                    <a:pt x="23357" y="6037"/>
                    <a:pt x="23357" y="6082"/>
                  </a:cubicBezTo>
                  <a:lnTo>
                    <a:pt x="23357" y="12342"/>
                  </a:lnTo>
                  <a:lnTo>
                    <a:pt x="56" y="35643"/>
                  </a:lnTo>
                  <a:cubicBezTo>
                    <a:pt x="0" y="35699"/>
                    <a:pt x="0" y="35777"/>
                    <a:pt x="56" y="35833"/>
                  </a:cubicBezTo>
                  <a:cubicBezTo>
                    <a:pt x="89" y="35866"/>
                    <a:pt x="123" y="35877"/>
                    <a:pt x="156" y="35877"/>
                  </a:cubicBezTo>
                  <a:cubicBezTo>
                    <a:pt x="190" y="35877"/>
                    <a:pt x="234" y="35866"/>
                    <a:pt x="257" y="35844"/>
                  </a:cubicBezTo>
                  <a:lnTo>
                    <a:pt x="23591" y="12498"/>
                  </a:lnTo>
                  <a:cubicBezTo>
                    <a:pt x="23625" y="12476"/>
                    <a:pt x="23636" y="12443"/>
                    <a:pt x="23636" y="12398"/>
                  </a:cubicBezTo>
                  <a:lnTo>
                    <a:pt x="23636" y="6137"/>
                  </a:lnTo>
                  <a:lnTo>
                    <a:pt x="29528" y="234"/>
                  </a:lnTo>
                  <a:cubicBezTo>
                    <a:pt x="29631" y="140"/>
                    <a:pt x="29537" y="0"/>
                    <a:pt x="2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3809300" y="72075"/>
              <a:ext cx="61400" cy="56825"/>
            </a:xfrm>
            <a:custGeom>
              <a:avLst/>
              <a:gdLst/>
              <a:ahLst/>
              <a:cxnLst/>
              <a:rect l="l" t="t" r="r" b="b"/>
              <a:pathLst>
                <a:path w="2456" h="2273" extrusionOk="0">
                  <a:moveTo>
                    <a:pt x="1225" y="0"/>
                  </a:moveTo>
                  <a:cubicBezTo>
                    <a:pt x="680" y="0"/>
                    <a:pt x="191" y="399"/>
                    <a:pt x="101" y="952"/>
                  </a:cubicBezTo>
                  <a:cubicBezTo>
                    <a:pt x="0" y="1577"/>
                    <a:pt x="424" y="2157"/>
                    <a:pt x="1049" y="2258"/>
                  </a:cubicBezTo>
                  <a:cubicBezTo>
                    <a:pt x="1111" y="2268"/>
                    <a:pt x="1173" y="2273"/>
                    <a:pt x="1233" y="2273"/>
                  </a:cubicBezTo>
                  <a:cubicBezTo>
                    <a:pt x="1775" y="2273"/>
                    <a:pt x="2254" y="1882"/>
                    <a:pt x="2344" y="1320"/>
                  </a:cubicBezTo>
                  <a:cubicBezTo>
                    <a:pt x="2455" y="707"/>
                    <a:pt x="2031" y="115"/>
                    <a:pt x="1406" y="15"/>
                  </a:cubicBezTo>
                  <a:cubicBezTo>
                    <a:pt x="1346" y="5"/>
                    <a:pt x="1285"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03525" y="-330075"/>
              <a:ext cx="275400" cy="273925"/>
            </a:xfrm>
            <a:custGeom>
              <a:avLst/>
              <a:gdLst/>
              <a:ahLst/>
              <a:cxnLst/>
              <a:rect l="l" t="t" r="r" b="b"/>
              <a:pathLst>
                <a:path w="11016" h="10957" extrusionOk="0">
                  <a:moveTo>
                    <a:pt x="10859" y="0"/>
                  </a:moveTo>
                  <a:cubicBezTo>
                    <a:pt x="10823" y="0"/>
                    <a:pt x="10787" y="14"/>
                    <a:pt x="10759" y="42"/>
                  </a:cubicBezTo>
                  <a:lnTo>
                    <a:pt x="90" y="10711"/>
                  </a:lnTo>
                  <a:cubicBezTo>
                    <a:pt x="1" y="10800"/>
                    <a:pt x="57" y="10956"/>
                    <a:pt x="180" y="10956"/>
                  </a:cubicBezTo>
                  <a:cubicBezTo>
                    <a:pt x="224" y="10956"/>
                    <a:pt x="258" y="10934"/>
                    <a:pt x="280" y="10912"/>
                  </a:cubicBezTo>
                  <a:lnTo>
                    <a:pt x="10960" y="243"/>
                  </a:lnTo>
                  <a:cubicBezTo>
                    <a:pt x="11015" y="187"/>
                    <a:pt x="11015" y="98"/>
                    <a:pt x="10960" y="42"/>
                  </a:cubicBezTo>
                  <a:cubicBezTo>
                    <a:pt x="10932" y="14"/>
                    <a:pt x="10895" y="0"/>
                    <a:pt x="10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3964425" y="-355100"/>
              <a:ext cx="64750" cy="56950"/>
            </a:xfrm>
            <a:custGeom>
              <a:avLst/>
              <a:gdLst/>
              <a:ahLst/>
              <a:cxnLst/>
              <a:rect l="l" t="t" r="r" b="b"/>
              <a:pathLst>
                <a:path w="2590" h="2278" extrusionOk="0">
                  <a:moveTo>
                    <a:pt x="1285" y="1"/>
                  </a:moveTo>
                  <a:cubicBezTo>
                    <a:pt x="1143" y="1"/>
                    <a:pt x="999" y="27"/>
                    <a:pt x="860" y="84"/>
                  </a:cubicBezTo>
                  <a:cubicBezTo>
                    <a:pt x="280" y="329"/>
                    <a:pt x="1" y="999"/>
                    <a:pt x="246" y="1579"/>
                  </a:cubicBezTo>
                  <a:cubicBezTo>
                    <a:pt x="423" y="2017"/>
                    <a:pt x="849" y="2277"/>
                    <a:pt x="1296" y="2277"/>
                  </a:cubicBezTo>
                  <a:cubicBezTo>
                    <a:pt x="1441" y="2277"/>
                    <a:pt x="1588" y="2250"/>
                    <a:pt x="1730" y="2193"/>
                  </a:cubicBezTo>
                  <a:cubicBezTo>
                    <a:pt x="2311" y="1947"/>
                    <a:pt x="2590" y="1289"/>
                    <a:pt x="2344" y="708"/>
                  </a:cubicBezTo>
                  <a:cubicBezTo>
                    <a:pt x="2158" y="268"/>
                    <a:pt x="1733" y="1"/>
                    <a:pt x="1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30300" y="-88200"/>
              <a:ext cx="62525" cy="56800"/>
            </a:xfrm>
            <a:custGeom>
              <a:avLst/>
              <a:gdLst/>
              <a:ahLst/>
              <a:cxnLst/>
              <a:rect l="l" t="t" r="r" b="b"/>
              <a:pathLst>
                <a:path w="2501" h="2272" extrusionOk="0">
                  <a:moveTo>
                    <a:pt x="1254" y="0"/>
                  </a:moveTo>
                  <a:cubicBezTo>
                    <a:pt x="737" y="0"/>
                    <a:pt x="270" y="353"/>
                    <a:pt x="146" y="868"/>
                  </a:cubicBezTo>
                  <a:cubicBezTo>
                    <a:pt x="1" y="1482"/>
                    <a:pt x="380" y="2096"/>
                    <a:pt x="994" y="2241"/>
                  </a:cubicBezTo>
                  <a:cubicBezTo>
                    <a:pt x="1082" y="2262"/>
                    <a:pt x="1171" y="2272"/>
                    <a:pt x="1258" y="2272"/>
                  </a:cubicBezTo>
                  <a:cubicBezTo>
                    <a:pt x="1774" y="2272"/>
                    <a:pt x="2241" y="1918"/>
                    <a:pt x="2355" y="1393"/>
                  </a:cubicBezTo>
                  <a:cubicBezTo>
                    <a:pt x="2500" y="779"/>
                    <a:pt x="2121" y="176"/>
                    <a:pt x="1518" y="31"/>
                  </a:cubicBezTo>
                  <a:cubicBezTo>
                    <a:pt x="1430" y="10"/>
                    <a:pt x="1341" y="0"/>
                    <a:pt x="1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993425" y="647375"/>
              <a:ext cx="751825" cy="750275"/>
            </a:xfrm>
            <a:custGeom>
              <a:avLst/>
              <a:gdLst/>
              <a:ahLst/>
              <a:cxnLst/>
              <a:rect l="l" t="t" r="r" b="b"/>
              <a:pathLst>
                <a:path w="30073" h="30011" extrusionOk="0">
                  <a:moveTo>
                    <a:pt x="29876" y="1"/>
                  </a:moveTo>
                  <a:cubicBezTo>
                    <a:pt x="29846" y="1"/>
                    <a:pt x="29814" y="11"/>
                    <a:pt x="29785" y="36"/>
                  </a:cubicBezTo>
                  <a:lnTo>
                    <a:pt x="56" y="29776"/>
                  </a:lnTo>
                  <a:cubicBezTo>
                    <a:pt x="0" y="29821"/>
                    <a:pt x="0" y="29910"/>
                    <a:pt x="56" y="29966"/>
                  </a:cubicBezTo>
                  <a:cubicBezTo>
                    <a:pt x="78" y="29999"/>
                    <a:pt x="112" y="30010"/>
                    <a:pt x="156" y="30010"/>
                  </a:cubicBezTo>
                  <a:cubicBezTo>
                    <a:pt x="190" y="30010"/>
                    <a:pt x="223" y="29999"/>
                    <a:pt x="257" y="29966"/>
                  </a:cubicBezTo>
                  <a:lnTo>
                    <a:pt x="29986" y="237"/>
                  </a:lnTo>
                  <a:cubicBezTo>
                    <a:pt x="30073" y="132"/>
                    <a:pt x="29983" y="1"/>
                    <a:pt x="298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3547325" y="792500"/>
              <a:ext cx="155125" cy="154850"/>
            </a:xfrm>
            <a:custGeom>
              <a:avLst/>
              <a:gdLst/>
              <a:ahLst/>
              <a:cxnLst/>
              <a:rect l="l" t="t" r="r" b="b"/>
              <a:pathLst>
                <a:path w="6205" h="6194" extrusionOk="0">
                  <a:moveTo>
                    <a:pt x="6160" y="0"/>
                  </a:moveTo>
                  <a:lnTo>
                    <a:pt x="0" y="6149"/>
                  </a:lnTo>
                  <a:lnTo>
                    <a:pt x="1395" y="6194"/>
                  </a:lnTo>
                  <a:lnTo>
                    <a:pt x="6205" y="1384"/>
                  </a:lnTo>
                  <a:lnTo>
                    <a:pt x="61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265275" y="616650"/>
              <a:ext cx="61400" cy="57100"/>
            </a:xfrm>
            <a:custGeom>
              <a:avLst/>
              <a:gdLst/>
              <a:ahLst/>
              <a:cxnLst/>
              <a:rect l="l" t="t" r="r" b="b"/>
              <a:pathLst>
                <a:path w="2456" h="2284" extrusionOk="0">
                  <a:moveTo>
                    <a:pt x="1226" y="0"/>
                  </a:moveTo>
                  <a:cubicBezTo>
                    <a:pt x="681" y="0"/>
                    <a:pt x="191" y="400"/>
                    <a:pt x="101" y="964"/>
                  </a:cubicBezTo>
                  <a:cubicBezTo>
                    <a:pt x="0" y="1577"/>
                    <a:pt x="424" y="2169"/>
                    <a:pt x="1049" y="2269"/>
                  </a:cubicBezTo>
                  <a:cubicBezTo>
                    <a:pt x="1110" y="2279"/>
                    <a:pt x="1170" y="2284"/>
                    <a:pt x="1230" y="2284"/>
                  </a:cubicBezTo>
                  <a:cubicBezTo>
                    <a:pt x="1775" y="2284"/>
                    <a:pt x="2264" y="1884"/>
                    <a:pt x="2355" y="1321"/>
                  </a:cubicBezTo>
                  <a:cubicBezTo>
                    <a:pt x="2455" y="696"/>
                    <a:pt x="2031" y="115"/>
                    <a:pt x="1406" y="15"/>
                  </a:cubicBezTo>
                  <a:cubicBezTo>
                    <a:pt x="1346" y="5"/>
                    <a:pt x="1285" y="0"/>
                    <a:pt x="12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4017975" y="1365825"/>
              <a:ext cx="56925" cy="56650"/>
            </a:xfrm>
            <a:custGeom>
              <a:avLst/>
              <a:gdLst/>
              <a:ahLst/>
              <a:cxnLst/>
              <a:rect l="l" t="t" r="r" b="b"/>
              <a:pathLst>
                <a:path w="2277" h="2266" extrusionOk="0">
                  <a:moveTo>
                    <a:pt x="1138" y="0"/>
                  </a:moveTo>
                  <a:cubicBezTo>
                    <a:pt x="502" y="0"/>
                    <a:pt x="0" y="502"/>
                    <a:pt x="0" y="1127"/>
                  </a:cubicBezTo>
                  <a:cubicBezTo>
                    <a:pt x="0" y="1763"/>
                    <a:pt x="502" y="2265"/>
                    <a:pt x="1138" y="2265"/>
                  </a:cubicBezTo>
                  <a:cubicBezTo>
                    <a:pt x="1763" y="2265"/>
                    <a:pt x="2277" y="1763"/>
                    <a:pt x="2277" y="1127"/>
                  </a:cubicBezTo>
                  <a:cubicBezTo>
                    <a:pt x="2277" y="502"/>
                    <a:pt x="1763" y="0"/>
                    <a:pt x="11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61575" y="553550"/>
              <a:ext cx="51025" cy="38375"/>
            </a:xfrm>
            <a:custGeom>
              <a:avLst/>
              <a:gdLst/>
              <a:ahLst/>
              <a:cxnLst/>
              <a:rect l="l" t="t" r="r" b="b"/>
              <a:pathLst>
                <a:path w="2041" h="1535" extrusionOk="0">
                  <a:moveTo>
                    <a:pt x="1021" y="0"/>
                  </a:moveTo>
                  <a:cubicBezTo>
                    <a:pt x="970" y="0"/>
                    <a:pt x="920" y="6"/>
                    <a:pt x="870" y="17"/>
                  </a:cubicBezTo>
                  <a:cubicBezTo>
                    <a:pt x="825" y="28"/>
                    <a:pt x="781" y="39"/>
                    <a:pt x="736" y="62"/>
                  </a:cubicBezTo>
                  <a:cubicBezTo>
                    <a:pt x="680" y="73"/>
                    <a:pt x="636" y="95"/>
                    <a:pt x="602" y="129"/>
                  </a:cubicBezTo>
                  <a:cubicBezTo>
                    <a:pt x="558" y="151"/>
                    <a:pt x="513" y="184"/>
                    <a:pt x="479" y="229"/>
                  </a:cubicBezTo>
                  <a:cubicBezTo>
                    <a:pt x="1" y="708"/>
                    <a:pt x="333" y="1530"/>
                    <a:pt x="1021" y="1535"/>
                  </a:cubicBezTo>
                  <a:lnTo>
                    <a:pt x="1021" y="1535"/>
                  </a:lnTo>
                  <a:cubicBezTo>
                    <a:pt x="1698" y="1530"/>
                    <a:pt x="2040" y="708"/>
                    <a:pt x="1562" y="229"/>
                  </a:cubicBezTo>
                  <a:cubicBezTo>
                    <a:pt x="1484" y="151"/>
                    <a:pt x="1406" y="95"/>
                    <a:pt x="1305" y="62"/>
                  </a:cubicBezTo>
                  <a:cubicBezTo>
                    <a:pt x="1261" y="39"/>
                    <a:pt x="1216" y="28"/>
                    <a:pt x="1171" y="17"/>
                  </a:cubicBezTo>
                  <a:cubicBezTo>
                    <a:pt x="1121" y="6"/>
                    <a:pt x="1071" y="0"/>
                    <a:pt x="1021" y="0"/>
                  </a:cubicBezTo>
                  <a:close/>
                  <a:moveTo>
                    <a:pt x="1021" y="1535"/>
                  </a:moveTo>
                  <a:cubicBezTo>
                    <a:pt x="1019" y="1535"/>
                    <a:pt x="1017" y="1535"/>
                    <a:pt x="1015" y="1535"/>
                  </a:cubicBezTo>
                  <a:lnTo>
                    <a:pt x="1026" y="1535"/>
                  </a:lnTo>
                  <a:cubicBezTo>
                    <a:pt x="1024" y="1535"/>
                    <a:pt x="1023" y="1535"/>
                    <a:pt x="1021" y="15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478025" y="655725"/>
              <a:ext cx="666475" cy="651250"/>
            </a:xfrm>
            <a:custGeom>
              <a:avLst/>
              <a:gdLst/>
              <a:ahLst/>
              <a:cxnLst/>
              <a:rect l="l" t="t" r="r" b="b"/>
              <a:pathLst>
                <a:path w="26659" h="26050" extrusionOk="0">
                  <a:moveTo>
                    <a:pt x="25615" y="0"/>
                  </a:moveTo>
                  <a:cubicBezTo>
                    <a:pt x="25521" y="0"/>
                    <a:pt x="25422" y="18"/>
                    <a:pt x="25321" y="59"/>
                  </a:cubicBezTo>
                  <a:cubicBezTo>
                    <a:pt x="24529" y="360"/>
                    <a:pt x="24752" y="1532"/>
                    <a:pt x="25600" y="1532"/>
                  </a:cubicBezTo>
                  <a:cubicBezTo>
                    <a:pt x="25790" y="1532"/>
                    <a:pt x="25979" y="1454"/>
                    <a:pt x="26124" y="1331"/>
                  </a:cubicBezTo>
                  <a:cubicBezTo>
                    <a:pt x="26659" y="826"/>
                    <a:pt x="26246" y="0"/>
                    <a:pt x="25615" y="0"/>
                  </a:cubicBezTo>
                  <a:close/>
                  <a:moveTo>
                    <a:pt x="21521" y="4074"/>
                  </a:moveTo>
                  <a:cubicBezTo>
                    <a:pt x="21427" y="4074"/>
                    <a:pt x="21327" y="4092"/>
                    <a:pt x="21225" y="4132"/>
                  </a:cubicBezTo>
                  <a:cubicBezTo>
                    <a:pt x="20433" y="4445"/>
                    <a:pt x="20656" y="5616"/>
                    <a:pt x="21504" y="5616"/>
                  </a:cubicBezTo>
                  <a:cubicBezTo>
                    <a:pt x="21705" y="5616"/>
                    <a:pt x="21895" y="5549"/>
                    <a:pt x="22029" y="5416"/>
                  </a:cubicBezTo>
                  <a:cubicBezTo>
                    <a:pt x="22573" y="4910"/>
                    <a:pt x="22160" y="4074"/>
                    <a:pt x="21521" y="4074"/>
                  </a:cubicBezTo>
                  <a:close/>
                  <a:moveTo>
                    <a:pt x="17436" y="8169"/>
                  </a:moveTo>
                  <a:cubicBezTo>
                    <a:pt x="17341" y="8169"/>
                    <a:pt x="17242" y="8187"/>
                    <a:pt x="17141" y="8228"/>
                  </a:cubicBezTo>
                  <a:cubicBezTo>
                    <a:pt x="16349" y="8540"/>
                    <a:pt x="16572" y="9712"/>
                    <a:pt x="17420" y="9712"/>
                  </a:cubicBezTo>
                  <a:cubicBezTo>
                    <a:pt x="17621" y="9712"/>
                    <a:pt x="17811" y="9634"/>
                    <a:pt x="17944" y="9500"/>
                  </a:cubicBezTo>
                  <a:cubicBezTo>
                    <a:pt x="18488" y="8995"/>
                    <a:pt x="18069" y="8169"/>
                    <a:pt x="17436" y="8169"/>
                  </a:cubicBezTo>
                  <a:close/>
                  <a:moveTo>
                    <a:pt x="13345" y="12254"/>
                  </a:moveTo>
                  <a:cubicBezTo>
                    <a:pt x="13242" y="12254"/>
                    <a:pt x="13134" y="12275"/>
                    <a:pt x="13023" y="12323"/>
                  </a:cubicBezTo>
                  <a:cubicBezTo>
                    <a:pt x="12264" y="12658"/>
                    <a:pt x="12499" y="13796"/>
                    <a:pt x="13336" y="13796"/>
                  </a:cubicBezTo>
                  <a:cubicBezTo>
                    <a:pt x="13548" y="13796"/>
                    <a:pt x="13749" y="13707"/>
                    <a:pt x="13894" y="13551"/>
                  </a:cubicBezTo>
                  <a:cubicBezTo>
                    <a:pt x="14381" y="13025"/>
                    <a:pt x="13960" y="12254"/>
                    <a:pt x="13345" y="12254"/>
                  </a:cubicBezTo>
                  <a:close/>
                  <a:moveTo>
                    <a:pt x="9257" y="16338"/>
                  </a:moveTo>
                  <a:cubicBezTo>
                    <a:pt x="9155" y="16338"/>
                    <a:pt x="9048" y="16360"/>
                    <a:pt x="8939" y="16408"/>
                  </a:cubicBezTo>
                  <a:cubicBezTo>
                    <a:pt x="8169" y="16742"/>
                    <a:pt x="8414" y="17881"/>
                    <a:pt x="9251" y="17881"/>
                  </a:cubicBezTo>
                  <a:cubicBezTo>
                    <a:pt x="9463" y="17881"/>
                    <a:pt x="9664" y="17791"/>
                    <a:pt x="9809" y="17635"/>
                  </a:cubicBezTo>
                  <a:cubicBezTo>
                    <a:pt x="10297" y="17109"/>
                    <a:pt x="9867" y="16338"/>
                    <a:pt x="9257" y="16338"/>
                  </a:cubicBezTo>
                  <a:close/>
                  <a:moveTo>
                    <a:pt x="5182" y="20433"/>
                  </a:moveTo>
                  <a:cubicBezTo>
                    <a:pt x="5088" y="20433"/>
                    <a:pt x="4989" y="20451"/>
                    <a:pt x="4888" y="20492"/>
                  </a:cubicBezTo>
                  <a:cubicBezTo>
                    <a:pt x="4096" y="20793"/>
                    <a:pt x="4319" y="21965"/>
                    <a:pt x="5167" y="21965"/>
                  </a:cubicBezTo>
                  <a:cubicBezTo>
                    <a:pt x="5357" y="21965"/>
                    <a:pt x="5546" y="21887"/>
                    <a:pt x="5691" y="21764"/>
                  </a:cubicBezTo>
                  <a:cubicBezTo>
                    <a:pt x="6225" y="21259"/>
                    <a:pt x="5813" y="20433"/>
                    <a:pt x="5182" y="20433"/>
                  </a:cubicBezTo>
                  <a:close/>
                  <a:moveTo>
                    <a:pt x="1088" y="24507"/>
                  </a:moveTo>
                  <a:cubicBezTo>
                    <a:pt x="994" y="24507"/>
                    <a:pt x="894" y="24525"/>
                    <a:pt x="792" y="24565"/>
                  </a:cubicBezTo>
                  <a:cubicBezTo>
                    <a:pt x="0" y="24878"/>
                    <a:pt x="223" y="26049"/>
                    <a:pt x="1071" y="26049"/>
                  </a:cubicBezTo>
                  <a:cubicBezTo>
                    <a:pt x="1272" y="26049"/>
                    <a:pt x="1462" y="25982"/>
                    <a:pt x="1596" y="25849"/>
                  </a:cubicBezTo>
                  <a:cubicBezTo>
                    <a:pt x="2140" y="25343"/>
                    <a:pt x="1727" y="24507"/>
                    <a:pt x="1088" y="245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579025" y="1370700"/>
              <a:ext cx="46900" cy="38375"/>
            </a:xfrm>
            <a:custGeom>
              <a:avLst/>
              <a:gdLst/>
              <a:ahLst/>
              <a:cxnLst/>
              <a:rect l="l" t="t" r="r" b="b"/>
              <a:pathLst>
                <a:path w="1876" h="1535" extrusionOk="0">
                  <a:moveTo>
                    <a:pt x="1027" y="1"/>
                  </a:moveTo>
                  <a:cubicBezTo>
                    <a:pt x="976" y="1"/>
                    <a:pt x="924" y="6"/>
                    <a:pt x="871" y="17"/>
                  </a:cubicBezTo>
                  <a:cubicBezTo>
                    <a:pt x="826" y="28"/>
                    <a:pt x="781" y="39"/>
                    <a:pt x="737" y="62"/>
                  </a:cubicBezTo>
                  <a:cubicBezTo>
                    <a:pt x="692" y="84"/>
                    <a:pt x="648" y="106"/>
                    <a:pt x="603" y="129"/>
                  </a:cubicBezTo>
                  <a:cubicBezTo>
                    <a:pt x="558" y="162"/>
                    <a:pt x="525" y="196"/>
                    <a:pt x="480" y="229"/>
                  </a:cubicBezTo>
                  <a:cubicBezTo>
                    <a:pt x="0" y="709"/>
                    <a:pt x="346" y="1535"/>
                    <a:pt x="1027" y="1535"/>
                  </a:cubicBezTo>
                  <a:cubicBezTo>
                    <a:pt x="1228" y="1535"/>
                    <a:pt x="1429" y="1457"/>
                    <a:pt x="1563" y="1312"/>
                  </a:cubicBezTo>
                  <a:cubicBezTo>
                    <a:pt x="1641" y="1245"/>
                    <a:pt x="1697" y="1155"/>
                    <a:pt x="1730" y="1066"/>
                  </a:cubicBezTo>
                  <a:cubicBezTo>
                    <a:pt x="1752" y="1010"/>
                    <a:pt x="1763" y="966"/>
                    <a:pt x="1775" y="921"/>
                  </a:cubicBezTo>
                  <a:cubicBezTo>
                    <a:pt x="1875" y="438"/>
                    <a:pt x="1495"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912150" y="393325"/>
              <a:ext cx="547675" cy="546850"/>
            </a:xfrm>
            <a:custGeom>
              <a:avLst/>
              <a:gdLst/>
              <a:ahLst/>
              <a:cxnLst/>
              <a:rect l="l" t="t" r="r" b="b"/>
              <a:pathLst>
                <a:path w="21907" h="21874" extrusionOk="0">
                  <a:moveTo>
                    <a:pt x="21751" y="1"/>
                  </a:moveTo>
                  <a:cubicBezTo>
                    <a:pt x="21714" y="1"/>
                    <a:pt x="21678" y="15"/>
                    <a:pt x="21650" y="43"/>
                  </a:cubicBezTo>
                  <a:lnTo>
                    <a:pt x="57" y="21636"/>
                  </a:lnTo>
                  <a:cubicBezTo>
                    <a:pt x="1" y="21692"/>
                    <a:pt x="1" y="21781"/>
                    <a:pt x="57" y="21837"/>
                  </a:cubicBezTo>
                  <a:cubicBezTo>
                    <a:pt x="75" y="21855"/>
                    <a:pt x="101" y="21874"/>
                    <a:pt x="134" y="21874"/>
                  </a:cubicBezTo>
                  <a:cubicBezTo>
                    <a:pt x="141" y="21874"/>
                    <a:pt x="149" y="21873"/>
                    <a:pt x="157" y="21871"/>
                  </a:cubicBezTo>
                  <a:cubicBezTo>
                    <a:pt x="163" y="21873"/>
                    <a:pt x="169" y="21874"/>
                    <a:pt x="175" y="21874"/>
                  </a:cubicBezTo>
                  <a:cubicBezTo>
                    <a:pt x="202" y="21874"/>
                    <a:pt x="228" y="21855"/>
                    <a:pt x="246" y="21837"/>
                  </a:cubicBezTo>
                  <a:lnTo>
                    <a:pt x="21851" y="232"/>
                  </a:lnTo>
                  <a:cubicBezTo>
                    <a:pt x="21907" y="177"/>
                    <a:pt x="21907" y="99"/>
                    <a:pt x="21851" y="43"/>
                  </a:cubicBezTo>
                  <a:cubicBezTo>
                    <a:pt x="21823" y="15"/>
                    <a:pt x="21787" y="1"/>
                    <a:pt x="21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3508415" y="-393637"/>
              <a:ext cx="547675" cy="547325"/>
            </a:xfrm>
            <a:custGeom>
              <a:avLst/>
              <a:gdLst/>
              <a:ahLst/>
              <a:cxnLst/>
              <a:rect l="l" t="t" r="r" b="b"/>
              <a:pathLst>
                <a:path w="21907" h="21893" extrusionOk="0">
                  <a:moveTo>
                    <a:pt x="21752" y="0"/>
                  </a:moveTo>
                  <a:cubicBezTo>
                    <a:pt x="21717" y="0"/>
                    <a:pt x="21684" y="14"/>
                    <a:pt x="21661" y="42"/>
                  </a:cubicBezTo>
                  <a:lnTo>
                    <a:pt x="57" y="21647"/>
                  </a:lnTo>
                  <a:cubicBezTo>
                    <a:pt x="1" y="21703"/>
                    <a:pt x="1" y="21792"/>
                    <a:pt x="57" y="21848"/>
                  </a:cubicBezTo>
                  <a:cubicBezTo>
                    <a:pt x="79" y="21870"/>
                    <a:pt x="113" y="21892"/>
                    <a:pt x="157" y="21892"/>
                  </a:cubicBezTo>
                  <a:cubicBezTo>
                    <a:pt x="191" y="21881"/>
                    <a:pt x="224" y="21870"/>
                    <a:pt x="258" y="21837"/>
                  </a:cubicBezTo>
                  <a:lnTo>
                    <a:pt x="21851" y="243"/>
                  </a:lnTo>
                  <a:cubicBezTo>
                    <a:pt x="21907" y="187"/>
                    <a:pt x="21907" y="98"/>
                    <a:pt x="21851" y="42"/>
                  </a:cubicBezTo>
                  <a:cubicBezTo>
                    <a:pt x="21823" y="14"/>
                    <a:pt x="21787" y="0"/>
                    <a:pt x="217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3103750" y="258425"/>
              <a:ext cx="248600" cy="239200"/>
            </a:xfrm>
            <a:custGeom>
              <a:avLst/>
              <a:gdLst/>
              <a:ahLst/>
              <a:cxnLst/>
              <a:rect l="l" t="t" r="r" b="b"/>
              <a:pathLst>
                <a:path w="9944" h="9568" extrusionOk="0">
                  <a:moveTo>
                    <a:pt x="5168" y="283"/>
                  </a:moveTo>
                  <a:cubicBezTo>
                    <a:pt x="7645" y="283"/>
                    <a:pt x="9665" y="2292"/>
                    <a:pt x="9665" y="4780"/>
                  </a:cubicBezTo>
                  <a:cubicBezTo>
                    <a:pt x="9665" y="6599"/>
                    <a:pt x="8571" y="8240"/>
                    <a:pt x="6886" y="8943"/>
                  </a:cubicBezTo>
                  <a:cubicBezTo>
                    <a:pt x="6328" y="9172"/>
                    <a:pt x="5744" y="9283"/>
                    <a:pt x="5165" y="9283"/>
                  </a:cubicBezTo>
                  <a:cubicBezTo>
                    <a:pt x="3993" y="9283"/>
                    <a:pt x="2842" y="8827"/>
                    <a:pt x="1976" y="7961"/>
                  </a:cubicBezTo>
                  <a:cubicBezTo>
                    <a:pt x="693" y="6677"/>
                    <a:pt x="302" y="4736"/>
                    <a:pt x="1005" y="3062"/>
                  </a:cubicBezTo>
                  <a:cubicBezTo>
                    <a:pt x="1697" y="1377"/>
                    <a:pt x="3337" y="283"/>
                    <a:pt x="5168" y="283"/>
                  </a:cubicBezTo>
                  <a:close/>
                  <a:moveTo>
                    <a:pt x="5166" y="0"/>
                  </a:moveTo>
                  <a:cubicBezTo>
                    <a:pt x="3922" y="0"/>
                    <a:pt x="2699" y="487"/>
                    <a:pt x="1786" y="1399"/>
                  </a:cubicBezTo>
                  <a:cubicBezTo>
                    <a:pt x="414" y="2772"/>
                    <a:pt x="1" y="4825"/>
                    <a:pt x="748" y="6611"/>
                  </a:cubicBezTo>
                  <a:cubicBezTo>
                    <a:pt x="1485" y="8396"/>
                    <a:pt x="3226" y="9568"/>
                    <a:pt x="5168" y="9568"/>
                  </a:cubicBezTo>
                  <a:cubicBezTo>
                    <a:pt x="7801" y="9557"/>
                    <a:pt x="9944" y="7425"/>
                    <a:pt x="9944" y="4780"/>
                  </a:cubicBezTo>
                  <a:cubicBezTo>
                    <a:pt x="9944" y="2850"/>
                    <a:pt x="8783" y="1109"/>
                    <a:pt x="6987" y="361"/>
                  </a:cubicBezTo>
                  <a:cubicBezTo>
                    <a:pt x="6397" y="118"/>
                    <a:pt x="5779" y="0"/>
                    <a:pt x="5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3027850" y="324625"/>
              <a:ext cx="106300" cy="106600"/>
            </a:xfrm>
            <a:custGeom>
              <a:avLst/>
              <a:gdLst/>
              <a:ahLst/>
              <a:cxnLst/>
              <a:rect l="l" t="t" r="r" b="b"/>
              <a:pathLst>
                <a:path w="4252" h="4264" extrusionOk="0">
                  <a:moveTo>
                    <a:pt x="2120" y="1"/>
                  </a:moveTo>
                  <a:cubicBezTo>
                    <a:pt x="949" y="1"/>
                    <a:pt x="0" y="961"/>
                    <a:pt x="0" y="2132"/>
                  </a:cubicBezTo>
                  <a:cubicBezTo>
                    <a:pt x="0" y="3304"/>
                    <a:pt x="949" y="4264"/>
                    <a:pt x="2120" y="4264"/>
                  </a:cubicBezTo>
                  <a:cubicBezTo>
                    <a:pt x="3303" y="4264"/>
                    <a:pt x="4252" y="3304"/>
                    <a:pt x="4252" y="2132"/>
                  </a:cubicBezTo>
                  <a:cubicBezTo>
                    <a:pt x="4252" y="961"/>
                    <a:pt x="3303"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CEE0E49F-7ED5-0C44-B1CD-AEEC1603E31E}"/>
              </a:ext>
            </a:extLst>
          </p:cNvPr>
          <p:cNvPicPr>
            <a:picLocks noChangeAspect="1"/>
          </p:cNvPicPr>
          <p:nvPr/>
        </p:nvPicPr>
        <p:blipFill>
          <a:blip r:embed="rId3"/>
          <a:stretch>
            <a:fillRect/>
          </a:stretch>
        </p:blipFill>
        <p:spPr>
          <a:xfrm>
            <a:off x="1399639" y="3724009"/>
            <a:ext cx="6318393" cy="879679"/>
          </a:xfrm>
          <a:prstGeom prst="rect">
            <a:avLst/>
          </a:prstGeom>
        </p:spPr>
      </p:pic>
      <p:sp>
        <p:nvSpPr>
          <p:cNvPr id="30" name="TextBox 29">
            <a:extLst>
              <a:ext uri="{FF2B5EF4-FFF2-40B4-BE49-F238E27FC236}">
                <a16:creationId xmlns:a16="http://schemas.microsoft.com/office/drawing/2014/main" id="{81CC5A32-A1CB-E64B-8C16-D4CA78FB6C22}"/>
              </a:ext>
            </a:extLst>
          </p:cNvPr>
          <p:cNvSpPr txBox="1"/>
          <p:nvPr/>
        </p:nvSpPr>
        <p:spPr>
          <a:xfrm>
            <a:off x="1329108" y="3354677"/>
            <a:ext cx="3121367" cy="369332"/>
          </a:xfrm>
          <a:prstGeom prst="rect">
            <a:avLst/>
          </a:prstGeom>
          <a:noFill/>
        </p:spPr>
        <p:txBody>
          <a:bodyPr wrap="none" rtlCol="0">
            <a:spAutoFit/>
          </a:bodyPr>
          <a:lstStyle/>
          <a:p>
            <a:r>
              <a:rPr lang="en-BD" sz="1800" b="1" dirty="0">
                <a:solidFill>
                  <a:schemeClr val="bg1"/>
                </a:solidFill>
              </a:rPr>
              <a:t>Bangla News Classifaction</a:t>
            </a:r>
          </a:p>
        </p:txBody>
      </p:sp>
      <p:pic>
        <p:nvPicPr>
          <p:cNvPr id="32" name="Picture 31">
            <a:extLst>
              <a:ext uri="{FF2B5EF4-FFF2-40B4-BE49-F238E27FC236}">
                <a16:creationId xmlns:a16="http://schemas.microsoft.com/office/drawing/2014/main" id="{B08B678F-700D-584E-9B5C-FBBDC49BA68D}"/>
              </a:ext>
            </a:extLst>
          </p:cNvPr>
          <p:cNvPicPr>
            <a:picLocks noChangeAspect="1"/>
          </p:cNvPicPr>
          <p:nvPr/>
        </p:nvPicPr>
        <p:blipFill>
          <a:blip r:embed="rId4"/>
          <a:stretch>
            <a:fillRect/>
          </a:stretch>
        </p:blipFill>
        <p:spPr>
          <a:xfrm>
            <a:off x="1399639" y="2142832"/>
            <a:ext cx="6275741" cy="857835"/>
          </a:xfrm>
          <a:prstGeom prst="rect">
            <a:avLst/>
          </a:prstGeom>
        </p:spPr>
      </p:pic>
      <p:sp>
        <p:nvSpPr>
          <p:cNvPr id="33" name="TextBox 32">
            <a:extLst>
              <a:ext uri="{FF2B5EF4-FFF2-40B4-BE49-F238E27FC236}">
                <a16:creationId xmlns:a16="http://schemas.microsoft.com/office/drawing/2014/main" id="{41CBE37A-BC75-E24C-B03A-0526E4B6975A}"/>
              </a:ext>
            </a:extLst>
          </p:cNvPr>
          <p:cNvSpPr txBox="1"/>
          <p:nvPr/>
        </p:nvSpPr>
        <p:spPr>
          <a:xfrm>
            <a:off x="1329108" y="1690701"/>
            <a:ext cx="3249608" cy="369332"/>
          </a:xfrm>
          <a:prstGeom prst="rect">
            <a:avLst/>
          </a:prstGeom>
          <a:noFill/>
        </p:spPr>
        <p:txBody>
          <a:bodyPr wrap="none" rtlCol="0">
            <a:spAutoFit/>
          </a:bodyPr>
          <a:lstStyle/>
          <a:p>
            <a:r>
              <a:rPr lang="en-BD" sz="1800" b="1" dirty="0">
                <a:solidFill>
                  <a:schemeClr val="bg1"/>
                </a:solidFill>
              </a:rPr>
              <a:t>English News Classification</a:t>
            </a:r>
          </a:p>
        </p:txBody>
      </p:sp>
    </p:spTree>
  </p:cSld>
  <p:clrMapOvr>
    <a:masterClrMapping/>
  </p:clrMapOvr>
</p:sld>
</file>

<file path=ppt/theme/theme1.xml><?xml version="1.0" encoding="utf-8"?>
<a:theme xmlns:a="http://schemas.openxmlformats.org/drawingml/2006/main" name="IT Department Meeting by Slidesgo">
  <a:themeElements>
    <a:clrScheme name="Simple Light">
      <a:dk1>
        <a:srgbClr val="F6F6FF"/>
      </a:dk1>
      <a:lt1>
        <a:srgbClr val="4E5EA3"/>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E5E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655</Words>
  <Application>Microsoft Macintosh PowerPoint</Application>
  <PresentationFormat>On-screen Show (16:9)</PresentationFormat>
  <Paragraphs>30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Montserrat Medium</vt:lpstr>
      <vt:lpstr>Montserrat</vt:lpstr>
      <vt:lpstr>Montserrat Black</vt:lpstr>
      <vt:lpstr>Arial</vt:lpstr>
      <vt:lpstr>IT Department Meeting by Slidesgo</vt:lpstr>
      <vt:lpstr>News Classification in English and Bangla Languages Using BERT model</vt:lpstr>
      <vt:lpstr>INTRODUCTION</vt:lpstr>
      <vt:lpstr>Faculty Discussion</vt:lpstr>
      <vt:lpstr>DATA SOURCES</vt:lpstr>
      <vt:lpstr>DATA SOURCES</vt:lpstr>
      <vt:lpstr>Related Work</vt:lpstr>
      <vt:lpstr>ARCHITECTURE</vt:lpstr>
      <vt:lpstr>ARCHITECTURE</vt:lpstr>
      <vt:lpstr>Results Comparison: English and Bangla News Classification</vt:lpstr>
      <vt:lpstr>Results Comparison: Swapping both model</vt:lpstr>
      <vt:lpstr>Future Work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 in English and Bangla Languages Using BERT model</dc:title>
  <cp:lastModifiedBy>Jiaul Haque Saboj</cp:lastModifiedBy>
  <cp:revision>16</cp:revision>
  <dcterms:modified xsi:type="dcterms:W3CDTF">2023-06-05T17:51:27Z</dcterms:modified>
</cp:coreProperties>
</file>