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2E8DE0-FD8E-407F-B6B1-2C093E8F32C1}">
  <a:tblStyle styleId="{812E8DE0-FD8E-407F-B6B1-2C093E8F32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f931c151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f931c151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f931c151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f931c151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f931c151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2f931c151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fa126201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fa126201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fd9eb0dd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fd9eb0dd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f931c151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f931c151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fd9eb0dd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fd9eb0dd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fd9eb0dd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2fd9eb0dd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f931c15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f931c15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f931c151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f931c151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f931c151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f931c151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f931c151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f931c151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f931c151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f931c151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f931c151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f931c151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f931c151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f931c151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f931c151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f931c151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09625" y="947000"/>
            <a:ext cx="8345400" cy="502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51922"/>
                </a:solidFill>
                <a:latin typeface="Calibri"/>
                <a:ea typeface="Calibri"/>
                <a:cs typeface="Calibri"/>
                <a:sym typeface="Calibri"/>
              </a:rPr>
              <a:t>4th International Conference on Electrical, Computer and Communication Engineering (ECCE 2025)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10913"/>
          <a:stretch/>
        </p:blipFill>
        <p:spPr>
          <a:xfrm>
            <a:off x="3806063" y="0"/>
            <a:ext cx="1412675" cy="9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4950" y="1526050"/>
            <a:ext cx="86349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Spectrogram-driven Emotion Detection from Electroencephalogram</a:t>
            </a:r>
            <a:endParaRPr sz="3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4175" y="3135575"/>
            <a:ext cx="85563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Authors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Md. Taisirul Muktadi, Tanzeem Tahmeed Reza, Mohammed Tawshif Hossain, Eshat Jahan Arifa, Md. Fazlul Karim Khondakar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Chittagong University of Engineering and Technology (CUET),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Chittagong, Bangladesh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611550" y="2726800"/>
            <a:ext cx="1856400" cy="408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Paper ID: 611</a:t>
            </a:r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350425" y="529875"/>
            <a:ext cx="235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Spectrograms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 (Cont.)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t="4270" r="50830" b="66992"/>
          <a:stretch/>
        </p:blipFill>
        <p:spPr>
          <a:xfrm>
            <a:off x="6396988" y="171500"/>
            <a:ext cx="2306949" cy="134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t="70384" r="52134"/>
          <a:stretch/>
        </p:blipFill>
        <p:spPr>
          <a:xfrm>
            <a:off x="6397012" y="3164725"/>
            <a:ext cx="2245700" cy="14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l="50830" t="37241" b="33397"/>
          <a:stretch/>
        </p:blipFill>
        <p:spPr>
          <a:xfrm>
            <a:off x="3548587" y="1685750"/>
            <a:ext cx="2306949" cy="137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l="49748" t="4270" b="66992"/>
          <a:stretch/>
        </p:blipFill>
        <p:spPr>
          <a:xfrm>
            <a:off x="3523212" y="171500"/>
            <a:ext cx="2357701" cy="134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 t="37241" r="50830" b="33397"/>
          <a:stretch/>
        </p:blipFill>
        <p:spPr>
          <a:xfrm>
            <a:off x="6396988" y="1685750"/>
            <a:ext cx="2306949" cy="137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 rotWithShape="1">
          <a:blip r:embed="rId3">
            <a:alphaModFix/>
          </a:blip>
          <a:srcRect l="52134" t="70384"/>
          <a:stretch/>
        </p:blipFill>
        <p:spPr>
          <a:xfrm>
            <a:off x="3635212" y="3164725"/>
            <a:ext cx="2245700" cy="14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2"/>
          <p:cNvSpPr/>
          <p:nvPr/>
        </p:nvSpPr>
        <p:spPr>
          <a:xfrm>
            <a:off x="6005088" y="702300"/>
            <a:ext cx="3363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6005088" y="2223538"/>
            <a:ext cx="3363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5970800" y="3744800"/>
            <a:ext cx="3363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 txBox="1"/>
          <p:nvPr/>
        </p:nvSpPr>
        <p:spPr>
          <a:xfrm>
            <a:off x="3677550" y="4512575"/>
            <a:ext cx="499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1. Original Spectrograms derived from MATLAB (left) and processed Spectrograms (right)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" name="Google Shape;247;p22"/>
          <p:cNvGraphicFramePr/>
          <p:nvPr/>
        </p:nvGraphicFramePr>
        <p:xfrm>
          <a:off x="222275" y="145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{812E8DE0-FD8E-407F-B6B1-2C093E8F32C1}</a:tableStyleId>
              </a:tblPr>
              <a:tblGrid>
                <a:gridCol w="156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Parameters</a:t>
                      </a:r>
                      <a:endParaRPr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Conditions</a:t>
                      </a:r>
                      <a:endParaRPr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Size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Brightness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Contrast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Lower = 0.32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Upper =1.1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Rotation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Zoom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8" name="Google Shape;248;p22"/>
          <p:cNvSpPr txBox="1"/>
          <p:nvPr/>
        </p:nvSpPr>
        <p:spPr>
          <a:xfrm>
            <a:off x="95300" y="1089350"/>
            <a:ext cx="349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3: Parameters used in image processing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2"/>
          <p:cNvGrpSpPr/>
          <p:nvPr/>
        </p:nvGrpSpPr>
        <p:grpSpPr>
          <a:xfrm>
            <a:off x="194367" y="4802125"/>
            <a:ext cx="7717769" cy="346200"/>
            <a:chOff x="194375" y="4802125"/>
            <a:chExt cx="8199925" cy="346200"/>
          </a:xfrm>
        </p:grpSpPr>
        <p:sp>
          <p:nvSpPr>
            <p:cNvPr id="250" name="Google Shape;250;p22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350425" y="529875"/>
            <a:ext cx="327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CNN Model Architecture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 (Cont.)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00" y="1352749"/>
            <a:ext cx="5191381" cy="237771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/>
        </p:nvSpPr>
        <p:spPr>
          <a:xfrm>
            <a:off x="1015350" y="3813775"/>
            <a:ext cx="3493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2. The CNN Architecture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3" name="Google Shape;263;p23"/>
          <p:cNvGraphicFramePr/>
          <p:nvPr/>
        </p:nvGraphicFramePr>
        <p:xfrm>
          <a:off x="5677300" y="124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{812E8DE0-FD8E-407F-B6B1-2C093E8F32C1}</a:tableStyleId>
              </a:tblPr>
              <a:tblGrid>
                <a:gridCol w="16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Parameters</a:t>
                      </a:r>
                      <a:endParaRPr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Conditions</a:t>
                      </a:r>
                      <a:endParaRPr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Rate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Optimizer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‘Adam’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Epochs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Activation Function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ReLU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Dropout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4" name="Google Shape;264;p23"/>
          <p:cNvSpPr txBox="1"/>
          <p:nvPr/>
        </p:nvSpPr>
        <p:spPr>
          <a:xfrm>
            <a:off x="5570500" y="856950"/>
            <a:ext cx="349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4: Parameters used in CNN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23"/>
          <p:cNvGrpSpPr/>
          <p:nvPr/>
        </p:nvGrpSpPr>
        <p:grpSpPr>
          <a:xfrm>
            <a:off x="194375" y="4802125"/>
            <a:ext cx="8199925" cy="346200"/>
            <a:chOff x="194375" y="4802125"/>
            <a:chExt cx="8199925" cy="346200"/>
          </a:xfrm>
        </p:grpSpPr>
        <p:sp>
          <p:nvSpPr>
            <p:cNvPr id="266" name="Google Shape;266;p23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350425" y="529875"/>
            <a:ext cx="327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Performance Evaluation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" name="Google Shape;277;p24"/>
          <p:cNvGraphicFramePr/>
          <p:nvPr/>
        </p:nvGraphicFramePr>
        <p:xfrm>
          <a:off x="915125" y="268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{812E8DE0-FD8E-407F-B6B1-2C093E8F32C1}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Condition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 of trained Images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Metrices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Processed Image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10125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8" name="Google Shape;278;p24"/>
          <p:cNvSpPr txBox="1"/>
          <p:nvPr/>
        </p:nvSpPr>
        <p:spPr>
          <a:xfrm>
            <a:off x="2788025" y="2349725"/>
            <a:ext cx="349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5: Parameters used in image processing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275" y="381250"/>
            <a:ext cx="3228975" cy="17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4"/>
          <p:cNvSpPr/>
          <p:nvPr/>
        </p:nvSpPr>
        <p:spPr>
          <a:xfrm>
            <a:off x="3630025" y="456025"/>
            <a:ext cx="1371600" cy="153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Performance metrics used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" name="Google Shape;281;p24"/>
          <p:cNvGrpSpPr/>
          <p:nvPr/>
        </p:nvGrpSpPr>
        <p:grpSpPr>
          <a:xfrm>
            <a:off x="194375" y="4802125"/>
            <a:ext cx="8199925" cy="346200"/>
            <a:chOff x="194375" y="4802125"/>
            <a:chExt cx="8199925" cy="346200"/>
          </a:xfrm>
        </p:grpSpPr>
        <p:sp>
          <p:nvSpPr>
            <p:cNvPr id="282" name="Google Shape;282;p24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(Cont.)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238275" y="447650"/>
            <a:ext cx="4957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Performance Evaluation for Pre-trained Models</a:t>
            </a:r>
            <a:endParaRPr sz="16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3" name="Google Shape;293;p25"/>
          <p:cNvGraphicFramePr/>
          <p:nvPr/>
        </p:nvGraphicFramePr>
        <p:xfrm>
          <a:off x="641100" y="8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{812E8DE0-FD8E-407F-B6B1-2C093E8F32C1}</a:tableStyleId>
              </a:tblPr>
              <a:tblGrid>
                <a:gridCol w="129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1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Labels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Metrics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Overall accuracy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VGG16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VGG19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InceptionNet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4" name="Google Shape;294;p25"/>
          <p:cNvSpPr txBox="1"/>
          <p:nvPr/>
        </p:nvSpPr>
        <p:spPr>
          <a:xfrm>
            <a:off x="5045775" y="585050"/>
            <a:ext cx="349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6: Performance evaluation with pre-trained models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25"/>
          <p:cNvGrpSpPr/>
          <p:nvPr/>
        </p:nvGrpSpPr>
        <p:grpSpPr>
          <a:xfrm>
            <a:off x="194375" y="4802125"/>
            <a:ext cx="8199925" cy="346200"/>
            <a:chOff x="194375" y="4802125"/>
            <a:chExt cx="8199925" cy="346200"/>
          </a:xfrm>
        </p:grpSpPr>
        <p:sp>
          <p:nvSpPr>
            <p:cNvPr id="296" name="Google Shape;296;p25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5" name="Google Shape;305;p26"/>
          <p:cNvGraphicFramePr/>
          <p:nvPr/>
        </p:nvGraphicFramePr>
        <p:xfrm>
          <a:off x="997325" y="12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{812E8DE0-FD8E-407F-B6B1-2C093E8F32C1}</a:tableStyleId>
              </a:tblPr>
              <a:tblGrid>
                <a:gridCol w="17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Extraction Method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 Used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Q. Zhao [3]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DE-CNN-RNN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A. N. A. Gul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[4]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DE, DCAU, RASM, DASM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SVM, DNN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SVM- 79.4%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DNN - 79.8%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H. Shrara [5]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SVM, RF, LSTM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 - 90%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 - 93%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 - 97%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P. Kar [6]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WPD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64.06%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Proposed Work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STFT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99.80%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6" name="Google Shape;306;p26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(Cont.)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350425" y="529875"/>
            <a:ext cx="495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Comparison with Recent Studies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6"/>
          <p:cNvSpPr txBox="1"/>
          <p:nvPr/>
        </p:nvSpPr>
        <p:spPr>
          <a:xfrm>
            <a:off x="2675625" y="909800"/>
            <a:ext cx="3493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7: Comparison with recent studies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" name="Google Shape;309;p26"/>
          <p:cNvGrpSpPr/>
          <p:nvPr/>
        </p:nvGrpSpPr>
        <p:grpSpPr>
          <a:xfrm>
            <a:off x="194375" y="4802125"/>
            <a:ext cx="8199925" cy="346200"/>
            <a:chOff x="194375" y="4802125"/>
            <a:chExt cx="8199925" cy="346200"/>
          </a:xfrm>
        </p:grpSpPr>
        <p:sp>
          <p:nvSpPr>
            <p:cNvPr id="310" name="Google Shape;310;p26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7"/>
          <p:cNvGrpSpPr/>
          <p:nvPr/>
        </p:nvGrpSpPr>
        <p:grpSpPr>
          <a:xfrm>
            <a:off x="194375" y="4802125"/>
            <a:ext cx="8199925" cy="346200"/>
            <a:chOff x="194375" y="4802125"/>
            <a:chExt cx="8199925" cy="346200"/>
          </a:xfrm>
        </p:grpSpPr>
        <p:sp>
          <p:nvSpPr>
            <p:cNvPr id="321" name="Google Shape;321;p27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27"/>
          <p:cNvSpPr/>
          <p:nvPr/>
        </p:nvSpPr>
        <p:spPr>
          <a:xfrm>
            <a:off x="-232500" y="825000"/>
            <a:ext cx="9525000" cy="3636900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7"/>
          <p:cNvSpPr txBox="1"/>
          <p:nvPr/>
        </p:nvSpPr>
        <p:spPr>
          <a:xfrm>
            <a:off x="539850" y="1049900"/>
            <a:ext cx="8064300" cy="3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comprehensive study on emotion recognition using EEG signals using an effective feature extraction method has been done.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CNN model achieved a high accuracy of 99.80% leveraging the Spectrograms generated by Short Time Fourier Transfrom method.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findings underscore deep learning models in interpreting EEG signals for emotion detection &amp; provides a foundation for working with time-frequency representations.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8"/>
          <p:cNvSpPr txBox="1"/>
          <p:nvPr/>
        </p:nvSpPr>
        <p:spPr>
          <a:xfrm>
            <a:off x="104675" y="642950"/>
            <a:ext cx="89190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Li, X., Zhang, Y., Tiwari, P., Song, D., Hu, B., Yang, M., Zhao, Z., Kumar, N., &amp; Marttinen, P. (2022). EEG Based Emotion Recognition: A tutorial and review. ACM Computing Surveys, 55(4), 1–57. https://doi.org/10.1145/3524499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 D. L. Schomer and F. Lopes da Silva, “Niedermeyer's Electroencephalography: Basic Principles, Clinical Applications, and Related Fields”, 6th ed. Philadelphia, PA: Wolters Kluwer, 2012.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Q. Zhao, Y. Dong, and W. Yin, “Emotion Recognition Based on EEG and DE-CNN-RNN,” 2023 China Automation Congress (CAC), Nov. 2023, doi: 10.1109/cac59555.2023.10450238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A. N. A. Gul and A. Altuntas, “Comparison of EEG- Based Deep Neural Network Classifiers for Emotion Recognition using Selected Electrodes,” 2023 Medical Technologies Congress (TIPTEKNO), pp. 1–4, Nov. 2023, doi: 10.1109/tiptekno59875.2023.10359196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H. Shrara, H. Ammar, M. Nasseredine, J. Charara, and F. Sbeity, "An EEG-Based Emotion Recognition Study Using Machine Learning and Deep Learning," 2023 Seventh International Conference on Advances in Biomedical Engineering (ICABME), 2023, pp. 125-129, doi: 10.1109/ICABME59496.2023.10293013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 P. Kar, J. Hazarika, and M. R. Sethi, "A Comparative Study between Supervised and Unsupervised Techniques for Two-Class Emotion Recognition Using EEG," in 2023 IEEE 8th International Conference for Convergence in Technology (I2CT), Pune, India, Apr. 2023, pp. 1-6, doi: 10.1109/I2CT57861.2023.10126336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W. L. Zheng and B. L. Lu, "Investigating Critical Frequency Bands and Channels for EEG-Based Emotion Recognition with Deep Neural Networks," in IEEE Transactions on Autonomous Mental Development, vol. 7, no. 3, pp. 162-175, Sept. 2015, doi: 10.1109/TAMD.2015.2431497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[8] R. N. Duan, J. Y. Zhu and B. L. Lu, "Differential entropy feature for EEG-based emotion classification," 2013 6th International IEEE/EMBS Conference on Neural Engineering (NER), San Diego, CA, USA, 2013, pp. 81-84, doi: 10.1109/NER.2013.6695876.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[9] A. Sulaiman, S. Abdallah, and K. K. George, “On the intersection of signal processing and Machine Learning: A use case-driven analysis approach,” arXiv [eess.SP], 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Google Shape;334;p28"/>
          <p:cNvGrpSpPr/>
          <p:nvPr/>
        </p:nvGrpSpPr>
        <p:grpSpPr>
          <a:xfrm>
            <a:off x="194375" y="4802125"/>
            <a:ext cx="8199925" cy="346200"/>
            <a:chOff x="194375" y="4802125"/>
            <a:chExt cx="8199925" cy="346200"/>
          </a:xfrm>
        </p:grpSpPr>
        <p:sp>
          <p:nvSpPr>
            <p:cNvPr id="335" name="Google Shape;335;p28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/>
        </p:nvSpPr>
        <p:spPr>
          <a:xfrm>
            <a:off x="172525" y="883100"/>
            <a:ext cx="86349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6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Outlines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 rot="2636854">
            <a:off x="4451425" y="779561"/>
            <a:ext cx="531268" cy="565427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 rot="2636854">
            <a:off x="4004913" y="1233647"/>
            <a:ext cx="531268" cy="565427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 rot="2636854">
            <a:off x="4439000" y="1663819"/>
            <a:ext cx="531268" cy="565427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 rot="2636854">
            <a:off x="4004913" y="2149738"/>
            <a:ext cx="531268" cy="565427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 rot="2636854">
            <a:off x="4439000" y="2603850"/>
            <a:ext cx="531268" cy="565427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2636854">
            <a:off x="4004913" y="3065829"/>
            <a:ext cx="531268" cy="565427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 rot="2636854">
            <a:off x="4439000" y="3543881"/>
            <a:ext cx="531268" cy="565427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 rot="2636854">
            <a:off x="4004913" y="4037746"/>
            <a:ext cx="531268" cy="565427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5111850" y="1050500"/>
            <a:ext cx="441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5099425" y="1935050"/>
            <a:ext cx="441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5099425" y="2875200"/>
            <a:ext cx="441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" name="Google Shape;77;p14"/>
          <p:cNvCxnSpPr/>
          <p:nvPr/>
        </p:nvCxnSpPr>
        <p:spPr>
          <a:xfrm>
            <a:off x="5099425" y="3812875"/>
            <a:ext cx="441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5533750" y="784875"/>
            <a:ext cx="235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33750" y="1704200"/>
            <a:ext cx="235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Research Objectives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038350" y="1285500"/>
            <a:ext cx="235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506800" y="2628875"/>
            <a:ext cx="235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533750" y="3553563"/>
            <a:ext cx="235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068950" y="2175975"/>
            <a:ext cx="235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Related Works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038350" y="3117700"/>
            <a:ext cx="235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1038350" y="4059425"/>
            <a:ext cx="235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4"/>
          <p:cNvCxnSpPr/>
          <p:nvPr/>
        </p:nvCxnSpPr>
        <p:spPr>
          <a:xfrm rot="10800000">
            <a:off x="3426650" y="1527725"/>
            <a:ext cx="449100" cy="12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7" name="Google Shape;87;p14"/>
          <p:cNvCxnSpPr/>
          <p:nvPr/>
        </p:nvCxnSpPr>
        <p:spPr>
          <a:xfrm rot="10800000">
            <a:off x="3426650" y="2445525"/>
            <a:ext cx="449100" cy="12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8" name="Google Shape;88;p14"/>
          <p:cNvCxnSpPr/>
          <p:nvPr/>
        </p:nvCxnSpPr>
        <p:spPr>
          <a:xfrm rot="10800000">
            <a:off x="3426650" y="3363325"/>
            <a:ext cx="449100" cy="12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>
            <a:off x="3426650" y="4332175"/>
            <a:ext cx="449100" cy="12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50794" y="755100"/>
            <a:ext cx="8041200" cy="84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Emotions profoundly shape cognition, guiding decision-making, social interactions and motivation. They shape how individuals interpret, respond and interact with their surroundings [1].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747600" y="1737588"/>
            <a:ext cx="8041200" cy="84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Electroencephalography is the measure of brain's electrical activity that reflects neural oscillations, network dynamics and offers crucial insights into neurocognition [2].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750794" y="2720063"/>
            <a:ext cx="8041200" cy="84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Spectrogram visualizes the dynamic spectral composition of EEG signals, enabling emotion recognition more reliable, accurate and efficient. 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747600" y="3702550"/>
            <a:ext cx="8041200" cy="84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The research paper presented here proposes spectrogram based deep learning classification to advance EEG-based emotion recognition system.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53225" y="829850"/>
            <a:ext cx="239100" cy="710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53225" y="1804938"/>
            <a:ext cx="239100" cy="710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53225" y="2787425"/>
            <a:ext cx="239100" cy="710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53225" y="3769900"/>
            <a:ext cx="239100" cy="710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194375" y="4802125"/>
            <a:ext cx="8199925" cy="346200"/>
            <a:chOff x="194375" y="4802125"/>
            <a:chExt cx="8199925" cy="346200"/>
          </a:xfrm>
        </p:grpSpPr>
        <p:sp>
          <p:nvSpPr>
            <p:cNvPr id="105" name="Google Shape;105;p15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411175" y="1525125"/>
            <a:ext cx="2444700" cy="2392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311025" y="1525125"/>
            <a:ext cx="2444700" cy="2392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210850" y="1525125"/>
            <a:ext cx="2444700" cy="2392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72325" y="1764100"/>
            <a:ext cx="2565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EEG-based emotion recognition cannot completely capture the complex temporal and spectral characteristics of EEG signals.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349651" y="1764100"/>
            <a:ext cx="2565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Spectrogram based emotion detection from EEG is not available.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226975" y="1764100"/>
            <a:ext cx="2444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Classifiers fail to incorporate both spatial and temporal aspects of EEG data, limiting their effectiveness.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1345675" y="1181200"/>
            <a:ext cx="575700" cy="582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284150" y="1181200"/>
            <a:ext cx="575700" cy="582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145375" y="1181200"/>
            <a:ext cx="575700" cy="582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6"/>
          <p:cNvGrpSpPr/>
          <p:nvPr/>
        </p:nvGrpSpPr>
        <p:grpSpPr>
          <a:xfrm>
            <a:off x="194375" y="4802125"/>
            <a:ext cx="8199925" cy="346200"/>
            <a:chOff x="194375" y="4802125"/>
            <a:chExt cx="8199925" cy="346200"/>
          </a:xfrm>
        </p:grpSpPr>
        <p:sp>
          <p:nvSpPr>
            <p:cNvPr id="125" name="Google Shape;125;p16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 Objectives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17"/>
          <p:cNvGrpSpPr/>
          <p:nvPr/>
        </p:nvGrpSpPr>
        <p:grpSpPr>
          <a:xfrm>
            <a:off x="363038" y="1450350"/>
            <a:ext cx="8313325" cy="897000"/>
            <a:chOff x="373800" y="874700"/>
            <a:chExt cx="8313325" cy="897000"/>
          </a:xfrm>
        </p:grpSpPr>
        <p:sp>
          <p:nvSpPr>
            <p:cNvPr id="136" name="Google Shape;136;p17"/>
            <p:cNvSpPr/>
            <p:nvPr/>
          </p:nvSpPr>
          <p:spPr>
            <a:xfrm>
              <a:off x="740125" y="874700"/>
              <a:ext cx="7947000" cy="8970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73800" y="874700"/>
              <a:ext cx="889800" cy="897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7"/>
          <p:cNvGrpSpPr/>
          <p:nvPr/>
        </p:nvGrpSpPr>
        <p:grpSpPr>
          <a:xfrm>
            <a:off x="363025" y="2604550"/>
            <a:ext cx="8313325" cy="897000"/>
            <a:chOff x="373800" y="874700"/>
            <a:chExt cx="8313325" cy="897000"/>
          </a:xfrm>
        </p:grpSpPr>
        <p:sp>
          <p:nvSpPr>
            <p:cNvPr id="139" name="Google Shape;139;p17"/>
            <p:cNvSpPr/>
            <p:nvPr/>
          </p:nvSpPr>
          <p:spPr>
            <a:xfrm>
              <a:off x="740125" y="874700"/>
              <a:ext cx="7947000" cy="8970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373800" y="874700"/>
              <a:ext cx="889800" cy="897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7"/>
          <p:cNvSpPr/>
          <p:nvPr/>
        </p:nvSpPr>
        <p:spPr>
          <a:xfrm>
            <a:off x="437788" y="1513800"/>
            <a:ext cx="762600" cy="77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437788" y="2668000"/>
            <a:ext cx="762600" cy="77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572338" y="1608738"/>
            <a:ext cx="49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572338" y="2775013"/>
            <a:ext cx="49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319963" y="1485588"/>
            <a:ext cx="7461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transform the processed EEG signals into spectrogram based representations for improved emotion recognition.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1319963" y="2545150"/>
            <a:ext cx="7316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benchmark the effectiveness of the proposed model against state-of-the-art deep learning architectures and prior studies in EEG-based emotion recognition.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7"/>
          <p:cNvGrpSpPr/>
          <p:nvPr/>
        </p:nvGrpSpPr>
        <p:grpSpPr>
          <a:xfrm>
            <a:off x="194375" y="4802125"/>
            <a:ext cx="8199925" cy="346200"/>
            <a:chOff x="194375" y="4802125"/>
            <a:chExt cx="8199925" cy="346200"/>
          </a:xfrm>
        </p:grpSpPr>
        <p:sp>
          <p:nvSpPr>
            <p:cNvPr id="148" name="Google Shape;148;p17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Works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8" name="Google Shape;158;p18"/>
          <p:cNvGraphicFramePr/>
          <p:nvPr/>
        </p:nvGraphicFramePr>
        <p:xfrm>
          <a:off x="376800" y="816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{812E8DE0-FD8E-407F-B6B1-2C093E8F32C1}</a:tableStyleId>
              </a:tblPr>
              <a:tblGrid>
                <a:gridCol w="121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Extraction Method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 Used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Limitations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Q. Zhao [3]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DE-CNN-RNN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Exploring only one  feature.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Did not handle EEG Signals variablities across different individuals.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A. N. A. Gul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[4]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DE, DCAU, RASM, DASM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SVM, DNN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SVM- 79.4%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DNN - 79.8%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Study is conducted in a controlled environment and no analysis is done on how the model performs in real-world EEG noise and artifacts.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H. Shrara [5]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SVM, RF, LSTM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 - 90%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 - 93%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 - 97%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Small dataset (10 participants) limits generalizability.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Limited emotion categories; no mixed emotions considered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P. Kar [6]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WPD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64.06%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Discrepancies between established emotion labels and actual physiological responses suggest potential labeling inaccuracies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2.Limited classification accuracy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Google Shape;159;p18"/>
          <p:cNvSpPr txBox="1"/>
          <p:nvPr/>
        </p:nvSpPr>
        <p:spPr>
          <a:xfrm>
            <a:off x="2769350" y="486863"/>
            <a:ext cx="349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1: Related Works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194375" y="4802125"/>
            <a:ext cx="8199925" cy="346200"/>
            <a:chOff x="194375" y="4802125"/>
            <a:chExt cx="8199925" cy="346200"/>
          </a:xfrm>
        </p:grpSpPr>
        <p:sp>
          <p:nvSpPr>
            <p:cNvPr id="161" name="Google Shape;161;p18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350425" y="529875"/>
            <a:ext cx="235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Proposed Workflow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556825" y="1329000"/>
            <a:ext cx="1674600" cy="799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2675400" y="1329000"/>
            <a:ext cx="1674600" cy="799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EEG Processing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4793975" y="1329000"/>
            <a:ext cx="1674600" cy="799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6912550" y="1329000"/>
            <a:ext cx="1674600" cy="799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575638" y="2332500"/>
            <a:ext cx="1674600" cy="234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SJTU Emotion EEG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No. of channel used 15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Sampling Frequency 200 Hz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2684813" y="2332500"/>
            <a:ext cx="1674600" cy="234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Extraction of 675 MATLAB files carrying signals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793988" y="2332500"/>
            <a:ext cx="1674600" cy="234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Short Time Fourier Transform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Spectrograms (Time and frequency representation)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6912563" y="2332500"/>
            <a:ext cx="1674600" cy="234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Convolutional Neural Networks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48188" y="991575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2766763" y="1024350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4885338" y="1024350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6959113" y="1024350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2258875" y="1639200"/>
            <a:ext cx="389100" cy="17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4377438" y="1639200"/>
            <a:ext cx="389100" cy="17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6496013" y="1639200"/>
            <a:ext cx="389100" cy="17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9"/>
          <p:cNvGrpSpPr/>
          <p:nvPr/>
        </p:nvGrpSpPr>
        <p:grpSpPr>
          <a:xfrm>
            <a:off x="194375" y="4802125"/>
            <a:ext cx="8199925" cy="346200"/>
            <a:chOff x="194375" y="4802125"/>
            <a:chExt cx="8199925" cy="346200"/>
          </a:xfrm>
        </p:grpSpPr>
        <p:sp>
          <p:nvSpPr>
            <p:cNvPr id="188" name="Google Shape;188;p19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 (Cont.)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350425" y="529875"/>
            <a:ext cx="23577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1024225" y="1255975"/>
            <a:ext cx="2571900" cy="3253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SJTU Emotion EEG Dataset (SEED) [7,8]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3715575" y="1255975"/>
            <a:ext cx="3730500" cy="755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15 Volunteers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3715575" y="2073725"/>
            <a:ext cx="3730500" cy="755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Chinese emotional movie clips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3715575" y="2891475"/>
            <a:ext cx="3730500" cy="755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62 channels with 1000 Hz Sampling rate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3715575" y="3754125"/>
            <a:ext cx="3730500" cy="755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Downsampled to 200 Hz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625" y="1816650"/>
            <a:ext cx="755100" cy="75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0"/>
          <p:cNvGrpSpPr/>
          <p:nvPr/>
        </p:nvGrpSpPr>
        <p:grpSpPr>
          <a:xfrm>
            <a:off x="194375" y="4802125"/>
            <a:ext cx="8199925" cy="346200"/>
            <a:chOff x="194375" y="4802125"/>
            <a:chExt cx="8199925" cy="346200"/>
          </a:xfrm>
        </p:grpSpPr>
        <p:sp>
          <p:nvSpPr>
            <p:cNvPr id="206" name="Google Shape;206;p20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/>
          <p:nvPr/>
        </p:nvSpPr>
        <p:spPr>
          <a:xfrm>
            <a:off x="8703925" y="4779100"/>
            <a:ext cx="389100" cy="3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350425" y="529875"/>
            <a:ext cx="235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sz="18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-136175" y="120975"/>
            <a:ext cx="2844300" cy="4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 (Cont.)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306500" y="1061600"/>
            <a:ext cx="4567800" cy="65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Generated energy-time-frequency representations, visualized as spectrograms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306500" y="1834525"/>
            <a:ext cx="4567800" cy="65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Short Time Fourier Transform (STFT) provided spectrograms of selected channels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00" y="2826525"/>
            <a:ext cx="4709900" cy="54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21"/>
          <p:cNvGraphicFramePr/>
          <p:nvPr/>
        </p:nvGraphicFramePr>
        <p:xfrm>
          <a:off x="5146525" y="10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{812E8DE0-FD8E-407F-B6B1-2C093E8F32C1}</a:tableStyleId>
              </a:tblPr>
              <a:tblGrid>
                <a:gridCol w="182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Parameters</a:t>
                      </a:r>
                      <a:endParaRPr sz="13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Conditions</a:t>
                      </a:r>
                      <a:endParaRPr sz="13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Sampling Frequency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 Hz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Length of each segment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 of Points to overlap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No.of FFT Points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" name="Google Shape;221;p21"/>
          <p:cNvSpPr txBox="1"/>
          <p:nvPr/>
        </p:nvSpPr>
        <p:spPr>
          <a:xfrm>
            <a:off x="5221475" y="729025"/>
            <a:ext cx="349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2: Parameters used for STFT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1068125" y="3875425"/>
            <a:ext cx="1727100" cy="65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" b="1">
                <a:latin typeface="Calibri"/>
                <a:ea typeface="Calibri"/>
                <a:cs typeface="Calibri"/>
                <a:sym typeface="Calibri"/>
              </a:rPr>
              <a:t> Channels Used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2907000" y="3985075"/>
            <a:ext cx="536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FP1,FP2,F3,F4,F8,F7,AF3,AF4,F2,P5,P3,PZ,C3,C4,CZ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761175" y="3327875"/>
            <a:ext cx="3493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1. Equation of STFT [9]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" name="Google Shape;225;p21"/>
          <p:cNvGrpSpPr/>
          <p:nvPr/>
        </p:nvGrpSpPr>
        <p:grpSpPr>
          <a:xfrm>
            <a:off x="194375" y="4802125"/>
            <a:ext cx="8199925" cy="346200"/>
            <a:chOff x="194375" y="4802125"/>
            <a:chExt cx="8199925" cy="346200"/>
          </a:xfrm>
        </p:grpSpPr>
        <p:sp>
          <p:nvSpPr>
            <p:cNvPr id="226" name="Google Shape;226;p21"/>
            <p:cNvSpPr/>
            <p:nvPr/>
          </p:nvSpPr>
          <p:spPr>
            <a:xfrm>
              <a:off x="1943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3299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65575" y="4904275"/>
              <a:ext cx="104700" cy="141900"/>
            </a:xfrm>
            <a:prstGeom prst="diamond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 txBox="1"/>
            <p:nvPr/>
          </p:nvSpPr>
          <p:spPr>
            <a:xfrm>
              <a:off x="534300" y="4802125"/>
              <a:ext cx="786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051922"/>
                  </a:solidFill>
                  <a:latin typeface="Calibri"/>
                  <a:ea typeface="Calibri"/>
                  <a:cs typeface="Calibri"/>
                  <a:sym typeface="Calibri"/>
                </a:rPr>
                <a:t>4th International Conference on Electrical, Computer and Communication Engineering (ECCE 2025)</a:t>
              </a:r>
              <a:endParaRPr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Microsoft Office PowerPoint</Application>
  <PresentationFormat>On-screen Show (16:9)</PresentationFormat>
  <Paragraphs>291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tawsif turjo</cp:lastModifiedBy>
  <cp:revision>1</cp:revision>
  <dcterms:modified xsi:type="dcterms:W3CDTF">2025-06-13T18:39:49Z</dcterms:modified>
</cp:coreProperties>
</file>