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8" r:id="rId8"/>
    <p:sldId id="259" r:id="rId9"/>
    <p:sldId id="267" r:id="rId10"/>
    <p:sldId id="260" r:id="rId11"/>
    <p:sldId id="261" r:id="rId12"/>
    <p:sldId id="268" r:id="rId13"/>
    <p:sldId id="270" r:id="rId14"/>
    <p:sldId id="269" r:id="rId15"/>
    <p:sldId id="271" r:id="rId16"/>
    <p:sldId id="272" r:id="rId17"/>
    <p:sldId id="263" r:id="rId18"/>
    <p:sldId id="266"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13-03-2023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a:xfrm>
            <a:off x="1524000" y="1122363"/>
            <a:ext cx="9144000" cy="932579"/>
          </a:xfrm>
        </p:spPr>
        <p:txBody>
          <a:bodyPr/>
          <a:lstStyle/>
          <a:p>
            <a:r>
              <a:rPr lang="en-IN" b="1" dirty="0" err="1"/>
              <a:t>MoodMate</a:t>
            </a:r>
            <a:endParaRPr lang="en-IN" b="1" dirty="0"/>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4000" y="2612922"/>
            <a:ext cx="9144000" cy="3325762"/>
          </a:xfrm>
        </p:spPr>
        <p:txBody>
          <a:bodyPr/>
          <a:lstStyle/>
          <a:p>
            <a:r>
              <a:rPr lang="en-IN" dirty="0"/>
              <a:t>Team 4068</a:t>
            </a:r>
          </a:p>
          <a:p>
            <a:r>
              <a:rPr lang="en-IN" dirty="0"/>
              <a:t>PARUL INSTITUTE OF TECHNOLOGY</a:t>
            </a:r>
          </a:p>
          <a:p>
            <a:r>
              <a:rPr lang="en-IN" dirty="0"/>
              <a:t>Kapadiya Nirav </a:t>
            </a:r>
            <a:r>
              <a:rPr lang="en-IN" dirty="0" err="1"/>
              <a:t>kumar</a:t>
            </a:r>
            <a:endParaRPr lang="en-IN" dirty="0"/>
          </a:p>
          <a:p>
            <a:r>
              <a:rPr lang="en-IN" dirty="0"/>
              <a:t>Akbari Naimish</a:t>
            </a:r>
          </a:p>
          <a:p>
            <a:r>
              <a:rPr lang="en-IN" dirty="0" err="1"/>
              <a:t>Vaghani</a:t>
            </a:r>
            <a:r>
              <a:rPr lang="en-IN" dirty="0"/>
              <a:t> </a:t>
            </a:r>
            <a:r>
              <a:rPr lang="en-IN" dirty="0" err="1"/>
              <a:t>Taxil</a:t>
            </a:r>
            <a:endParaRPr lang="en-IN" dirty="0"/>
          </a:p>
          <a:p>
            <a:r>
              <a:rPr lang="en-IN" dirty="0" err="1"/>
              <a:t>Kachhadiya</a:t>
            </a:r>
            <a:r>
              <a:rPr lang="en-IN" dirty="0"/>
              <a:t> </a:t>
            </a:r>
            <a:r>
              <a:rPr lang="en-IN" dirty="0" err="1"/>
              <a:t>Kishan</a:t>
            </a:r>
            <a:endParaRPr lang="en-IN" dirty="0"/>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b="1" dirty="0"/>
              <a:t>MODELLING</a:t>
            </a:r>
            <a:endParaRPr lang="en-IN" b="1" dirty="0"/>
          </a:p>
        </p:txBody>
      </p:sp>
      <p:pic>
        <p:nvPicPr>
          <p:cNvPr id="4" name="Content Placeholder 3">
            <a:extLst>
              <a:ext uri="{FF2B5EF4-FFF2-40B4-BE49-F238E27FC236}">
                <a16:creationId xmlns:a16="http://schemas.microsoft.com/office/drawing/2014/main" id="{9798FE48-487D-040D-F768-23D27873307A}"/>
              </a:ext>
            </a:extLst>
          </p:cNvPr>
          <p:cNvPicPr>
            <a:picLocks noGrp="1" noChangeAspect="1"/>
          </p:cNvPicPr>
          <p:nvPr>
            <p:ph idx="1"/>
          </p:nvPr>
        </p:nvPicPr>
        <p:blipFill>
          <a:blip r:embed="rId2"/>
          <a:stretch>
            <a:fillRect/>
          </a:stretch>
        </p:blipFill>
        <p:spPr>
          <a:xfrm>
            <a:off x="946877" y="1652981"/>
            <a:ext cx="8621846" cy="4351338"/>
          </a:xfrm>
          <a:prstGeom prst="rect">
            <a:avLst/>
          </a:prstGeom>
        </p:spPr>
      </p:pic>
    </p:spTree>
    <p:extLst>
      <p:ext uri="{BB962C8B-B14F-4D97-AF65-F5344CB8AC3E}">
        <p14:creationId xmlns:p14="http://schemas.microsoft.com/office/powerpoint/2010/main" val="216048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b="1" dirty="0"/>
              <a:t>MODELLING</a:t>
            </a:r>
            <a:endParaRPr lang="en-IN" b="1" dirty="0"/>
          </a:p>
        </p:txBody>
      </p:sp>
      <p:pic>
        <p:nvPicPr>
          <p:cNvPr id="8" name="Content Placeholder 7">
            <a:extLst>
              <a:ext uri="{FF2B5EF4-FFF2-40B4-BE49-F238E27FC236}">
                <a16:creationId xmlns:a16="http://schemas.microsoft.com/office/drawing/2014/main" id="{4BBCE235-767A-89F2-CC3A-753AFA9070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130" y="1652981"/>
            <a:ext cx="8516380" cy="4351338"/>
          </a:xfrm>
        </p:spPr>
      </p:pic>
    </p:spTree>
    <p:extLst>
      <p:ext uri="{BB962C8B-B14F-4D97-AF65-F5344CB8AC3E}">
        <p14:creationId xmlns:p14="http://schemas.microsoft.com/office/powerpoint/2010/main" val="133339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b="1" dirty="0"/>
              <a:t>MODELLING</a:t>
            </a:r>
            <a:endParaRPr lang="en-IN" b="1" dirty="0"/>
          </a:p>
        </p:txBody>
      </p:sp>
      <p:pic>
        <p:nvPicPr>
          <p:cNvPr id="6" name="Content Placeholder 5">
            <a:extLst>
              <a:ext uri="{FF2B5EF4-FFF2-40B4-BE49-F238E27FC236}">
                <a16:creationId xmlns:a16="http://schemas.microsoft.com/office/drawing/2014/main" id="{585E3578-2434-B2F3-D63A-0B0904D92DD7}"/>
              </a:ext>
            </a:extLst>
          </p:cNvPr>
          <p:cNvPicPr>
            <a:picLocks noGrp="1" noChangeAspect="1"/>
          </p:cNvPicPr>
          <p:nvPr>
            <p:ph idx="1"/>
          </p:nvPr>
        </p:nvPicPr>
        <p:blipFill>
          <a:blip r:embed="rId2"/>
          <a:stretch>
            <a:fillRect/>
          </a:stretch>
        </p:blipFill>
        <p:spPr>
          <a:xfrm>
            <a:off x="989985" y="1637741"/>
            <a:ext cx="8458815" cy="4351338"/>
          </a:xfrm>
          <a:prstGeom prst="rect">
            <a:avLst/>
          </a:prstGeom>
        </p:spPr>
      </p:pic>
    </p:spTree>
    <p:extLst>
      <p:ext uri="{BB962C8B-B14F-4D97-AF65-F5344CB8AC3E}">
        <p14:creationId xmlns:p14="http://schemas.microsoft.com/office/powerpoint/2010/main" val="236923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b="1" dirty="0"/>
              <a:t>RESULTS</a:t>
            </a:r>
            <a:r>
              <a:rPr lang="en-GB" dirty="0"/>
              <a:t> </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838200" y="1825624"/>
            <a:ext cx="10515600" cy="3900261"/>
          </a:xfrm>
        </p:spPr>
        <p:txBody>
          <a:bodyPr/>
          <a:lstStyle/>
          <a:p>
            <a:r>
              <a:rPr lang="en-US" dirty="0"/>
              <a:t>As a result, We learnt about the transfer learning approach for the model, which assisted us in face identification, as well as how to develop basic web pages using HTML, CSS and how to deploy the model on the web using flask.</a:t>
            </a:r>
            <a:endParaRPr lang="en-IN" dirty="0"/>
          </a:p>
        </p:txBody>
      </p:sp>
      <p:sp>
        <p:nvSpPr>
          <p:cNvPr id="5" name="TextBox 4">
            <a:extLst>
              <a:ext uri="{FF2B5EF4-FFF2-40B4-BE49-F238E27FC236}">
                <a16:creationId xmlns:a16="http://schemas.microsoft.com/office/drawing/2014/main" id="{A52D614D-E4D5-473E-8C78-37E798FD52D6}"/>
              </a:ext>
            </a:extLst>
          </p:cNvPr>
          <p:cNvSpPr txBox="1"/>
          <p:nvPr/>
        </p:nvSpPr>
        <p:spPr>
          <a:xfrm>
            <a:off x="838199" y="5952957"/>
            <a:ext cx="11171549" cy="1077218"/>
          </a:xfrm>
          <a:prstGeom prst="rect">
            <a:avLst/>
          </a:prstGeom>
          <a:noFill/>
        </p:spPr>
        <p:txBody>
          <a:bodyPr wrap="square" rtlCol="0">
            <a:spAutoFit/>
          </a:bodyPr>
          <a:lstStyle/>
          <a:p>
            <a:r>
              <a:rPr lang="en-US" sz="3200" dirty="0"/>
              <a:t>Demo/</a:t>
            </a:r>
            <a:r>
              <a:rPr lang="en-US" sz="3200" dirty="0" err="1"/>
              <a:t>Github</a:t>
            </a:r>
            <a:r>
              <a:rPr lang="en-US" sz="3200" dirty="0"/>
              <a:t> Link : https://github.com/AutumLeaf/MoodMate.git</a:t>
            </a:r>
          </a:p>
          <a:p>
            <a:endParaRPr lang="en-IN" sz="3200" dirty="0"/>
          </a:p>
        </p:txBody>
      </p:sp>
    </p:spTree>
    <p:extLst>
      <p:ext uri="{BB962C8B-B14F-4D97-AF65-F5344CB8AC3E}">
        <p14:creationId xmlns:p14="http://schemas.microsoft.com/office/powerpoint/2010/main" val="19241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b="1" dirty="0"/>
              <a:t>CONCLUSION</a:t>
            </a:r>
            <a:endParaRPr lang="en-IN" b="1" dirty="0"/>
          </a:p>
        </p:txBody>
      </p:sp>
      <p:sp>
        <p:nvSpPr>
          <p:cNvPr id="3" name="Content Placeholder 2">
            <a:extLst>
              <a:ext uri="{FF2B5EF4-FFF2-40B4-BE49-F238E27FC236}">
                <a16:creationId xmlns:a16="http://schemas.microsoft.com/office/drawing/2014/main" id="{01F2619F-F285-4B6B-9D2D-EBF82CE884FF}"/>
              </a:ext>
            </a:extLst>
          </p:cNvPr>
          <p:cNvSpPr>
            <a:spLocks noGrp="1"/>
          </p:cNvSpPr>
          <p:nvPr>
            <p:ph idx="1"/>
          </p:nvPr>
        </p:nvSpPr>
        <p:spPr/>
        <p:txBody>
          <a:bodyPr/>
          <a:lstStyle/>
          <a:p>
            <a:pPr algn="just"/>
            <a:r>
              <a:rPr lang="en-US" dirty="0"/>
              <a:t>Creating a project that is effective for the modern generation. Working in unison despite being far away from each other. Creating this awesome project in such a small span of time! Learnt a great deal about Python and different frameworks such as flask and its integration, many new libraries in Python. We thought and build the entire solution in such a small amount of time, overcame all the challenges and find a hack to each problem.</a:t>
            </a:r>
            <a:endParaRPr lang="en-IN" dirty="0"/>
          </a:p>
        </p:txBody>
      </p:sp>
    </p:spTree>
    <p:extLst>
      <p:ext uri="{BB962C8B-B14F-4D97-AF65-F5344CB8AC3E}">
        <p14:creationId xmlns:p14="http://schemas.microsoft.com/office/powerpoint/2010/main" val="404038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p:txBody>
          <a:bodyPr/>
          <a:lstStyle/>
          <a:p>
            <a:r>
              <a:rPr lang="en-US" b="1" dirty="0"/>
              <a:t>MEET OUR TEAM</a:t>
            </a:r>
            <a:endParaRPr lang="en-IN" b="1" dirty="0"/>
          </a:p>
        </p:txBody>
      </p:sp>
      <p:sp>
        <p:nvSpPr>
          <p:cNvPr id="3" name="Text Placeholder 2">
            <a:extLst>
              <a:ext uri="{FF2B5EF4-FFF2-40B4-BE49-F238E27FC236}">
                <a16:creationId xmlns:a16="http://schemas.microsoft.com/office/drawing/2014/main" id="{7B74A749-BB5A-47DD-AC00-A3346252ECD5}"/>
              </a:ext>
            </a:extLst>
          </p:cNvPr>
          <p:cNvSpPr>
            <a:spLocks noGrp="1"/>
          </p:cNvSpPr>
          <p:nvPr>
            <p:ph type="body" sz="quarter" idx="13"/>
          </p:nvPr>
        </p:nvSpPr>
        <p:spPr/>
        <p:txBody>
          <a:bodyPr/>
          <a:lstStyle/>
          <a:p>
            <a:r>
              <a:rPr lang="en-IN" dirty="0"/>
              <a:t>Kapadiya Nirav Kumar </a:t>
            </a:r>
          </a:p>
        </p:txBody>
      </p:sp>
      <p:pic>
        <p:nvPicPr>
          <p:cNvPr id="14" name="Picture Placeholder 13">
            <a:extLst>
              <a:ext uri="{FF2B5EF4-FFF2-40B4-BE49-F238E27FC236}">
                <a16:creationId xmlns:a16="http://schemas.microsoft.com/office/drawing/2014/main" id="{EC0E82DA-24D2-249D-E2E0-CB21A0D2FD49}"/>
              </a:ext>
            </a:extLst>
          </p:cNvPr>
          <p:cNvPicPr>
            <a:picLocks noGrp="1" noChangeAspect="1"/>
          </p:cNvPicPr>
          <p:nvPr>
            <p:ph type="pic" sz="quarter" idx="20"/>
          </p:nvPr>
        </p:nvPicPr>
        <p:blipFill rotWithShape="1">
          <a:blip r:embed="rId2">
            <a:extLst>
              <a:ext uri="{28A0092B-C50C-407E-A947-70E740481C1C}">
                <a14:useLocalDpi xmlns:a14="http://schemas.microsoft.com/office/drawing/2010/main" val="0"/>
              </a:ext>
            </a:extLst>
          </a:blip>
          <a:srcRect l="-21" t="16778" r="6092" b="16778"/>
          <a:stretch/>
        </p:blipFill>
        <p:spPr>
          <a:xfrm>
            <a:off x="878337" y="1920240"/>
            <a:ext cx="2383023" cy="1915471"/>
          </a:xfrm>
        </p:spPr>
      </p:pic>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a:xfrm>
            <a:off x="3956304" y="4099769"/>
            <a:ext cx="2139696" cy="344312"/>
          </a:xfrm>
        </p:spPr>
        <p:txBody>
          <a:bodyPr/>
          <a:lstStyle/>
          <a:p>
            <a:r>
              <a:rPr lang="en-IN" dirty="0"/>
              <a:t>Akbari Naimish</a:t>
            </a:r>
          </a:p>
        </p:txBody>
      </p:sp>
      <p:pic>
        <p:nvPicPr>
          <p:cNvPr id="12" name="Picture Placeholder 11">
            <a:extLst>
              <a:ext uri="{FF2B5EF4-FFF2-40B4-BE49-F238E27FC236}">
                <a16:creationId xmlns:a16="http://schemas.microsoft.com/office/drawing/2014/main" id="{BFFE000F-076F-D79A-E298-2ED0AA849524}"/>
              </a:ext>
            </a:extLst>
          </p:cNvPr>
          <p:cNvPicPr>
            <a:picLocks noGrp="1" noChangeAspect="1"/>
          </p:cNvPicPr>
          <p:nvPr>
            <p:ph type="pic" sz="quarter" idx="22"/>
          </p:nvPr>
        </p:nvPicPr>
        <p:blipFill rotWithShape="1">
          <a:blip r:embed="rId3">
            <a:extLst>
              <a:ext uri="{28A0092B-C50C-407E-A947-70E740481C1C}">
                <a14:useLocalDpi xmlns:a14="http://schemas.microsoft.com/office/drawing/2010/main" val="0"/>
              </a:ext>
            </a:extLst>
          </a:blip>
          <a:srcRect l="-19447" t="-4614" r="-12341" b="-1"/>
          <a:stretch/>
        </p:blipFill>
        <p:spPr>
          <a:xfrm>
            <a:off x="3834370" y="1915438"/>
            <a:ext cx="2261630" cy="1915471"/>
          </a:xfrm>
        </p:spPr>
      </p:pic>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a:xfrm>
            <a:off x="6669282" y="4099769"/>
            <a:ext cx="2139696" cy="344312"/>
          </a:xfrm>
        </p:spPr>
        <p:txBody>
          <a:bodyPr/>
          <a:lstStyle/>
          <a:p>
            <a:r>
              <a:rPr lang="en-IN" dirty="0" err="1"/>
              <a:t>Vaghani</a:t>
            </a:r>
            <a:r>
              <a:rPr lang="en-IN" dirty="0"/>
              <a:t> </a:t>
            </a:r>
            <a:r>
              <a:rPr lang="en-IN" dirty="0" err="1"/>
              <a:t>Taxil</a:t>
            </a:r>
            <a:endParaRPr lang="en-IN" dirty="0"/>
          </a:p>
          <a:p>
            <a:endParaRPr lang="en-IN" dirty="0"/>
          </a:p>
        </p:txBody>
      </p:sp>
      <p:sp>
        <p:nvSpPr>
          <p:cNvPr id="9" name="Text Placeholder 8">
            <a:extLst>
              <a:ext uri="{FF2B5EF4-FFF2-40B4-BE49-F238E27FC236}">
                <a16:creationId xmlns:a16="http://schemas.microsoft.com/office/drawing/2014/main" id="{77062069-9885-4270-82CD-EE5480E89341}"/>
              </a:ext>
            </a:extLst>
          </p:cNvPr>
          <p:cNvSpPr>
            <a:spLocks noGrp="1"/>
          </p:cNvSpPr>
          <p:nvPr>
            <p:ph type="body" sz="quarter" idx="25"/>
          </p:nvPr>
        </p:nvSpPr>
        <p:spPr>
          <a:xfrm>
            <a:off x="9440549" y="4093366"/>
            <a:ext cx="2139696" cy="344312"/>
          </a:xfrm>
        </p:spPr>
        <p:txBody>
          <a:bodyPr/>
          <a:lstStyle/>
          <a:p>
            <a:r>
              <a:rPr lang="en-IN" dirty="0" err="1"/>
              <a:t>Kachhadiya</a:t>
            </a:r>
            <a:r>
              <a:rPr lang="en-IN" dirty="0"/>
              <a:t> </a:t>
            </a:r>
            <a:r>
              <a:rPr lang="en-IN" dirty="0" err="1"/>
              <a:t>Kishan</a:t>
            </a:r>
            <a:endParaRPr lang="en-IN" dirty="0"/>
          </a:p>
        </p:txBody>
      </p:sp>
      <p:pic>
        <p:nvPicPr>
          <p:cNvPr id="24" name="Picture Placeholder 23">
            <a:extLst>
              <a:ext uri="{FF2B5EF4-FFF2-40B4-BE49-F238E27FC236}">
                <a16:creationId xmlns:a16="http://schemas.microsoft.com/office/drawing/2014/main" id="{D2FEAC66-4D3C-A106-73DD-77231FB04404}"/>
              </a:ext>
            </a:extLst>
          </p:cNvPr>
          <p:cNvPicPr>
            <a:picLocks noGrp="1" noChangeAspect="1"/>
          </p:cNvPicPr>
          <p:nvPr>
            <p:ph type="pic" sz="quarter" idx="24"/>
          </p:nvPr>
        </p:nvPicPr>
        <p:blipFill rotWithShape="1">
          <a:blip r:embed="rId4">
            <a:extLst>
              <a:ext uri="{28A0092B-C50C-407E-A947-70E740481C1C}">
                <a14:useLocalDpi xmlns:a14="http://schemas.microsoft.com/office/drawing/2010/main" val="0"/>
              </a:ext>
            </a:extLst>
          </a:blip>
          <a:srcRect l="8140" t="2447" r="13143" b="47155"/>
          <a:stretch/>
        </p:blipFill>
        <p:spPr>
          <a:xfrm>
            <a:off x="6547619" y="1915438"/>
            <a:ext cx="2383023" cy="1915471"/>
          </a:xfrm>
        </p:spPr>
      </p:pic>
      <p:pic>
        <p:nvPicPr>
          <p:cNvPr id="10" name="Picture Placeholder 9">
            <a:extLst>
              <a:ext uri="{FF2B5EF4-FFF2-40B4-BE49-F238E27FC236}">
                <a16:creationId xmlns:a16="http://schemas.microsoft.com/office/drawing/2014/main" id="{31C3112C-9284-DFB4-CA22-272D20B767C9}"/>
              </a:ext>
            </a:extLst>
          </p:cNvPr>
          <p:cNvPicPr>
            <a:picLocks noGrp="1" noChangeAspect="1"/>
          </p:cNvPicPr>
          <p:nvPr>
            <p:ph type="pic" sz="quarter" idx="26"/>
          </p:nvPr>
        </p:nvPicPr>
        <p:blipFill rotWithShape="1">
          <a:blip r:embed="rId5">
            <a:extLst>
              <a:ext uri="{28A0092B-C50C-407E-A947-70E740481C1C}">
                <a14:useLocalDpi xmlns:a14="http://schemas.microsoft.com/office/drawing/2010/main" val="0"/>
              </a:ext>
            </a:extLst>
          </a:blip>
          <a:srcRect l="-687" t="1155" r="1092" b="18499"/>
          <a:stretch/>
        </p:blipFill>
        <p:spPr>
          <a:xfrm>
            <a:off x="9487482" y="1915438"/>
            <a:ext cx="2383023" cy="1915471"/>
          </a:xfrm>
        </p:spPr>
      </p:pic>
    </p:spTree>
    <p:extLst>
      <p:ext uri="{BB962C8B-B14F-4D97-AF65-F5344CB8AC3E}">
        <p14:creationId xmlns:p14="http://schemas.microsoft.com/office/powerpoint/2010/main" val="32371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939165"/>
            <a:ext cx="10515600" cy="500456"/>
          </a:xfrm>
        </p:spPr>
        <p:txBody>
          <a:bodyPr/>
          <a:lstStyle/>
          <a:p>
            <a:r>
              <a:rPr lang="en-US" b="1" dirty="0"/>
              <a:t>AGENDA</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858650"/>
            <a:ext cx="10515600" cy="4195763"/>
          </a:xfrm>
        </p:spPr>
        <p:txBody>
          <a:bodyPr/>
          <a:lstStyle/>
          <a:p>
            <a:pPr algn="just"/>
            <a:r>
              <a:rPr lang="en-US" b="1" dirty="0"/>
              <a:t>Personalized Recommendations: </a:t>
            </a:r>
            <a:r>
              <a:rPr lang="en-US" dirty="0"/>
              <a:t>The website should use Deep Learning algorithms to analyze their mood to provide personalized recommendations of movies and songs.</a:t>
            </a:r>
          </a:p>
          <a:p>
            <a:pPr algn="just"/>
            <a:r>
              <a:rPr lang="en-US" b="1" dirty="0"/>
              <a:t>Mood Detection: </a:t>
            </a:r>
            <a:r>
              <a:rPr lang="en-US" dirty="0"/>
              <a:t>The website should use Cascade classifiers algorithms to detect user’s mood, such as angry, sad, fear, happy, disgust, surprise and neutral.</a:t>
            </a:r>
          </a:p>
          <a:p>
            <a:pPr algn="just"/>
            <a:r>
              <a:rPr lang="en-US" b="1" dirty="0"/>
              <a:t>Interface: </a:t>
            </a:r>
            <a:r>
              <a:rPr lang="en-US" dirty="0"/>
              <a:t>The website should have an easy-to-use interface that allows users to input their mood, browse recommendations, and play movies and songs directly on the website.</a:t>
            </a:r>
            <a:endParaRPr lang="en-IN" dirty="0"/>
          </a:p>
        </p:txBody>
      </p:sp>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782-BDB0-D3FE-7E56-5658E3C75CDA}"/>
              </a:ext>
            </a:extLst>
          </p:cNvPr>
          <p:cNvSpPr>
            <a:spLocks noGrp="1"/>
          </p:cNvSpPr>
          <p:nvPr>
            <p:ph type="title"/>
          </p:nvPr>
        </p:nvSpPr>
        <p:spPr>
          <a:xfrm>
            <a:off x="838200" y="937260"/>
            <a:ext cx="10515600" cy="720725"/>
          </a:xfrm>
        </p:spPr>
        <p:txBody>
          <a:bodyPr/>
          <a:lstStyle/>
          <a:p>
            <a:r>
              <a:rPr lang="en-US" b="1" dirty="0"/>
              <a:t>PROBLEM  STATEMENT</a:t>
            </a:r>
            <a:endParaRPr lang="en-IN"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p:txBody>
          <a:bodyPr/>
          <a:lstStyle/>
          <a:p>
            <a:pPr algn="just"/>
            <a:r>
              <a:rPr lang="en-US" dirty="0"/>
              <a:t>In today's world where everyone is striving for achievement, but many people are succumbing to depression as a result of this struggle. Making a few poor decisions occasionally.</a:t>
            </a:r>
          </a:p>
          <a:p>
            <a:pPr algn="just"/>
            <a:r>
              <a:rPr lang="en-US" dirty="0"/>
              <a:t>Also user not able to find thing on internet based on their sentiment (mood) when they needed.</a:t>
            </a:r>
            <a:endParaRPr lang="en-IN" dirty="0"/>
          </a:p>
        </p:txBody>
      </p:sp>
    </p:spTree>
    <p:extLst>
      <p:ext uri="{BB962C8B-B14F-4D97-AF65-F5344CB8AC3E}">
        <p14:creationId xmlns:p14="http://schemas.microsoft.com/office/powerpoint/2010/main" val="34092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52061"/>
            <a:ext cx="10515600" cy="705924"/>
          </a:xfrm>
        </p:spPr>
        <p:txBody>
          <a:bodyPr/>
          <a:lstStyle/>
          <a:p>
            <a:r>
              <a:rPr lang="en-US" b="1" dirty="0"/>
              <a:t>PROJECT  OVERVIEW</a:t>
            </a:r>
            <a:endParaRPr lang="en-IN" b="1"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algn="just"/>
            <a:r>
              <a:rPr lang="en-US" b="1" dirty="0"/>
              <a:t>Image and Video Processing: </a:t>
            </a:r>
            <a:r>
              <a:rPr lang="en-US" dirty="0"/>
              <a:t>The website would use image and video processing techniques to capture the user's facial expression from the camera. </a:t>
            </a:r>
          </a:p>
          <a:p>
            <a:pPr algn="just"/>
            <a:r>
              <a:rPr lang="en-US" b="1" dirty="0"/>
              <a:t>Feature Extraction: </a:t>
            </a:r>
            <a:r>
              <a:rPr lang="en-US" dirty="0"/>
              <a:t>The website would use feature extraction algorithms to extract relevant features from the image or video, such as the shape of the user's face, the position of their eyes, and the curvature of their lips.</a:t>
            </a:r>
          </a:p>
          <a:p>
            <a:pPr algn="just"/>
            <a:r>
              <a:rPr lang="en-US" b="1" dirty="0"/>
              <a:t>Cascade Classifier Approach: </a:t>
            </a:r>
            <a:r>
              <a:rPr lang="en-US" dirty="0"/>
              <a:t>The website would use a Deep learning cascade classifier algorithm, such as </a:t>
            </a:r>
            <a:r>
              <a:rPr lang="en-US" dirty="0" err="1"/>
              <a:t>Haar</a:t>
            </a:r>
            <a:r>
              <a:rPr lang="en-US" dirty="0"/>
              <a:t> Cascade Classifier, to analyze the extracted features and detect the user's mood.</a:t>
            </a:r>
          </a:p>
          <a:p>
            <a:endParaRPr lang="en-US" dirty="0"/>
          </a:p>
          <a:p>
            <a:endParaRPr lang="en-US" dirty="0"/>
          </a:p>
          <a:p>
            <a:endParaRPr lang="en-IN" dirty="0"/>
          </a:p>
        </p:txBody>
      </p:sp>
    </p:spTree>
    <p:extLst>
      <p:ext uri="{BB962C8B-B14F-4D97-AF65-F5344CB8AC3E}">
        <p14:creationId xmlns:p14="http://schemas.microsoft.com/office/powerpoint/2010/main" val="40640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37607"/>
            <a:ext cx="10515600" cy="705924"/>
          </a:xfrm>
        </p:spPr>
        <p:txBody>
          <a:bodyPr/>
          <a:lstStyle/>
          <a:p>
            <a:r>
              <a:rPr lang="en-US" b="1" dirty="0"/>
              <a:t>PROJECT  OVERVIEW</a:t>
            </a:r>
            <a:endParaRPr lang="en-IN" b="1"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838200" y="1750211"/>
            <a:ext cx="10515600" cy="4351338"/>
          </a:xfrm>
        </p:spPr>
        <p:txBody>
          <a:bodyPr/>
          <a:lstStyle/>
          <a:p>
            <a:pPr algn="just"/>
            <a:r>
              <a:rPr lang="en-US" b="1" dirty="0"/>
              <a:t>Personalized Recommendations: </a:t>
            </a:r>
            <a:r>
              <a:rPr lang="en-US" dirty="0"/>
              <a:t>Once the user's mood has been detected, the website would use the Deep learning cascade classifier algorithm to provide personalized recommendations of movies and songs that correspond to the user's mood.</a:t>
            </a:r>
          </a:p>
          <a:p>
            <a:pPr algn="just"/>
            <a:r>
              <a:rPr lang="en-US" b="1" dirty="0"/>
              <a:t>User Feedback: </a:t>
            </a:r>
            <a:r>
              <a:rPr lang="en-US" dirty="0"/>
              <a:t>The website would allow users to contact developers for feedback on the recommended movies and songs, which would be used to improve the algorithm and provide better recommendations in the future.</a:t>
            </a:r>
          </a:p>
          <a:p>
            <a:pPr algn="just"/>
            <a:r>
              <a:rPr lang="en-US" b="1" dirty="0"/>
              <a:t>Interface: </a:t>
            </a:r>
            <a:r>
              <a:rPr lang="en-US" dirty="0"/>
              <a:t>The website would have an easy-to-use interface that allows users to activate the camera or upload a video, browse recommendations, and play movies and songs directly on the website.</a:t>
            </a:r>
          </a:p>
        </p:txBody>
      </p:sp>
    </p:spTree>
    <p:extLst>
      <p:ext uri="{BB962C8B-B14F-4D97-AF65-F5344CB8AC3E}">
        <p14:creationId xmlns:p14="http://schemas.microsoft.com/office/powerpoint/2010/main" val="187249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b="1" dirty="0"/>
              <a:t>WHO ARE THE END USERS?</a:t>
            </a:r>
            <a:endParaRPr lang="en-IN" b="1"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algn="just"/>
            <a:r>
              <a:rPr lang="en-US" dirty="0"/>
              <a:t>Music and movie enthusiasts who are looking for a more personalized experience and want to discover new content based on their mood.</a:t>
            </a:r>
          </a:p>
          <a:p>
            <a:pPr algn="just"/>
            <a:r>
              <a:rPr lang="en-US" dirty="0"/>
              <a:t>Individuals who want to relax or uplift their mood and are looking for recommendations that match their current emotional state.</a:t>
            </a:r>
          </a:p>
          <a:p>
            <a:pPr algn="just"/>
            <a:r>
              <a:rPr lang="en-US" dirty="0"/>
              <a:t>People who are searching for a quick and easy way to find movies and songs that match their mood, without having to browse through long lists of content.</a:t>
            </a:r>
          </a:p>
          <a:p>
            <a:pPr algn="just"/>
            <a:r>
              <a:rPr lang="en-US" dirty="0"/>
              <a:t>Individuals who are interested in new and innovative technology and are curious about how machine learning and deep learning algorithms can be used to provide personalized recommendations.</a:t>
            </a:r>
            <a:endParaRPr lang="en-IN" dirty="0"/>
          </a:p>
        </p:txBody>
      </p:sp>
    </p:spTree>
    <p:extLst>
      <p:ext uri="{BB962C8B-B14F-4D97-AF65-F5344CB8AC3E}">
        <p14:creationId xmlns:p14="http://schemas.microsoft.com/office/powerpoint/2010/main" val="86745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b="1" dirty="0"/>
              <a:t>THE WOW FACTOR IN OUR SOLUTION</a:t>
            </a:r>
            <a:endParaRPr lang="en-IN" b="1"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algn="just"/>
            <a:r>
              <a:rPr lang="en-US" u="sng" dirty="0"/>
              <a:t>User-friendly Interface: </a:t>
            </a:r>
            <a:r>
              <a:rPr lang="en-US" dirty="0"/>
              <a:t>The interface should be designed in a way that users can easily navigate and find the content they want.</a:t>
            </a:r>
          </a:p>
          <a:p>
            <a:pPr algn="just"/>
            <a:r>
              <a:rPr lang="en-US" u="sng" dirty="0"/>
              <a:t>Real-time Analysis: </a:t>
            </a:r>
            <a:r>
              <a:rPr lang="en-US" dirty="0"/>
              <a:t>The website can provide real-time analysis of the user's mood, which can create a wow factor by providing immediate feedback and recommendations.</a:t>
            </a:r>
          </a:p>
          <a:p>
            <a:pPr algn="just"/>
            <a:r>
              <a:rPr lang="en-US" u="sng" dirty="0"/>
              <a:t>Constant Improvement: </a:t>
            </a:r>
            <a:r>
              <a:rPr lang="en-US" dirty="0"/>
              <a:t>The website should regularly update its algorithm to improve the quality of its recommendations and stay up-to-date with the latest trends and user preferences. This constant improvement can create a wow factor by providing users with fresh content and a continually improving experience.</a:t>
            </a:r>
            <a:endParaRPr lang="en-IN" dirty="0"/>
          </a:p>
        </p:txBody>
      </p:sp>
    </p:spTree>
    <p:extLst>
      <p:ext uri="{BB962C8B-B14F-4D97-AF65-F5344CB8AC3E}">
        <p14:creationId xmlns:p14="http://schemas.microsoft.com/office/powerpoint/2010/main" val="336593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b="1" dirty="0"/>
              <a:t>THE WOW FACTOR IN OUR SOLUTION</a:t>
            </a:r>
            <a:endParaRPr lang="en-IN" b="1"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p:txBody>
          <a:bodyPr/>
          <a:lstStyle/>
          <a:p>
            <a:pPr algn="just"/>
            <a:r>
              <a:rPr lang="en-US" b="1" dirty="0"/>
              <a:t>Integration: </a:t>
            </a:r>
            <a:r>
              <a:rPr lang="en-US" dirty="0"/>
              <a:t>We can integrate with popular streaming services such as Spotify, Netflix, Amazon Prime, etc., to provide users with a seamless experience in future. This integration can create a wow factor by allowing users to easily access their preferred platforms.</a:t>
            </a:r>
          </a:p>
          <a:p>
            <a:pPr algn="just"/>
            <a:r>
              <a:rPr lang="en-US" b="1" dirty="0"/>
              <a:t>Novelty: </a:t>
            </a:r>
            <a:r>
              <a:rPr lang="en-US" dirty="0"/>
              <a:t>The use of Deep learning cascade classifier algorithm to determine the user's mood is a novel approach that can create a wow factor by providing a unique and innovative experience.</a:t>
            </a:r>
            <a:endParaRPr lang="en-IN" dirty="0"/>
          </a:p>
        </p:txBody>
      </p:sp>
    </p:spTree>
    <p:extLst>
      <p:ext uri="{BB962C8B-B14F-4D97-AF65-F5344CB8AC3E}">
        <p14:creationId xmlns:p14="http://schemas.microsoft.com/office/powerpoint/2010/main" val="298084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b="1" dirty="0"/>
              <a:t>MODELLING</a:t>
            </a:r>
            <a:endParaRPr lang="en-IN" b="1" dirty="0"/>
          </a:p>
        </p:txBody>
      </p:sp>
      <p:pic>
        <p:nvPicPr>
          <p:cNvPr id="4" name="Content Placeholder 3">
            <a:extLst>
              <a:ext uri="{FF2B5EF4-FFF2-40B4-BE49-F238E27FC236}">
                <a16:creationId xmlns:a16="http://schemas.microsoft.com/office/drawing/2014/main" id="{53E31C08-54D2-05A5-1664-E7A9FB40030A}"/>
              </a:ext>
            </a:extLst>
          </p:cNvPr>
          <p:cNvPicPr>
            <a:picLocks noGrp="1" noChangeAspect="1"/>
          </p:cNvPicPr>
          <p:nvPr>
            <p:ph idx="1"/>
          </p:nvPr>
        </p:nvPicPr>
        <p:blipFill>
          <a:blip r:embed="rId2"/>
          <a:stretch>
            <a:fillRect/>
          </a:stretch>
        </p:blipFill>
        <p:spPr>
          <a:xfrm>
            <a:off x="965738" y="1652981"/>
            <a:ext cx="8675564" cy="4351338"/>
          </a:xfrm>
          <a:prstGeom prst="rect">
            <a:avLst/>
          </a:prstGeom>
        </p:spPr>
      </p:pic>
    </p:spTree>
    <p:extLst>
      <p:ext uri="{BB962C8B-B14F-4D97-AF65-F5344CB8AC3E}">
        <p14:creationId xmlns:p14="http://schemas.microsoft.com/office/powerpoint/2010/main" val="3974434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1E82DDF-4D4A-433A-BC2D-2CC83BE558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Presentation1</Template>
  <TotalTime>101</TotalTime>
  <Words>824</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Calibri Light</vt:lpstr>
      <vt:lpstr>Office Theme</vt:lpstr>
      <vt:lpstr>1_Office Theme</vt:lpstr>
      <vt:lpstr>MoodMate</vt:lpstr>
      <vt:lpstr>AGENDA</vt:lpstr>
      <vt:lpstr>PROBLEM  STATEMENT</vt:lpstr>
      <vt:lpstr>PROJECT  OVERVIEW</vt:lpstr>
      <vt:lpstr>PROJECT  OVERVIEW</vt:lpstr>
      <vt:lpstr>WHO ARE THE END USERS?</vt:lpstr>
      <vt:lpstr>THE WOW FACTOR IN OUR SOLUTION</vt:lpstr>
      <vt:lpstr>THE WOW FACTOR IN OUR SOLUTION</vt:lpstr>
      <vt:lpstr>MODELLING</vt:lpstr>
      <vt:lpstr>MODELLING</vt:lpstr>
      <vt:lpstr>MODELLING</vt:lpstr>
      <vt:lpstr>MODELLING</vt:lpstr>
      <vt:lpstr>RESULTS </vt:lpstr>
      <vt:lpstr>CONCLUSION</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NIRAV KUMAR</cp:lastModifiedBy>
  <cp:revision>19</cp:revision>
  <dcterms:created xsi:type="dcterms:W3CDTF">2022-06-06T03:52:37Z</dcterms:created>
  <dcterms:modified xsi:type="dcterms:W3CDTF">2023-03-13T15:58:44Z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