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84" r:id="rId1"/>
  </p:sldMasterIdLst>
  <p:notesMasterIdLst>
    <p:notesMasterId r:id="rId32"/>
  </p:notesMasterIdLst>
  <p:sldIdLst>
    <p:sldId id="264" r:id="rId2"/>
    <p:sldId id="283" r:id="rId3"/>
    <p:sldId id="473" r:id="rId4"/>
    <p:sldId id="472" r:id="rId5"/>
    <p:sldId id="443" r:id="rId6"/>
    <p:sldId id="444" r:id="rId7"/>
    <p:sldId id="466" r:id="rId8"/>
    <p:sldId id="470" r:id="rId9"/>
    <p:sldId id="467" r:id="rId10"/>
    <p:sldId id="468" r:id="rId11"/>
    <p:sldId id="469" r:id="rId12"/>
    <p:sldId id="471" r:id="rId13"/>
    <p:sldId id="475" r:id="rId14"/>
    <p:sldId id="477" r:id="rId15"/>
    <p:sldId id="474" r:id="rId16"/>
    <p:sldId id="479" r:id="rId17"/>
    <p:sldId id="481" r:id="rId18"/>
    <p:sldId id="487" r:id="rId19"/>
    <p:sldId id="478" r:id="rId20"/>
    <p:sldId id="476" r:id="rId21"/>
    <p:sldId id="480" r:id="rId22"/>
    <p:sldId id="482" r:id="rId23"/>
    <p:sldId id="483" r:id="rId24"/>
    <p:sldId id="484" r:id="rId25"/>
    <p:sldId id="485" r:id="rId26"/>
    <p:sldId id="486" r:id="rId27"/>
    <p:sldId id="488" r:id="rId28"/>
    <p:sldId id="490" r:id="rId29"/>
    <p:sldId id="491" r:id="rId30"/>
    <p:sldId id="272" r:id="rId31"/>
  </p:sldIdLst>
  <p:sldSz cx="12192000" cy="6858000"/>
  <p:notesSz cx="6858000" cy="9144000"/>
  <p:embeddedFontLst>
    <p:embeddedFont>
      <p:font typeface="한컴 윤고딕 230" panose="0202060302010102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A24"/>
    <a:srgbClr val="FFF7F7"/>
    <a:srgbClr val="300A24"/>
    <a:srgbClr val="0C2759"/>
    <a:srgbClr val="FFFDE8"/>
    <a:srgbClr val="788C78"/>
    <a:srgbClr val="D5C4B0"/>
    <a:srgbClr val="A8815A"/>
    <a:srgbClr val="B9C3B9"/>
    <a:srgbClr val="EB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74170" autoAdjust="0"/>
  </p:normalViewPr>
  <p:slideViewPr>
    <p:cSldViewPr snapToObjects="1">
      <p:cViewPr varScale="1">
        <p:scale>
          <a:sx n="61" d="100"/>
          <a:sy n="61" d="100"/>
        </p:scale>
        <p:origin x="150" y="1578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7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21483"/>
      </p:ext>
    </p:extLst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10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55604786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11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404681934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40378"/>
      </p:ext>
    </p:extLst>
  </p:cSld>
  <p:clrMapOvr>
    <a:masterClrMapping/>
  </p:clrMapOvr>
</p:notes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13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5186033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14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411684746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15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80039290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16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09388023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17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34190830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18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49569093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19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400237997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42589"/>
      </p:ext>
    </p:extLst>
  </p:cSld>
  <p:clrMapOvr>
    <a:masterClrMapping/>
  </p:clrMapOvr>
</p:notes>
</file>

<file path=ppt/notesSlides/notesSlide2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89972153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21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732896963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22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612204163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23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71016377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24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94887294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25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31282090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26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81196522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27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035626115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28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10140087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66155"/>
      </p:ext>
    </p:extLst>
  </p:cSld>
  <p:clrMapOvr>
    <a:masterClrMapping/>
  </p:clrMapOvr>
</p:notes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4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17987465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5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247136677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6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74556387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7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287845666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8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855758483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9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119544095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pPr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6688" y="0"/>
            <a:ext cx="12192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91744" y="2536190"/>
            <a:ext cx="4536503" cy="575945"/>
          </a:xfrm>
          <a:prstGeom prst="rect">
            <a:avLst/>
          </a:prstGeom>
          <a:solidFill>
            <a:srgbClr val="F33A24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4065" y="3933190"/>
            <a:ext cx="29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20134080 </a:t>
            </a:r>
            <a:r>
              <a:rPr lang="ko-KR" altLang="en-US" sz="24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김택윤</a:t>
            </a:r>
            <a:endParaRPr lang="en-US" altLang="ko-KR" sz="24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036060" y="2439670"/>
            <a:ext cx="35286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7440" y="3860800"/>
            <a:ext cx="4824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584065" y="1964690"/>
            <a:ext cx="0" cy="816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4559300" y="1941830"/>
            <a:ext cx="360045" cy="310515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4350385" y="2110105"/>
            <a:ext cx="250825" cy="215900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7440" y="3213100"/>
            <a:ext cx="4824730" cy="575945"/>
          </a:xfrm>
          <a:prstGeom prst="rect">
            <a:avLst/>
          </a:prstGeom>
          <a:solidFill>
            <a:srgbClr val="F33A24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9150" y="2278310"/>
            <a:ext cx="5401310" cy="15107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빅데이터 이해</a:t>
            </a:r>
            <a:endParaRPr lang="en-US" altLang="ko-KR" sz="2800" b="0" cap="none" dirty="0" smtClean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교통사고위치 군집화 에 따른 분석</a:t>
            </a:r>
            <a:endParaRPr lang="en-US" altLang="ko-KR" sz="24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352530" y="215900"/>
            <a:ext cx="576580" cy="720725"/>
            <a:chOff x="11352530" y="215900"/>
            <a:chExt cx="576580" cy="720725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352530" y="215900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이등변 삼각형 25"/>
            <p:cNvSpPr>
              <a:spLocks/>
            </p:cNvSpPr>
            <p:nvPr/>
          </p:nvSpPr>
          <p:spPr>
            <a:xfrm>
              <a:off x="11434445" y="575945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직사각형 26"/>
          <p:cNvSpPr>
            <a:spLocks/>
          </p:cNvSpPr>
          <p:nvPr/>
        </p:nvSpPr>
        <p:spPr>
          <a:xfrm>
            <a:off x="11136630" y="0"/>
            <a:ext cx="792480" cy="1845310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280775" y="188595"/>
            <a:ext cx="576580" cy="720725"/>
            <a:chOff x="11280775" y="188595"/>
            <a:chExt cx="576580" cy="720725"/>
          </a:xfrm>
        </p:grpSpPr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80775" y="188595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이등변 삼각형 30"/>
            <p:cNvSpPr>
              <a:spLocks/>
            </p:cNvSpPr>
            <p:nvPr/>
          </p:nvSpPr>
          <p:spPr>
            <a:xfrm>
              <a:off x="11362055" y="548640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사고가 가장 많이 나는 유형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5" y="764084"/>
            <a:ext cx="8248650" cy="381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975" y="2491641"/>
            <a:ext cx="961755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352530" y="215900"/>
            <a:ext cx="576580" cy="720725"/>
            <a:chOff x="11352530" y="215900"/>
            <a:chExt cx="576580" cy="720725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352530" y="215900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이등변 삼각형 25"/>
            <p:cNvSpPr>
              <a:spLocks/>
            </p:cNvSpPr>
            <p:nvPr/>
          </p:nvSpPr>
          <p:spPr>
            <a:xfrm>
              <a:off x="11434445" y="575945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직사각형 26"/>
          <p:cNvSpPr>
            <a:spLocks/>
          </p:cNvSpPr>
          <p:nvPr/>
        </p:nvSpPr>
        <p:spPr>
          <a:xfrm>
            <a:off x="11136630" y="0"/>
            <a:ext cx="792480" cy="1845310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280775" y="188595"/>
            <a:ext cx="576580" cy="720725"/>
            <a:chOff x="11280775" y="188595"/>
            <a:chExt cx="576580" cy="720725"/>
          </a:xfrm>
        </p:grpSpPr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80775" y="188595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이등변 삼각형 30"/>
            <p:cNvSpPr>
              <a:spLocks/>
            </p:cNvSpPr>
            <p:nvPr/>
          </p:nvSpPr>
          <p:spPr>
            <a:xfrm>
              <a:off x="11362055" y="548640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가장 많은 법규 위반을 하는 유형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" y="808571"/>
            <a:ext cx="8248650" cy="2257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68" y="2029257"/>
            <a:ext cx="8277225" cy="3752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24" y="3394949"/>
            <a:ext cx="7680176" cy="34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352530" y="215900"/>
            <a:ext cx="576580" cy="720725"/>
            <a:chOff x="11352530" y="215900"/>
            <a:chExt cx="576580" cy="720725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352530" y="215900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이등변 삼각형 25"/>
            <p:cNvSpPr>
              <a:spLocks/>
            </p:cNvSpPr>
            <p:nvPr/>
          </p:nvSpPr>
          <p:spPr>
            <a:xfrm>
              <a:off x="11434445" y="575945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직사각형 26"/>
          <p:cNvSpPr>
            <a:spLocks/>
          </p:cNvSpPr>
          <p:nvPr/>
        </p:nvSpPr>
        <p:spPr>
          <a:xfrm>
            <a:off x="11136630" y="0"/>
            <a:ext cx="792480" cy="1845310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280775" y="188595"/>
            <a:ext cx="576580" cy="720725"/>
            <a:chOff x="11280775" y="188595"/>
            <a:chExt cx="576580" cy="720725"/>
          </a:xfrm>
        </p:grpSpPr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80775" y="188595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이등변 삼각형 30"/>
            <p:cNvSpPr>
              <a:spLocks/>
            </p:cNvSpPr>
            <p:nvPr/>
          </p:nvSpPr>
          <p:spPr>
            <a:xfrm>
              <a:off x="11362055" y="548640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 에서 가장 교통 사고가 많이 나는 지역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4974"/>
          <a:stretch/>
        </p:blipFill>
        <p:spPr>
          <a:xfrm>
            <a:off x="206341" y="718531"/>
            <a:ext cx="9361040" cy="26384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919" y="2033905"/>
            <a:ext cx="9992785" cy="47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280775" y="1009650"/>
            <a:ext cx="72009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+mn-ea"/>
              </a:rPr>
              <a:t>문제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dist"/>
            <a:r>
              <a:rPr lang="ko-KR" altLang="en-US" dirty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352530" y="215900"/>
            <a:ext cx="575945" cy="720090"/>
            <a:chOff x="11352530" y="215900"/>
            <a:chExt cx="575945" cy="720090"/>
          </a:xfrm>
        </p:grpSpPr>
        <p:sp>
          <p:nvSpPr>
            <p:cNvPr id="17" name="TextBox 16"/>
            <p:cNvSpPr txBox="1"/>
            <p:nvPr/>
          </p:nvSpPr>
          <p:spPr>
            <a:xfrm>
              <a:off x="11352530" y="215900"/>
              <a:ext cx="575945" cy="70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1434445" y="575945"/>
              <a:ext cx="431800" cy="360045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1136630" y="0"/>
            <a:ext cx="791845" cy="184467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pSp>
        <p:nvGrpSpPr>
          <p:cNvPr id="21" name="그룹 15"/>
          <p:cNvGrpSpPr/>
          <p:nvPr/>
        </p:nvGrpSpPr>
        <p:grpSpPr>
          <a:xfrm>
            <a:off x="11280775" y="188595"/>
            <a:ext cx="575945" cy="720090"/>
            <a:chOff x="11280775" y="188595"/>
            <a:chExt cx="575945" cy="720090"/>
          </a:xfrm>
        </p:grpSpPr>
        <p:sp>
          <p:nvSpPr>
            <p:cNvPr id="22" name="TextBox 21"/>
            <p:cNvSpPr txBox="1"/>
            <p:nvPr/>
          </p:nvSpPr>
          <p:spPr>
            <a:xfrm>
              <a:off x="11280775" y="188595"/>
              <a:ext cx="575945" cy="70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11362055" y="548640"/>
              <a:ext cx="431800" cy="360045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83432" y="131897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교통 사고 위치를 군집화 하여</a:t>
            </a:r>
            <a:endParaRPr lang="en-US" altLang="ko-KR" sz="48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4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그룹으로 만들기</a:t>
            </a:r>
            <a:endParaRPr lang="en-US" altLang="ko-KR" sz="48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4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6512" y="5517232"/>
            <a:ext cx="1058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3200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그룹으로 묶어 사고 발생시 거점 병원의 설립 목적</a:t>
            </a:r>
            <a:r>
              <a:rPr lang="en-US" altLang="ko-KR" sz="3200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32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3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352530" y="215900"/>
            <a:ext cx="576580" cy="720725"/>
            <a:chOff x="11352530" y="215900"/>
            <a:chExt cx="576580" cy="720725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352530" y="215900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이등변 삼각형 25"/>
            <p:cNvSpPr>
              <a:spLocks/>
            </p:cNvSpPr>
            <p:nvPr/>
          </p:nvSpPr>
          <p:spPr>
            <a:xfrm>
              <a:off x="11434445" y="575945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직사각형 26"/>
          <p:cNvSpPr>
            <a:spLocks/>
          </p:cNvSpPr>
          <p:nvPr/>
        </p:nvSpPr>
        <p:spPr>
          <a:xfrm>
            <a:off x="11136630" y="0"/>
            <a:ext cx="792480" cy="1845310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280775" y="188595"/>
            <a:ext cx="576580" cy="720725"/>
            <a:chOff x="11280775" y="188595"/>
            <a:chExt cx="576580" cy="720725"/>
          </a:xfrm>
        </p:grpSpPr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80775" y="188595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이등변 삼각형 30"/>
            <p:cNvSpPr>
              <a:spLocks/>
            </p:cNvSpPr>
            <p:nvPr/>
          </p:nvSpPr>
          <p:spPr>
            <a:xfrm>
              <a:off x="11362055" y="548640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군집화 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(</a:t>
            </a:r>
            <a:r>
              <a:rPr lang="en-US" altLang="ko-KR" sz="3600" b="1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 – </a:t>
            </a:r>
            <a:r>
              <a:rPr lang="ko-KR" altLang="en-US" sz="3600" b="1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)?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295" y="864919"/>
            <a:ext cx="108533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K-</a:t>
            </a:r>
            <a:r>
              <a:rPr lang="ko-KR" altLang="en-US" sz="2800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클러스터링</a:t>
            </a:r>
            <a:r>
              <a:rPr lang="ko-KR" altLang="en-US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알고리즘은 </a:t>
            </a:r>
            <a:r>
              <a:rPr lang="en-US" altLang="ko-KR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</a:t>
            </a:r>
            <a:r>
              <a:rPr lang="ko-KR" altLang="en-US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개의 중심점을 찍은 후에</a:t>
            </a:r>
            <a:r>
              <a:rPr lang="en-US" altLang="ko-KR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중심점에서 각 점 간의 거리의 합이 가장 최소화가 되는 중심점 </a:t>
            </a:r>
            <a:r>
              <a:rPr lang="en-US" altLang="ko-KR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</a:t>
            </a:r>
            <a:r>
              <a:rPr lang="ko-KR" altLang="en-US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위치를 찾고</a:t>
            </a:r>
            <a:r>
              <a:rPr lang="en-US" altLang="ko-KR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중심점에서 가까운 점들의 중심점을 기준으로 묶는 클러스터 링 알고리즘이다</a:t>
            </a:r>
            <a:r>
              <a:rPr lang="en-US" altLang="ko-KR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altLang="ko-KR" sz="28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96" y="2606283"/>
            <a:ext cx="3732063" cy="42517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731" y="2472413"/>
            <a:ext cx="4392489" cy="42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352530" y="215900"/>
            <a:ext cx="576580" cy="720725"/>
            <a:chOff x="11352530" y="215900"/>
            <a:chExt cx="576580" cy="720725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352530" y="215900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이등변 삼각형 25"/>
            <p:cNvSpPr>
              <a:spLocks/>
            </p:cNvSpPr>
            <p:nvPr/>
          </p:nvSpPr>
          <p:spPr>
            <a:xfrm>
              <a:off x="11434445" y="575945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직사각형 26"/>
          <p:cNvSpPr>
            <a:spLocks/>
          </p:cNvSpPr>
          <p:nvPr/>
        </p:nvSpPr>
        <p:spPr>
          <a:xfrm>
            <a:off x="11136630" y="0"/>
            <a:ext cx="792480" cy="1845310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280775" y="188595"/>
            <a:ext cx="576580" cy="720725"/>
            <a:chOff x="11280775" y="188595"/>
            <a:chExt cx="576580" cy="720725"/>
          </a:xfrm>
        </p:grpSpPr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80775" y="188595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이등변 삼각형 30"/>
            <p:cNvSpPr>
              <a:spLocks/>
            </p:cNvSpPr>
            <p:nvPr/>
          </p:nvSpPr>
          <p:spPr>
            <a:xfrm>
              <a:off x="11362055" y="548640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 코드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- 1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69" y="763701"/>
            <a:ext cx="8255687" cy="49695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295" y="4077072"/>
            <a:ext cx="6116335" cy="21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352530" y="215900"/>
            <a:ext cx="576580" cy="720725"/>
            <a:chOff x="11352530" y="215900"/>
            <a:chExt cx="576580" cy="720725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352530" y="215900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이등변 삼각형 25"/>
            <p:cNvSpPr>
              <a:spLocks/>
            </p:cNvSpPr>
            <p:nvPr/>
          </p:nvSpPr>
          <p:spPr>
            <a:xfrm>
              <a:off x="11434445" y="575945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직사각형 26"/>
          <p:cNvSpPr>
            <a:spLocks/>
          </p:cNvSpPr>
          <p:nvPr/>
        </p:nvSpPr>
        <p:spPr>
          <a:xfrm>
            <a:off x="11136630" y="0"/>
            <a:ext cx="792480" cy="1845310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280775" y="188595"/>
            <a:ext cx="576580" cy="720725"/>
            <a:chOff x="11280775" y="188595"/>
            <a:chExt cx="576580" cy="720725"/>
          </a:xfrm>
        </p:grpSpPr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80775" y="188595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이등변 삼각형 30"/>
            <p:cNvSpPr>
              <a:spLocks/>
            </p:cNvSpPr>
            <p:nvPr/>
          </p:nvSpPr>
          <p:spPr>
            <a:xfrm>
              <a:off x="11362055" y="548640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 코드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- 2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t="62422"/>
          <a:stretch/>
        </p:blipFill>
        <p:spPr>
          <a:xfrm>
            <a:off x="186426" y="3789040"/>
            <a:ext cx="7023345" cy="295232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59900"/>
          <a:stretch/>
        </p:blipFill>
        <p:spPr>
          <a:xfrm>
            <a:off x="176720" y="764083"/>
            <a:ext cx="7023345" cy="31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352530" y="215900"/>
            <a:ext cx="576580" cy="720725"/>
            <a:chOff x="11352530" y="215900"/>
            <a:chExt cx="576580" cy="720725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352530" y="215900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이등변 삼각형 25"/>
            <p:cNvSpPr>
              <a:spLocks/>
            </p:cNvSpPr>
            <p:nvPr/>
          </p:nvSpPr>
          <p:spPr>
            <a:xfrm>
              <a:off x="11434445" y="575945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직사각형 26"/>
          <p:cNvSpPr>
            <a:spLocks/>
          </p:cNvSpPr>
          <p:nvPr/>
        </p:nvSpPr>
        <p:spPr>
          <a:xfrm>
            <a:off x="11136630" y="0"/>
            <a:ext cx="792480" cy="1845310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280775" y="188595"/>
            <a:ext cx="576580" cy="720725"/>
            <a:chOff x="11280775" y="188595"/>
            <a:chExt cx="576580" cy="720725"/>
          </a:xfrm>
        </p:grpSpPr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80775" y="188595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이등변 삼각형 30"/>
            <p:cNvSpPr>
              <a:spLocks/>
            </p:cNvSpPr>
            <p:nvPr/>
          </p:nvSpPr>
          <p:spPr>
            <a:xfrm>
              <a:off x="11362055" y="548640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 코드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- 3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95" y="786851"/>
            <a:ext cx="7911472" cy="54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평균에 의하여 나눠진 그룹을 추가한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DF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95" y="764083"/>
            <a:ext cx="11749083" cy="25209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3319628"/>
            <a:ext cx="3528392" cy="3339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848" y="3760105"/>
            <a:ext cx="395944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" y="711270"/>
            <a:ext cx="6874176" cy="61012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K-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3600" b="1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 = 3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5877272"/>
            <a:ext cx="6023992" cy="62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27774" y="3028531"/>
            <a:ext cx="422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WSSSE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입력 벡터의 집합과 소속 클러스터의 중심과의 오차 제곱 합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(SSE)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K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값을 크게 할 수록 작아지는 경향이 있지만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일정한 값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임계 치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부터는 큰 변화를 보이지 않는 성질이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성질을 활용해 최적의 클러스터 개수를 결정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008" y="994921"/>
            <a:ext cx="4914558" cy="203361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149323" y="5890432"/>
            <a:ext cx="5860760" cy="644377"/>
          </a:xfrm>
          <a:prstGeom prst="rect">
            <a:avLst/>
          </a:prstGeom>
          <a:noFill/>
          <a:ln>
            <a:solidFill>
              <a:srgbClr val="F33A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275286" y="1484784"/>
            <a:ext cx="4326701" cy="3416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endParaRPr lang="en-US" altLang="ko-KR" sz="3600" b="1" dirty="0" smtClean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r>
              <a:rPr lang="en-US" altLang="ko-KR" sz="3600" b="1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</a:t>
            </a:r>
            <a:r>
              <a:rPr lang="en-US" altLang="ko-KR" sz="3600" b="1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</a:t>
            </a:r>
          </a:p>
          <a:p>
            <a:pPr eaLnBrk="0"/>
            <a:r>
              <a:rPr lang="en-US" altLang="ko-KR" sz="3600" b="1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     2</a:t>
            </a:r>
            <a:endParaRPr lang="en-US" altLang="ko-KR" sz="3600" b="1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r>
              <a:rPr lang="en-US" altLang="ko-KR" sz="3600" b="1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3600" b="1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       </a:t>
            </a:r>
          </a:p>
          <a:p>
            <a:pPr marL="742950" indent="-742950" eaLnBrk="0">
              <a:buAutoNum type="arabicPlain" startAt="3"/>
            </a:pPr>
            <a:endParaRPr lang="en-US" altLang="ko-KR" sz="3600" b="1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r>
              <a:rPr lang="en-US" altLang="ko-KR" sz="3600" b="1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476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280775" y="1009650"/>
            <a:ext cx="72009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+mn-ea"/>
              </a:rPr>
              <a:t>문제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dist"/>
            <a:r>
              <a:rPr lang="ko-KR" altLang="en-US" dirty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352530" y="215900"/>
            <a:ext cx="575945" cy="720090"/>
            <a:chOff x="11352530" y="215900"/>
            <a:chExt cx="575945" cy="720090"/>
          </a:xfrm>
        </p:grpSpPr>
        <p:sp>
          <p:nvSpPr>
            <p:cNvPr id="17" name="TextBox 16"/>
            <p:cNvSpPr txBox="1"/>
            <p:nvPr/>
          </p:nvSpPr>
          <p:spPr>
            <a:xfrm>
              <a:off x="11352530" y="215900"/>
              <a:ext cx="575945" cy="70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1434445" y="575945"/>
              <a:ext cx="431800" cy="360045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1136630" y="0"/>
            <a:ext cx="791845" cy="184467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pSp>
        <p:nvGrpSpPr>
          <p:cNvPr id="21" name="그룹 15"/>
          <p:cNvGrpSpPr/>
          <p:nvPr/>
        </p:nvGrpSpPr>
        <p:grpSpPr>
          <a:xfrm>
            <a:off x="11280775" y="188595"/>
            <a:ext cx="575945" cy="720090"/>
            <a:chOff x="11280775" y="188595"/>
            <a:chExt cx="575945" cy="720090"/>
          </a:xfrm>
        </p:grpSpPr>
        <p:sp>
          <p:nvSpPr>
            <p:cNvPr id="22" name="TextBox 21"/>
            <p:cNvSpPr txBox="1"/>
            <p:nvPr/>
          </p:nvSpPr>
          <p:spPr>
            <a:xfrm>
              <a:off x="11280775" y="188595"/>
              <a:ext cx="575945" cy="70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11362055" y="548640"/>
              <a:ext cx="431800" cy="360045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1384" y="532666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  <a:endParaRPr lang="en-US" altLang="ko-KR" sz="48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4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0060" y="1930400"/>
            <a:ext cx="10018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 – </a:t>
            </a:r>
            <a:r>
              <a:rPr lang="ko-KR" altLang="en-US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 설명 </a:t>
            </a:r>
            <a:r>
              <a:rPr lang="en-US" altLang="ko-KR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(</a:t>
            </a:r>
            <a:r>
              <a:rPr lang="ko-KR" altLang="en-US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중간 발표</a:t>
            </a:r>
            <a:r>
              <a:rPr lang="en-US" altLang="ko-KR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endParaRPr lang="en-US" altLang="ko-KR" sz="32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 – </a:t>
            </a:r>
            <a:r>
              <a:rPr lang="ko-KR" altLang="en-US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 분석</a:t>
            </a:r>
            <a:endParaRPr lang="en-US" altLang="ko-KR" sz="32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2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 – </a:t>
            </a:r>
            <a:r>
              <a:rPr lang="ko-KR" altLang="en-US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교통사고 위치에 따른 군집화</a:t>
            </a:r>
            <a:r>
              <a:rPr lang="en-US" altLang="ko-KR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(K-mean)</a:t>
            </a:r>
            <a:r>
              <a:rPr lang="ko-KR" altLang="en-US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(</a:t>
            </a:r>
            <a:r>
              <a:rPr lang="ko-KR" altLang="en-US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최종 발표</a:t>
            </a:r>
            <a:r>
              <a:rPr lang="en-US" altLang="ko-KR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endParaRPr lang="en-US" altLang="ko-KR" sz="32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 – </a:t>
            </a:r>
            <a:r>
              <a:rPr lang="ko-KR" altLang="en-US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군집화 된 그룹에 따른 데이터 분석</a:t>
            </a:r>
            <a:endParaRPr lang="ko-KR" alt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1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1857"/>
          <a:stretch/>
        </p:blipFill>
        <p:spPr>
          <a:xfrm>
            <a:off x="119336" y="615361"/>
            <a:ext cx="6980843" cy="6126587"/>
          </a:xfrm>
          <a:prstGeom prst="rect">
            <a:avLst/>
          </a:prstGeom>
        </p:spPr>
      </p:pic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36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K-</a:t>
            </a:r>
            <a:r>
              <a:rPr lang="ko-KR" altLang="en-US" sz="36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 </a:t>
            </a:r>
            <a:r>
              <a:rPr lang="en-US" altLang="ko-KR" sz="36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3600" b="1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 = </a:t>
            </a:r>
            <a:r>
              <a:rPr lang="en-US" altLang="ko-KR" sz="3600" b="1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36" y="5890432"/>
            <a:ext cx="5860760" cy="6443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49087" y="3028531"/>
            <a:ext cx="422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WSSSE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입력 벡터의 집합과 소속 클러스터의 중심과의 오차 제곱 합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(SSE)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K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값을 크게 할 수록 작아지는 경향이 있지만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일정한 값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임계 치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부터는 큰 변화를 보이지 않는 성질이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성질을 활용해 최적의 클러스터 개수를 결정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636" y="909320"/>
            <a:ext cx="4123141" cy="21820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70636" y="5890432"/>
            <a:ext cx="5860760" cy="644377"/>
          </a:xfrm>
          <a:prstGeom prst="rect">
            <a:avLst/>
          </a:prstGeom>
          <a:noFill/>
          <a:ln>
            <a:solidFill>
              <a:srgbClr val="F33A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275286" y="1484784"/>
            <a:ext cx="4326701" cy="3416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endParaRPr lang="en-US" altLang="ko-KR" sz="3600" b="1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indent="-742950" eaLnBrk="0">
              <a:buAutoNum type="arabicPlain" startAt="3"/>
            </a:pPr>
            <a:r>
              <a:rPr lang="en-US" altLang="ko-KR" sz="3600" b="1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2</a:t>
            </a:r>
          </a:p>
          <a:p>
            <a:pPr marL="742950" indent="-742950" eaLnBrk="0">
              <a:buAutoNum type="arabicPlain" startAt="3"/>
            </a:pPr>
            <a:endParaRPr lang="en-US" altLang="ko-KR" sz="3600" b="1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indent="-742950" eaLnBrk="0">
              <a:buAutoNum type="arabicPlain" startAt="3"/>
            </a:pPr>
            <a:endParaRPr lang="en-US" altLang="ko-KR" sz="3600" b="1" dirty="0" smtClean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indent="-742950" eaLnBrk="0">
              <a:buAutoNum type="arabicPlain" startAt="3"/>
            </a:pPr>
            <a:endParaRPr lang="en-US" altLang="ko-KR" sz="3600" b="1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r>
              <a:rPr lang="en-US" altLang="ko-KR" sz="3600" b="1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0                    1</a:t>
            </a:r>
            <a:endParaRPr lang="en-US" altLang="ko-KR" sz="3600" b="1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8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36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K-</a:t>
            </a:r>
            <a:r>
              <a:rPr lang="ko-KR" altLang="en-US" sz="36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 </a:t>
            </a:r>
            <a:r>
              <a:rPr lang="en-US" altLang="ko-KR" sz="36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3600" b="1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 = </a:t>
            </a:r>
            <a:r>
              <a:rPr lang="en-US" altLang="ko-KR" sz="3600" b="1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2, K = 5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360" y="914975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</a:t>
            </a:r>
            <a:r>
              <a:rPr lang="ko-KR" altLang="en-US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</a:t>
            </a:r>
            <a:r>
              <a:rPr lang="en-US" altLang="ko-KR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 </a:t>
            </a:r>
            <a:r>
              <a:rPr lang="ko-KR" altLang="en-US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 때 </a:t>
            </a:r>
            <a:r>
              <a:rPr lang="en-US" altLang="ko-KR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WSSSE</a:t>
            </a:r>
            <a:r>
              <a:rPr lang="ko-KR" altLang="en-US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</a:t>
            </a:r>
            <a:endParaRPr lang="ko-KR" alt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95" y="4282015"/>
            <a:ext cx="9342312" cy="10543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95" y="1629410"/>
            <a:ext cx="10021763" cy="10683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5360" y="3709300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</a:t>
            </a:r>
            <a:r>
              <a:rPr lang="ko-KR" altLang="en-US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</a:t>
            </a:r>
            <a:r>
              <a:rPr lang="en-US" altLang="ko-KR" sz="3200" dirty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 때 </a:t>
            </a:r>
            <a:r>
              <a:rPr lang="en-US" altLang="ko-KR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WSSSE</a:t>
            </a:r>
            <a:r>
              <a:rPr lang="ko-KR" altLang="en-US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</a:t>
            </a:r>
            <a:endParaRPr lang="ko-KR" alt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</a:t>
            </a:r>
            <a:r>
              <a:rPr lang="en-US" altLang="ko-KR" sz="3600" b="1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가장 사고가 많이 나는 지역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20305" t="45073" r="51844" b="4173"/>
          <a:stretch/>
        </p:blipFill>
        <p:spPr>
          <a:xfrm>
            <a:off x="258279" y="1406139"/>
            <a:ext cx="2695771" cy="4393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82756"/>
          <a:stretch/>
        </p:blipFill>
        <p:spPr>
          <a:xfrm>
            <a:off x="3014972" y="767275"/>
            <a:ext cx="8077200" cy="645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t="65929" r="86078"/>
          <a:stretch/>
        </p:blipFill>
        <p:spPr>
          <a:xfrm>
            <a:off x="3027245" y="1445659"/>
            <a:ext cx="1844619" cy="20920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245" y="3537711"/>
            <a:ext cx="7632848" cy="325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</a:t>
            </a:r>
            <a:r>
              <a:rPr lang="en-US" altLang="ko-KR" sz="3600" b="1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가장 사고가 많이 나는 지역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42998" t="41612" r="33277" b="27244"/>
          <a:stretch/>
        </p:blipFill>
        <p:spPr>
          <a:xfrm>
            <a:off x="335359" y="1989505"/>
            <a:ext cx="2626381" cy="30831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83795"/>
          <a:stretch/>
        </p:blipFill>
        <p:spPr>
          <a:xfrm>
            <a:off x="2999656" y="777905"/>
            <a:ext cx="7981950" cy="49085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t="49924" r="81235"/>
          <a:stretch/>
        </p:blipFill>
        <p:spPr>
          <a:xfrm>
            <a:off x="3013978" y="1205338"/>
            <a:ext cx="2217926" cy="22459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583" y="3471408"/>
            <a:ext cx="7993350" cy="32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</a:t>
            </a:r>
            <a:r>
              <a:rPr lang="en-US" altLang="ko-KR" sz="3600" b="1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가장 사고가 많이 나는 지역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42998" t="11620" r="34309" b="56081"/>
          <a:stretch/>
        </p:blipFill>
        <p:spPr>
          <a:xfrm>
            <a:off x="153545" y="1647511"/>
            <a:ext cx="3607489" cy="45913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82206"/>
          <a:stretch/>
        </p:blipFill>
        <p:spPr>
          <a:xfrm>
            <a:off x="3743523" y="822530"/>
            <a:ext cx="8067675" cy="46777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t="46565" r="86014"/>
          <a:stretch/>
        </p:blipFill>
        <p:spPr>
          <a:xfrm>
            <a:off x="3815531" y="1320131"/>
            <a:ext cx="1920429" cy="2390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243" y="3643281"/>
            <a:ext cx="7357416" cy="31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</a:t>
            </a:r>
            <a:r>
              <a:rPr lang="en-US" altLang="ko-KR" sz="3600" b="1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가장 사고가 많이 나는 지역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24756" t="10467" r="53583" b="53774"/>
          <a:stretch/>
        </p:blipFill>
        <p:spPr>
          <a:xfrm>
            <a:off x="335360" y="1099358"/>
            <a:ext cx="3456383" cy="510227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86890"/>
          <a:stretch/>
        </p:blipFill>
        <p:spPr>
          <a:xfrm>
            <a:off x="4079776" y="857285"/>
            <a:ext cx="7981950" cy="4320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776" y="3650498"/>
            <a:ext cx="7116142" cy="32075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t="58740" r="85057"/>
          <a:stretch/>
        </p:blipFill>
        <p:spPr>
          <a:xfrm>
            <a:off x="4079776" y="1295852"/>
            <a:ext cx="2200838" cy="250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99" y="1585144"/>
            <a:ext cx="6448537" cy="35265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데이터 분석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94" y="1010378"/>
            <a:ext cx="10961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교통 사고시 발생 하는 평균 사망자</a:t>
            </a:r>
            <a:r>
              <a:rPr lang="en-US" altLang="ko-KR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사상자</a:t>
            </a:r>
            <a:r>
              <a:rPr lang="en-US" altLang="ko-KR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중상자</a:t>
            </a:r>
            <a:r>
              <a:rPr lang="en-US" altLang="ko-KR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200" dirty="0" err="1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경상자</a:t>
            </a:r>
            <a:r>
              <a:rPr lang="ko-KR" altLang="en-US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ko-KR" alt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352" y="2852936"/>
            <a:ext cx="2173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Group 0</a:t>
            </a:r>
          </a:p>
          <a:p>
            <a:r>
              <a:rPr lang="en-US" altLang="ko-KR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Group 1</a:t>
            </a:r>
          </a:p>
          <a:p>
            <a:r>
              <a:rPr lang="en-US" altLang="ko-KR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Group 2</a:t>
            </a:r>
          </a:p>
          <a:p>
            <a:r>
              <a:rPr lang="en-US" altLang="ko-KR" sz="2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Group 3</a:t>
            </a:r>
            <a:endParaRPr lang="ko-KR" altLang="en-US" sz="2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61" y="5029911"/>
            <a:ext cx="10706051" cy="153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데이터 분석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94" y="1010378"/>
            <a:ext cx="10961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별 가장 많이 사고가 나는 도로의 유형</a:t>
            </a:r>
            <a:endParaRPr lang="ko-KR" alt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2" y="1595153"/>
            <a:ext cx="2724966" cy="2460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426" y="1595153"/>
            <a:ext cx="2791027" cy="2328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927" y="1479548"/>
            <a:ext cx="2807542" cy="2444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0783" y="1302765"/>
            <a:ext cx="2658907" cy="24607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02" y="3953168"/>
            <a:ext cx="11378788" cy="18675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5295" y="5866967"/>
            <a:ext cx="11609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ko-KR" altLang="en-US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개의 그룹 모두 </a:t>
            </a:r>
            <a:r>
              <a:rPr lang="ko-KR" altLang="en-US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기타단일로를 제외한 교차로에서 </a:t>
            </a:r>
            <a:r>
              <a:rPr lang="ko-KR" altLang="en-US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교통 사고가 가장 많이 일어 나므로 교차로 내 교통 사고 방지를 위하여 노력 해야 한다</a:t>
            </a:r>
            <a:r>
              <a:rPr lang="en-US" altLang="ko-KR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rgbClr val="00B05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ko-KR" altLang="en-US" sz="2000" dirty="0">
              <a:solidFill>
                <a:srgbClr val="00B05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3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데이터 분석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94" y="1010378"/>
            <a:ext cx="10961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별 주 야 사고 발생 </a:t>
            </a:r>
            <a:r>
              <a:rPr lang="ko-KR" altLang="en-US" sz="3200" dirty="0" err="1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횟</a:t>
            </a:r>
            <a:r>
              <a:rPr lang="ko-KR" altLang="en-US" sz="3200" dirty="0" smtClean="0">
                <a:solidFill>
                  <a:srgbClr val="F33A2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수</a:t>
            </a:r>
            <a:endParaRPr lang="ko-KR" alt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8" y="2074575"/>
            <a:ext cx="2714315" cy="1803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898" y="2056717"/>
            <a:ext cx="2750029" cy="18393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089" y="2051274"/>
            <a:ext cx="2678600" cy="19107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288" y="2069133"/>
            <a:ext cx="2732172" cy="18750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193" y="4292325"/>
            <a:ext cx="11443792" cy="18283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2285" y="6120701"/>
            <a:ext cx="11609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</a:t>
            </a:r>
            <a:r>
              <a:rPr lang="ko-KR" altLang="en-US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번과 </a:t>
            </a:r>
            <a:r>
              <a:rPr lang="en-US" altLang="ko-KR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번의 그룹은 주간</a:t>
            </a:r>
            <a:r>
              <a:rPr lang="en-US" altLang="ko-KR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</a:t>
            </a:r>
            <a:r>
              <a:rPr lang="ko-KR" altLang="en-US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번과 </a:t>
            </a:r>
            <a:r>
              <a:rPr lang="en-US" altLang="ko-KR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번의 그룹은 야간에 교통 사고가 많이 발생 하므로 사고 방지를 위하여 노력 해야 한다</a:t>
            </a:r>
            <a:r>
              <a:rPr lang="en-US" altLang="ko-KR" sz="2000" dirty="0" smtClean="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rgbClr val="00B05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rgbClr val="00B05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rgbClr val="00B05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ko-KR" altLang="en-US" sz="2000" dirty="0">
              <a:solidFill>
                <a:srgbClr val="00B05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7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186204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11500" b="1" dirty="0" smtClean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결론</a:t>
            </a:r>
            <a:endParaRPr lang="en-US" altLang="ko-KR" sz="11500" b="1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95" y="2492896"/>
            <a:ext cx="3400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ko-KR" altLang="en-US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개의 그룹으로 나누면 사고 난 지역을 관리하기 더 쉽다</a:t>
            </a:r>
            <a:r>
              <a:rPr lang="en-US" altLang="ko-KR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2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1784" y="2473820"/>
            <a:ext cx="3400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각각의 그룹에서 발생 하는 사고의 원인은 모두 </a:t>
            </a:r>
            <a:r>
              <a:rPr lang="ko-KR" altLang="en-US" sz="32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비슷</a:t>
            </a:r>
            <a:r>
              <a:rPr lang="ko-KR" altLang="en-US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하다</a:t>
            </a:r>
            <a:r>
              <a:rPr lang="en-US" altLang="ko-KR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32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00256" y="2473819"/>
            <a:ext cx="3400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조금 더 정확한 데이터 분석을 하기 위해서는 데이터의 양이 더 많아야 된다</a:t>
            </a:r>
            <a:r>
              <a:rPr lang="en-US" altLang="ko-KR" sz="3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8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280775" y="1009650"/>
            <a:ext cx="72009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+mn-ea"/>
              </a:rPr>
              <a:t>문제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dist"/>
            <a:r>
              <a:rPr lang="ko-KR" altLang="en-US" dirty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352530" y="215900"/>
            <a:ext cx="575945" cy="720090"/>
            <a:chOff x="11352530" y="215900"/>
            <a:chExt cx="575945" cy="720090"/>
          </a:xfrm>
        </p:grpSpPr>
        <p:sp>
          <p:nvSpPr>
            <p:cNvPr id="17" name="TextBox 16"/>
            <p:cNvSpPr txBox="1"/>
            <p:nvPr/>
          </p:nvSpPr>
          <p:spPr>
            <a:xfrm>
              <a:off x="11352530" y="215900"/>
              <a:ext cx="575945" cy="70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1434445" y="575945"/>
              <a:ext cx="431800" cy="360045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1136630" y="0"/>
            <a:ext cx="791845" cy="184467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pSp>
        <p:nvGrpSpPr>
          <p:cNvPr id="21" name="그룹 15"/>
          <p:cNvGrpSpPr/>
          <p:nvPr/>
        </p:nvGrpSpPr>
        <p:grpSpPr>
          <a:xfrm>
            <a:off x="11280775" y="188595"/>
            <a:ext cx="575945" cy="720090"/>
            <a:chOff x="11280775" y="188595"/>
            <a:chExt cx="575945" cy="720090"/>
          </a:xfrm>
        </p:grpSpPr>
        <p:sp>
          <p:nvSpPr>
            <p:cNvPr id="22" name="TextBox 21"/>
            <p:cNvSpPr txBox="1"/>
            <p:nvPr/>
          </p:nvSpPr>
          <p:spPr>
            <a:xfrm>
              <a:off x="11280775" y="188595"/>
              <a:ext cx="575945" cy="70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11362055" y="548640"/>
              <a:ext cx="431800" cy="360045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575945"/>
            <a:ext cx="10369152" cy="59049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123" y="627697"/>
            <a:ext cx="2670829" cy="5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55820" y="2968625"/>
            <a:ext cx="2880360" cy="575945"/>
          </a:xfrm>
          <a:prstGeom prst="rect">
            <a:avLst/>
          </a:prstGeom>
          <a:solidFill>
            <a:srgbClr val="F33A2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36060" y="2872105"/>
            <a:ext cx="35286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6"/>
          <p:cNvGrpSpPr/>
          <p:nvPr/>
        </p:nvGrpSpPr>
        <p:grpSpPr>
          <a:xfrm>
            <a:off x="4007485" y="3334385"/>
            <a:ext cx="4176395" cy="575945"/>
            <a:chOff x="4007485" y="3334385"/>
            <a:chExt cx="4176395" cy="57594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007485" y="3622675"/>
              <a:ext cx="41763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607935" y="3334385"/>
              <a:ext cx="0" cy="5759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7440" y="2853055"/>
            <a:ext cx="489648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4584065" y="2396490"/>
            <a:ext cx="0" cy="816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4559300" y="2373630"/>
            <a:ext cx="360045" cy="310515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4350385" y="2542540"/>
            <a:ext cx="250825" cy="215900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280775" y="1009650"/>
            <a:ext cx="72009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+mn-ea"/>
              </a:rPr>
              <a:t>문제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dist"/>
            <a:r>
              <a:rPr lang="ko-KR" altLang="en-US" dirty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352530" y="215900"/>
            <a:ext cx="575945" cy="720090"/>
            <a:chOff x="11352530" y="215900"/>
            <a:chExt cx="575945" cy="720090"/>
          </a:xfrm>
        </p:grpSpPr>
        <p:sp>
          <p:nvSpPr>
            <p:cNvPr id="17" name="TextBox 16"/>
            <p:cNvSpPr txBox="1"/>
            <p:nvPr/>
          </p:nvSpPr>
          <p:spPr>
            <a:xfrm>
              <a:off x="11352530" y="215900"/>
              <a:ext cx="575945" cy="70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1434445" y="575945"/>
              <a:ext cx="431800" cy="360045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1136630" y="0"/>
            <a:ext cx="791845" cy="1844675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08385" y="982345"/>
            <a:ext cx="72009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+mn-ea"/>
              </a:rPr>
              <a:t>문제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dist"/>
            <a:r>
              <a:rPr lang="ko-KR" altLang="en-US" dirty="0">
                <a:solidFill>
                  <a:schemeClr val="bg1"/>
                </a:solidFill>
                <a:latin typeface="+mn-ea"/>
              </a:rPr>
              <a:t>풀이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1" name="그룹 15"/>
          <p:cNvGrpSpPr/>
          <p:nvPr/>
        </p:nvGrpSpPr>
        <p:grpSpPr>
          <a:xfrm>
            <a:off x="11280775" y="188595"/>
            <a:ext cx="575945" cy="720090"/>
            <a:chOff x="11280775" y="188595"/>
            <a:chExt cx="575945" cy="720090"/>
          </a:xfrm>
        </p:grpSpPr>
        <p:sp>
          <p:nvSpPr>
            <p:cNvPr id="22" name="TextBox 21"/>
            <p:cNvSpPr txBox="1"/>
            <p:nvPr/>
          </p:nvSpPr>
          <p:spPr>
            <a:xfrm>
              <a:off x="11280775" y="188595"/>
              <a:ext cx="575945" cy="70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11362055" y="548640"/>
              <a:ext cx="431800" cy="360045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95" y="791389"/>
            <a:ext cx="11784757" cy="48947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74030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 형식</a:t>
            </a:r>
            <a:endParaRPr lang="en-US" altLang="ko-KR" sz="3600" b="1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endParaRPr lang="en-US" altLang="ko-KR" sz="3600" b="1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endParaRPr lang="en-US" altLang="ko-KR" sz="3600" b="1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endParaRPr lang="en-US" altLang="ko-KR" sz="3600" b="1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endParaRPr lang="en-US" altLang="ko-KR" sz="3600" b="1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endParaRPr lang="en-US" altLang="ko-KR" sz="3600" b="1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eaLnBrk="0"/>
            <a:r>
              <a:rPr lang="en-US" altLang="ko-KR" sz="36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    </a:t>
            </a:r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데이터의 개수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27254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5713421"/>
            <a:ext cx="2708890" cy="94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352530" y="215900"/>
            <a:ext cx="576580" cy="720725"/>
            <a:chOff x="11352530" y="215900"/>
            <a:chExt cx="576580" cy="720725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352530" y="215900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이등변 삼각형 25"/>
            <p:cNvSpPr>
              <a:spLocks/>
            </p:cNvSpPr>
            <p:nvPr/>
          </p:nvSpPr>
          <p:spPr>
            <a:xfrm>
              <a:off x="11434445" y="575945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직사각형 26"/>
          <p:cNvSpPr>
            <a:spLocks/>
          </p:cNvSpPr>
          <p:nvPr/>
        </p:nvSpPr>
        <p:spPr>
          <a:xfrm>
            <a:off x="11136630" y="0"/>
            <a:ext cx="792480" cy="1845310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280775" y="188595"/>
            <a:ext cx="576580" cy="720725"/>
            <a:chOff x="11280775" y="188595"/>
            <a:chExt cx="576580" cy="720725"/>
          </a:xfrm>
        </p:grpSpPr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80775" y="188595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이등변 삼각형 30"/>
            <p:cNvSpPr>
              <a:spLocks/>
            </p:cNvSpPr>
            <p:nvPr/>
          </p:nvSpPr>
          <p:spPr>
            <a:xfrm>
              <a:off x="11362055" y="548640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데이터에 따른 스키마 정의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43" y="756285"/>
            <a:ext cx="7733965" cy="597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59911"/>
          <a:stretch/>
        </p:blipFill>
        <p:spPr>
          <a:xfrm>
            <a:off x="5244244" y="3342957"/>
            <a:ext cx="7018462" cy="3514725"/>
          </a:xfrm>
          <a:prstGeom prst="rect">
            <a:avLst/>
          </a:prstGeom>
        </p:spPr>
      </p:pic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352530" y="215900"/>
            <a:ext cx="576580" cy="720725"/>
            <a:chOff x="11352530" y="215900"/>
            <a:chExt cx="576580" cy="720725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352530" y="215900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이등변 삼각형 25"/>
            <p:cNvSpPr>
              <a:spLocks/>
            </p:cNvSpPr>
            <p:nvPr/>
          </p:nvSpPr>
          <p:spPr>
            <a:xfrm>
              <a:off x="11434445" y="575945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직사각형 26"/>
          <p:cNvSpPr>
            <a:spLocks/>
          </p:cNvSpPr>
          <p:nvPr/>
        </p:nvSpPr>
        <p:spPr>
          <a:xfrm>
            <a:off x="11136630" y="0"/>
            <a:ext cx="792480" cy="1845310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280775" y="188595"/>
            <a:ext cx="576580" cy="720725"/>
            <a:chOff x="11280775" y="188595"/>
            <a:chExt cx="576580" cy="720725"/>
          </a:xfrm>
        </p:grpSpPr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80775" y="188595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이등변 삼각형 30"/>
            <p:cNvSpPr>
              <a:spLocks/>
            </p:cNvSpPr>
            <p:nvPr/>
          </p:nvSpPr>
          <p:spPr>
            <a:xfrm>
              <a:off x="11362055" y="548640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0090"/>
          <a:stretch/>
        </p:blipFill>
        <p:spPr>
          <a:xfrm>
            <a:off x="-20083" y="649802"/>
            <a:ext cx="10488488" cy="35147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13932" y="82649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3600" b="1" dirty="0">
                <a:latin typeface="맑은 고딕" charset="0"/>
                <a:ea typeface="맑은 고딕" charset="0"/>
              </a:rPr>
              <a:t>accidentDF2 </a:t>
            </a:r>
            <a:r>
              <a:rPr lang="ko-KR" altLang="en-US" sz="3600" b="1" dirty="0">
                <a:latin typeface="맑은 고딕" charset="0"/>
                <a:ea typeface="맑은 고딕" charset="0"/>
              </a:rPr>
              <a:t>데이터 프레임 생성</a:t>
            </a:r>
            <a:endParaRPr lang="en-US" altLang="ko-KR" sz="3600" b="1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352530" y="215900"/>
            <a:ext cx="576580" cy="720725"/>
            <a:chOff x="11352530" y="215900"/>
            <a:chExt cx="576580" cy="720725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352530" y="215900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이등변 삼각형 25"/>
            <p:cNvSpPr>
              <a:spLocks/>
            </p:cNvSpPr>
            <p:nvPr/>
          </p:nvSpPr>
          <p:spPr>
            <a:xfrm>
              <a:off x="11434445" y="575945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직사각형 26"/>
          <p:cNvSpPr>
            <a:spLocks/>
          </p:cNvSpPr>
          <p:nvPr/>
        </p:nvSpPr>
        <p:spPr>
          <a:xfrm>
            <a:off x="11136630" y="0"/>
            <a:ext cx="792480" cy="1845310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280775" y="188595"/>
            <a:ext cx="576580" cy="720725"/>
            <a:chOff x="11280775" y="188595"/>
            <a:chExt cx="576580" cy="720725"/>
          </a:xfrm>
        </p:grpSpPr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80775" y="188595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이등변 삼각형 30"/>
            <p:cNvSpPr>
              <a:spLocks/>
            </p:cNvSpPr>
            <p:nvPr/>
          </p:nvSpPr>
          <p:spPr>
            <a:xfrm>
              <a:off x="11362055" y="548640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데이터에 대한 정렬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- 1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" y="730197"/>
            <a:ext cx="8267700" cy="2266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1544181"/>
            <a:ext cx="8229600" cy="3019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797" y="2369643"/>
            <a:ext cx="8020050" cy="3009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347" y="3195723"/>
            <a:ext cx="8048625" cy="2962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8212" y="4061049"/>
            <a:ext cx="7321955" cy="27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352530" y="215900"/>
            <a:ext cx="576580" cy="720725"/>
            <a:chOff x="11352530" y="215900"/>
            <a:chExt cx="576580" cy="720725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352530" y="215900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이등변 삼각형 25"/>
            <p:cNvSpPr>
              <a:spLocks/>
            </p:cNvSpPr>
            <p:nvPr/>
          </p:nvSpPr>
          <p:spPr>
            <a:xfrm>
              <a:off x="11434445" y="575945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직사각형 26"/>
          <p:cNvSpPr>
            <a:spLocks/>
          </p:cNvSpPr>
          <p:nvPr/>
        </p:nvSpPr>
        <p:spPr>
          <a:xfrm>
            <a:off x="11136630" y="0"/>
            <a:ext cx="792480" cy="1845310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280775" y="188595"/>
            <a:ext cx="576580" cy="720725"/>
            <a:chOff x="11280775" y="188595"/>
            <a:chExt cx="576580" cy="720725"/>
          </a:xfrm>
        </p:grpSpPr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80775" y="188595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이등변 삼각형 30"/>
            <p:cNvSpPr>
              <a:spLocks/>
            </p:cNvSpPr>
            <p:nvPr/>
          </p:nvSpPr>
          <p:spPr>
            <a:xfrm>
              <a:off x="11362055" y="548640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데이터에 대한 정렬 </a:t>
            </a:r>
            <a:r>
              <a:rPr lang="en-US" altLang="ko-KR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- 5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95" y="764084"/>
            <a:ext cx="8582025" cy="2209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025" y="1845310"/>
            <a:ext cx="81819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/>
          </p:cNvSpPr>
          <p:nvPr/>
        </p:nvSpPr>
        <p:spPr>
          <a:xfrm>
            <a:off x="11280775" y="1009650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352530" y="215900"/>
            <a:ext cx="576580" cy="720725"/>
            <a:chOff x="11352530" y="215900"/>
            <a:chExt cx="576580" cy="720725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352530" y="215900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이등변 삼각형 25"/>
            <p:cNvSpPr>
              <a:spLocks/>
            </p:cNvSpPr>
            <p:nvPr/>
          </p:nvSpPr>
          <p:spPr>
            <a:xfrm>
              <a:off x="11434445" y="575945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직사각형 26"/>
          <p:cNvSpPr>
            <a:spLocks/>
          </p:cNvSpPr>
          <p:nvPr/>
        </p:nvSpPr>
        <p:spPr>
          <a:xfrm>
            <a:off x="11136630" y="0"/>
            <a:ext cx="792480" cy="1845310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1208385" y="982345"/>
            <a:ext cx="720725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풀이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280775" y="188595"/>
            <a:ext cx="576580" cy="720725"/>
            <a:chOff x="11280775" y="188595"/>
            <a:chExt cx="576580" cy="720725"/>
          </a:xfrm>
        </p:grpSpPr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80775" y="188595"/>
              <a:ext cx="576580" cy="7086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0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4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이등변 삼각형 30"/>
            <p:cNvSpPr>
              <a:spLocks/>
            </p:cNvSpPr>
            <p:nvPr/>
          </p:nvSpPr>
          <p:spPr>
            <a:xfrm>
              <a:off x="11362055" y="548640"/>
              <a:ext cx="432435" cy="36068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60870-00EE-4F08-97FF-55F5F3C95BD4}"/>
              </a:ext>
            </a:extLst>
          </p:cNvPr>
          <p:cNvSpPr txBox="1">
            <a:spLocks/>
          </p:cNvSpPr>
          <p:nvPr/>
        </p:nvSpPr>
        <p:spPr>
          <a:xfrm>
            <a:off x="175295" y="117753"/>
            <a:ext cx="1085338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가장 사고가 많이 난 시도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95" y="784361"/>
            <a:ext cx="10874240" cy="40778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316" y="2598738"/>
            <a:ext cx="10194564" cy="42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Pages>18</Pages>
  <Words>626</Words>
  <Characters>0</Characters>
  <Application>Microsoft Office PowerPoint</Application>
  <DocSecurity>0</DocSecurity>
  <PresentationFormat>와이드스크린</PresentationFormat>
  <Lines>0</Lines>
  <Paragraphs>210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Arial</vt:lpstr>
      <vt:lpstr>한컴 윤고딕 230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USER</cp:lastModifiedBy>
  <cp:revision>240</cp:revision>
  <dcterms:modified xsi:type="dcterms:W3CDTF">2018-06-19T04:18:13Z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