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표지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표지_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3" descr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0" y="5271098"/>
            <a:ext cx="666347" cy="55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표지 2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3429000"/>
            <a:ext cx="7915275" cy="342995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표지 2_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3429000"/>
            <a:ext cx="7915275" cy="3429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50" y="5271098"/>
            <a:ext cx="666347" cy="55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컨텐츠페이지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22201" y="609731"/>
            <a:ext cx="259529" cy="256541"/>
          </a:xfrm>
          <a:prstGeom prst="rect">
            <a:avLst/>
          </a:prstGeom>
        </p:spPr>
        <p:txBody>
          <a:bodyPr anchor="b"/>
          <a:lstStyle>
            <a:lvl1pPr defTabSz="457200">
              <a:defRPr sz="1100">
                <a:solidFill>
                  <a:srgbClr val="D9D9D9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직선 연결선 15"/>
          <p:cNvSpPr/>
          <p:nvPr/>
        </p:nvSpPr>
        <p:spPr>
          <a:xfrm>
            <a:off x="800099" y="1028698"/>
            <a:ext cx="10591802" cy="3978"/>
          </a:xfrm>
          <a:prstGeom prst="line">
            <a:avLst/>
          </a:prstGeom>
          <a:ln w="12700">
            <a:solidFill>
              <a:srgbClr val="D32D4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이등변 삼각형 16"/>
          <p:cNvSpPr/>
          <p:nvPr/>
        </p:nvSpPr>
        <p:spPr>
          <a:xfrm>
            <a:off x="11264961" y="916669"/>
            <a:ext cx="126940" cy="116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32D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7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3429000"/>
            <a:ext cx="7915275" cy="3429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간지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각 삼각형 2"/>
          <p:cNvSpPr/>
          <p:nvPr/>
        </p:nvSpPr>
        <p:spPr>
          <a:xfrm rot="16200000">
            <a:off x="6784668" y="1450668"/>
            <a:ext cx="5222722" cy="5591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32D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간지_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각 삼각형 2"/>
          <p:cNvSpPr/>
          <p:nvPr/>
        </p:nvSpPr>
        <p:spPr>
          <a:xfrm rot="16200000">
            <a:off x="6784668" y="1450668"/>
            <a:ext cx="5222722" cy="5591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32D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 / EOD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 / EOD_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850" y="5271098"/>
            <a:ext cx="667242" cy="5554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733075" y="777371"/>
            <a:ext cx="105156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8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Open API</a:t>
            </a:r>
          </a:p>
        </p:txBody>
      </p:sp>
      <p:sp>
        <p:nvSpPr>
          <p:cNvPr id="87" name="Title 1"/>
          <p:cNvSpPr txBox="1"/>
          <p:nvPr/>
        </p:nvSpPr>
        <p:spPr>
          <a:xfrm>
            <a:off x="733076" y="2667000"/>
            <a:ext cx="5362924" cy="70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D32D47"/>
                </a:solidFill>
                <a:latin typeface="AppleSDGothicNeoEB00"/>
                <a:ea typeface="AppleSDGothicNeoEB00"/>
                <a:cs typeface="AppleSDGothicNeoEB00"/>
                <a:sym typeface="AppleSDGothicNeoEB00"/>
              </a:defRPr>
            </a:pPr>
            <a:r>
              <a:t>Update date : 2020. 08. 25</a:t>
            </a:r>
            <a:endParaRPr sz="4400"/>
          </a:p>
          <a:p>
            <a:pPr>
              <a:lnSpc>
                <a:spcPct val="150000"/>
              </a:lnSpc>
              <a:defRPr sz="1600">
                <a:solidFill>
                  <a:srgbClr val="D32D47"/>
                </a:solidFill>
                <a:latin typeface="AppleSDGothicNeoEB00"/>
                <a:ea typeface="AppleSDGothicNeoEB00"/>
                <a:cs typeface="AppleSDGothicNeoEB00"/>
                <a:sym typeface="AppleSDGothicNeoEB00"/>
              </a:defRPr>
            </a:pPr>
            <a:r>
              <a:t>Member : 김택윤, 김혁진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/>
        </p:nvSpPr>
        <p:spPr>
          <a:xfrm>
            <a:off x="733075" y="777371"/>
            <a:ext cx="10515601" cy="144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rPr dirty="0"/>
              <a:t># 0</a:t>
            </a:r>
            <a:r>
              <a:rPr lang="en-US" dirty="0"/>
              <a:t>4</a:t>
            </a:r>
            <a:endParaRPr sz="4400" dirty="0"/>
          </a:p>
          <a:p>
            <a:pPr>
              <a:lnSpc>
                <a:spcPct val="120000"/>
              </a:lnSpc>
              <a:defRPr sz="36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rPr lang="ko-KR" altLang="en-US" dirty="0"/>
              <a:t>테스트 과정 및 방식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7954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9895" y="609731"/>
            <a:ext cx="18183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30" name="Title 1"/>
          <p:cNvSpPr txBox="1"/>
          <p:nvPr/>
        </p:nvSpPr>
        <p:spPr>
          <a:xfrm>
            <a:off x="755645" y="489645"/>
            <a:ext cx="275073" cy="38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31" name="Title 1"/>
          <p:cNvSpPr txBox="1"/>
          <p:nvPr/>
        </p:nvSpPr>
        <p:spPr>
          <a:xfrm>
            <a:off x="1328212" y="489645"/>
            <a:ext cx="1648847" cy="38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rPr lang="ko-KR" altLang="en-US" dirty="0"/>
              <a:t>테스트 과정 및 방식</a:t>
            </a:r>
          </a:p>
        </p:txBody>
      </p:sp>
      <p:sp>
        <p:nvSpPr>
          <p:cNvPr id="132" name="TextBox 6"/>
          <p:cNvSpPr txBox="1"/>
          <p:nvPr/>
        </p:nvSpPr>
        <p:spPr>
          <a:xfrm>
            <a:off x="755644" y="1270125"/>
            <a:ext cx="4298722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200">
                <a:solidFill>
                  <a:srgbClr val="D32D47"/>
                </a:solidFill>
              </a:defRPr>
            </a:pPr>
            <a:r>
              <a:rPr lang="ko-KR" altLang="en-US" dirty="0"/>
              <a:t>테스트 진행 방식</a:t>
            </a:r>
            <a:endParaRPr lang="en-US" altLang="ko-KR" dirty="0"/>
          </a:p>
          <a:p>
            <a:pPr>
              <a:spcBef>
                <a:spcPts val="1600"/>
              </a:spcBef>
              <a:defRPr sz="2200">
                <a:solidFill>
                  <a:srgbClr val="D32D47"/>
                </a:solidFill>
              </a:defRPr>
            </a:pPr>
            <a:r>
              <a:rPr lang="en-US" altLang="ko-KR" sz="1800" dirty="0">
                <a:solidFill>
                  <a:srgbClr val="FFFFFF"/>
                </a:solidFill>
              </a:rPr>
              <a:t>1</a:t>
            </a:r>
            <a:r>
              <a:rPr lang="ko-KR" altLang="en-US" sz="1800" dirty="0">
                <a:solidFill>
                  <a:srgbClr val="FFFFFF"/>
                </a:solidFill>
              </a:rPr>
              <a:t>차</a:t>
            </a:r>
            <a:r>
              <a:rPr lang="en-US" altLang="ko-KR" sz="1800" dirty="0">
                <a:solidFill>
                  <a:srgbClr val="FFFFFF"/>
                </a:solidFill>
              </a:rPr>
              <a:t>, 2</a:t>
            </a:r>
            <a:r>
              <a:rPr lang="ko-KR" altLang="en-US" sz="1800" dirty="0">
                <a:solidFill>
                  <a:srgbClr val="FFFFFF"/>
                </a:solidFill>
              </a:rPr>
              <a:t>차 테스</a:t>
            </a:r>
            <a:r>
              <a:rPr lang="ko-KR" altLang="en-US" dirty="0">
                <a:solidFill>
                  <a:srgbClr val="FFFFFF"/>
                </a:solidFill>
              </a:rPr>
              <a:t>트 </a:t>
            </a:r>
            <a:r>
              <a:rPr lang="ko-KR" altLang="en-US" sz="1800" dirty="0">
                <a:solidFill>
                  <a:srgbClr val="FFFFFF"/>
                </a:solidFill>
              </a:rPr>
              <a:t>진행</a:t>
            </a:r>
          </a:p>
        </p:txBody>
      </p:sp>
      <p:sp>
        <p:nvSpPr>
          <p:cNvPr id="133" name="TextBox 1"/>
          <p:cNvSpPr txBox="1"/>
          <p:nvPr/>
        </p:nvSpPr>
        <p:spPr>
          <a:xfrm>
            <a:off x="6374423" y="2467198"/>
            <a:ext cx="5437170" cy="3605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lvl="1">
              <a:spcBef>
                <a:spcPts val="1200"/>
              </a:spcBef>
              <a:defRPr>
                <a:solidFill>
                  <a:srgbClr val="D32D47"/>
                </a:solidFill>
              </a:defRPr>
            </a:pPr>
            <a:r>
              <a:rPr lang="en-US" dirty="0"/>
              <a:t>2</a:t>
            </a:r>
            <a:r>
              <a:rPr lang="ko-KR" altLang="en-US" dirty="0"/>
              <a:t>차 테스트</a:t>
            </a:r>
            <a:r>
              <a:rPr lang="en-US" altLang="ko-KR" dirty="0"/>
              <a:t>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  <a:endParaRPr dirty="0"/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lang="en-US" dirty="0"/>
              <a:t>1</a:t>
            </a:r>
            <a:r>
              <a:rPr lang="ko-KR" altLang="en-US" dirty="0"/>
              <a:t>차 테스트 시에 발견하지 못한 이슈들을 파악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lang="ko-KR" altLang="en-US" dirty="0"/>
              <a:t>거래금지 계정</a:t>
            </a:r>
            <a:r>
              <a:rPr lang="en-US" altLang="ko-KR" dirty="0"/>
              <a:t>, </a:t>
            </a:r>
            <a:r>
              <a:rPr lang="ko-KR" altLang="en-US" dirty="0"/>
              <a:t>신규가입 계정 등 일반적으로 테스트 할 수 없는 특수한 환경에서 테스트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lang="ko-KR" altLang="en-US" dirty="0"/>
              <a:t>발견한 이슈들은 서브 </a:t>
            </a:r>
            <a:r>
              <a:rPr lang="ko-KR" altLang="en-US" dirty="0" err="1"/>
              <a:t>테스크로</a:t>
            </a:r>
            <a:r>
              <a:rPr lang="ko-KR" altLang="en-US" dirty="0"/>
              <a:t> 관리</a:t>
            </a:r>
            <a:r>
              <a:rPr lang="en-US" altLang="ko-KR" dirty="0"/>
              <a:t>.</a:t>
            </a:r>
            <a:br>
              <a:rPr dirty="0"/>
            </a:br>
            <a:endParaRPr dirty="0"/>
          </a:p>
        </p:txBody>
      </p:sp>
      <p:sp>
        <p:nvSpPr>
          <p:cNvPr id="134" name="TextBox 2"/>
          <p:cNvSpPr txBox="1"/>
          <p:nvPr/>
        </p:nvSpPr>
        <p:spPr>
          <a:xfrm>
            <a:off x="755644" y="2467198"/>
            <a:ext cx="4305023" cy="2117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defRPr>
                <a:solidFill>
                  <a:srgbClr val="D32D47"/>
                </a:solidFill>
              </a:defRPr>
            </a:pPr>
            <a:r>
              <a:rPr lang="en-US" dirty="0"/>
              <a:t>1</a:t>
            </a:r>
            <a:r>
              <a:rPr lang="ko-KR" altLang="en-US" dirty="0"/>
              <a:t>차 테스트</a:t>
            </a:r>
            <a:endParaRPr lang="en-US" dirty="0"/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ko-KR" altLang="en-US" dirty="0"/>
              <a:t>시스템 트레이딩 프로그램 제작 하여 </a:t>
            </a:r>
            <a:endParaRPr lang="en-US" altLang="ko-KR" dirty="0"/>
          </a:p>
          <a:p>
            <a:pPr>
              <a:lnSpc>
                <a:spcPct val="150000"/>
              </a:lnSpc>
              <a:buSzPct val="100000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ko-KR" altLang="en-US" dirty="0"/>
              <a:t>     실 사용시 발생 할 수 있는 문제점 파악</a:t>
            </a:r>
            <a:endParaRPr lang="en-US" altLang="ko-KR" dirty="0"/>
          </a:p>
          <a:p>
            <a:pPr>
              <a:lnSpc>
                <a:spcPct val="150000"/>
              </a:lnSpc>
              <a:buSzPct val="100000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ko-KR" altLang="en-US" dirty="0"/>
              <a:t>발견한 이슈들은 서브 </a:t>
            </a:r>
            <a:r>
              <a:rPr lang="ko-KR" altLang="en-US" dirty="0" err="1"/>
              <a:t>테스크로</a:t>
            </a:r>
            <a:r>
              <a:rPr lang="ko-KR" altLang="en-US" dirty="0"/>
              <a:t> 관리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2781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/>
        </p:nvSpPr>
        <p:spPr>
          <a:xfrm>
            <a:off x="838200" y="2577383"/>
            <a:ext cx="10515600" cy="144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rPr dirty="0"/>
              <a:t># 0</a:t>
            </a:r>
            <a:r>
              <a:rPr lang="en-US" dirty="0"/>
              <a:t>5</a:t>
            </a:r>
            <a:endParaRPr sz="4400" dirty="0"/>
          </a:p>
          <a:p>
            <a:pPr>
              <a:lnSpc>
                <a:spcPct val="120000"/>
              </a:lnSpc>
              <a:defRPr sz="36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rPr dirty="0" err="1"/>
              <a:t>셀프</a:t>
            </a:r>
            <a:r>
              <a:rPr dirty="0"/>
              <a:t> </a:t>
            </a:r>
            <a:r>
              <a:rPr dirty="0" err="1"/>
              <a:t>피드백</a:t>
            </a:r>
            <a:endParaRPr dirty="0"/>
          </a:p>
        </p:txBody>
      </p:sp>
      <p:sp>
        <p:nvSpPr>
          <p:cNvPr id="144" name="TextBox 4"/>
          <p:cNvSpPr txBox="1"/>
          <p:nvPr/>
        </p:nvSpPr>
        <p:spPr>
          <a:xfrm>
            <a:off x="4811784" y="1419263"/>
            <a:ext cx="6094603" cy="1866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spcBef>
                <a:spcPts val="1600"/>
              </a:spcBef>
              <a:buSzPct val="100000"/>
              <a:buAutoNum type="arabicPeriod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주문 완료시 response 에서 order id 를 알 수가 없어,</a:t>
            </a:r>
          </a:p>
          <a:p>
            <a:pPr>
              <a:spcBef>
                <a:spcPts val="1600"/>
              </a:spcBef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Open API 사용시 ‘약간’ 의 불편함</a:t>
            </a:r>
          </a:p>
          <a:p>
            <a:pPr>
              <a:spcBef>
                <a:spcPts val="1600"/>
              </a:spcBef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/>
          </a:p>
          <a:p>
            <a:pPr>
              <a:spcBef>
                <a:spcPts val="1600"/>
              </a:spcBef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2. 시간 부족으로 인한 코드 퀄리티에 대한 아쉬움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/>
        </p:nvSpPr>
        <p:spPr>
          <a:xfrm>
            <a:off x="733075" y="777371"/>
            <a:ext cx="10515601" cy="145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rPr dirty="0"/>
              <a:t># 0</a:t>
            </a:r>
            <a:r>
              <a:rPr lang="en-US" dirty="0"/>
              <a:t>6</a:t>
            </a:r>
            <a:endParaRPr sz="4400" dirty="0"/>
          </a:p>
          <a:p>
            <a:pPr>
              <a:lnSpc>
                <a:spcPct val="120000"/>
              </a:lnSpc>
              <a:defRPr sz="36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rPr dirty="0" err="1"/>
              <a:t>QnA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2"/>
          <p:cNvSpPr txBox="1"/>
          <p:nvPr/>
        </p:nvSpPr>
        <p:spPr>
          <a:xfrm>
            <a:off x="3048698" y="2428725"/>
            <a:ext cx="6094604" cy="411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감사합니다</a:t>
            </a:r>
          </a:p>
          <a:p>
            <a:br>
              <a:rPr sz="8800"/>
            </a:br>
            <a:endParaRPr sz="88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/>
        </p:nvSpPr>
        <p:spPr>
          <a:xfrm>
            <a:off x="733075" y="777371"/>
            <a:ext cx="254403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48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Contents</a:t>
            </a:r>
          </a:p>
        </p:txBody>
      </p:sp>
      <p:grpSp>
        <p:nvGrpSpPr>
          <p:cNvPr id="105" name="그룹 5"/>
          <p:cNvGrpSpPr/>
          <p:nvPr/>
        </p:nvGrpSpPr>
        <p:grpSpPr>
          <a:xfrm>
            <a:off x="6095999" y="4073614"/>
            <a:ext cx="5116705" cy="1937741"/>
            <a:chOff x="0" y="0"/>
            <a:chExt cx="5116703" cy="1937740"/>
          </a:xfrm>
        </p:grpSpPr>
        <p:sp>
          <p:nvSpPr>
            <p:cNvPr id="90" name="Title 1"/>
            <p:cNvSpPr txBox="1"/>
            <p:nvPr/>
          </p:nvSpPr>
          <p:spPr>
            <a:xfrm>
              <a:off x="5610" y="407600"/>
              <a:ext cx="30190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400">
                  <a:solidFill>
                    <a:srgbClr val="D32D47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91" name="Title 1"/>
            <p:cNvSpPr txBox="1"/>
            <p:nvPr/>
          </p:nvSpPr>
          <p:spPr>
            <a:xfrm>
              <a:off x="592761" y="407600"/>
              <a:ext cx="1182752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pPr>
              <a:r>
                <a:t>Open api 설명</a:t>
              </a:r>
            </a:p>
          </p:txBody>
        </p:sp>
        <p:sp>
          <p:nvSpPr>
            <p:cNvPr id="92" name="Title 1"/>
            <p:cNvSpPr txBox="1"/>
            <p:nvPr/>
          </p:nvSpPr>
          <p:spPr>
            <a:xfrm>
              <a:off x="4927806" y="413543"/>
              <a:ext cx="18889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3" name="Title 1"/>
            <p:cNvSpPr txBox="1"/>
            <p:nvPr/>
          </p:nvSpPr>
          <p:spPr>
            <a:xfrm>
              <a:off x="5610" y="815200"/>
              <a:ext cx="30190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400">
                  <a:solidFill>
                    <a:srgbClr val="D32D47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94" name="Title 1"/>
            <p:cNvSpPr txBox="1"/>
            <p:nvPr/>
          </p:nvSpPr>
          <p:spPr>
            <a:xfrm>
              <a:off x="592762" y="815200"/>
              <a:ext cx="2865336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프로젝트 관리</a:t>
              </a:r>
            </a:p>
          </p:txBody>
        </p:sp>
        <p:sp>
          <p:nvSpPr>
            <p:cNvPr id="95" name="Title 1"/>
            <p:cNvSpPr txBox="1"/>
            <p:nvPr/>
          </p:nvSpPr>
          <p:spPr>
            <a:xfrm>
              <a:off x="4927806" y="827087"/>
              <a:ext cx="18889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6" name="Title 1"/>
            <p:cNvSpPr txBox="1"/>
            <p:nvPr/>
          </p:nvSpPr>
          <p:spPr>
            <a:xfrm>
              <a:off x="0" y="1222800"/>
              <a:ext cx="30190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400">
                  <a:solidFill>
                    <a:srgbClr val="D32D47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97" name="Title 1"/>
            <p:cNvSpPr txBox="1"/>
            <p:nvPr/>
          </p:nvSpPr>
          <p:spPr>
            <a:xfrm>
              <a:off x="592761" y="1222799"/>
              <a:ext cx="922525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셀프 피드백</a:t>
              </a:r>
            </a:p>
          </p:txBody>
        </p:sp>
        <p:sp>
          <p:nvSpPr>
            <p:cNvPr id="98" name="Title 1"/>
            <p:cNvSpPr txBox="1"/>
            <p:nvPr/>
          </p:nvSpPr>
          <p:spPr>
            <a:xfrm>
              <a:off x="4927806" y="1240632"/>
              <a:ext cx="18889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9" name="Title 1"/>
            <p:cNvSpPr txBox="1"/>
            <p:nvPr/>
          </p:nvSpPr>
          <p:spPr>
            <a:xfrm>
              <a:off x="20037" y="0"/>
              <a:ext cx="30190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400">
                  <a:solidFill>
                    <a:srgbClr val="D32D47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100" name="Title 1"/>
            <p:cNvSpPr txBox="1"/>
            <p:nvPr/>
          </p:nvSpPr>
          <p:spPr>
            <a:xfrm>
              <a:off x="592761" y="0"/>
              <a:ext cx="1182752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pPr>
              <a:r>
                <a:t>Open api 목적</a:t>
              </a:r>
            </a:p>
          </p:txBody>
        </p:sp>
        <p:sp>
          <p:nvSpPr>
            <p:cNvPr id="101" name="Title 1"/>
            <p:cNvSpPr txBox="1"/>
            <p:nvPr/>
          </p:nvSpPr>
          <p:spPr>
            <a:xfrm>
              <a:off x="4927806" y="0"/>
              <a:ext cx="18889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2" name="Title 1"/>
            <p:cNvSpPr txBox="1"/>
            <p:nvPr/>
          </p:nvSpPr>
          <p:spPr>
            <a:xfrm>
              <a:off x="0" y="1630400"/>
              <a:ext cx="30190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400">
                  <a:solidFill>
                    <a:srgbClr val="D32D47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05</a:t>
              </a:r>
            </a:p>
          </p:txBody>
        </p:sp>
        <p:sp>
          <p:nvSpPr>
            <p:cNvPr id="103" name="Title 1"/>
            <p:cNvSpPr txBox="1"/>
            <p:nvPr/>
          </p:nvSpPr>
          <p:spPr>
            <a:xfrm>
              <a:off x="592762" y="1628326"/>
              <a:ext cx="45991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QnA</a:t>
              </a:r>
            </a:p>
          </p:txBody>
        </p:sp>
        <p:sp>
          <p:nvSpPr>
            <p:cNvPr id="104" name="Title 1"/>
            <p:cNvSpPr txBox="1"/>
            <p:nvPr/>
          </p:nvSpPr>
          <p:spPr>
            <a:xfrm>
              <a:off x="4927806" y="1604712"/>
              <a:ext cx="18889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AppleSDGothicNeoEB00"/>
                  <a:ea typeface="AppleSDGothicNeoEB00"/>
                  <a:cs typeface="AppleSDGothicNeoEB00"/>
                  <a:sym typeface="AppleSDGothicNeoEB00"/>
                </a:defRPr>
              </a:lvl1pPr>
            </a:lstStyle>
            <a:p>
              <a:r>
                <a:t>9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/>
        </p:nvSpPr>
        <p:spPr>
          <a:xfrm>
            <a:off x="733075" y="777371"/>
            <a:ext cx="10515601" cy="1393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t># 01</a:t>
            </a:r>
            <a:endParaRPr sz="4400"/>
          </a:p>
          <a:p>
            <a:pPr>
              <a:lnSpc>
                <a:spcPct val="120000"/>
              </a:lnSpc>
              <a:defRPr sz="36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t>Open api 목적</a:t>
            </a:r>
          </a:p>
        </p:txBody>
      </p:sp>
      <p:sp>
        <p:nvSpPr>
          <p:cNvPr id="108" name="Title 1"/>
          <p:cNvSpPr txBox="1"/>
          <p:nvPr/>
        </p:nvSpPr>
        <p:spPr>
          <a:xfrm>
            <a:off x="838200" y="4141616"/>
            <a:ext cx="2467063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arenR"/>
              <a:defRPr sz="2000">
                <a:solidFill>
                  <a:srgbClr val="FFFFFF"/>
                </a:solidFill>
                <a:latin typeface="AppleSDGothicNeoEB00"/>
                <a:ea typeface="AppleSDGothicNeoEB00"/>
                <a:cs typeface="AppleSDGothicNeoEB00"/>
                <a:sym typeface="AppleSDGothicNeoEB00"/>
              </a:defRPr>
            </a:pPr>
            <a:r>
              <a:t>목적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/>
              <a:defRPr sz="2000">
                <a:solidFill>
                  <a:srgbClr val="FFFFFF"/>
                </a:solidFill>
                <a:latin typeface="AppleSDGothicNeoEB00"/>
                <a:ea typeface="AppleSDGothicNeoEB00"/>
                <a:cs typeface="AppleSDGothicNeoEB00"/>
                <a:sym typeface="AppleSDGothicNeoEB00"/>
              </a:defRPr>
            </a:pPr>
            <a:r>
              <a:t>구성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9895" y="609731"/>
            <a:ext cx="18183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11" name="Title 1"/>
          <p:cNvSpPr txBox="1"/>
          <p:nvPr/>
        </p:nvSpPr>
        <p:spPr>
          <a:xfrm>
            <a:off x="755645" y="489645"/>
            <a:ext cx="30190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01</a:t>
            </a:r>
          </a:p>
        </p:txBody>
      </p:sp>
      <p:sp>
        <p:nvSpPr>
          <p:cNvPr id="112" name="Title 1"/>
          <p:cNvSpPr txBox="1"/>
          <p:nvPr/>
        </p:nvSpPr>
        <p:spPr>
          <a:xfrm>
            <a:off x="1328212" y="489645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대시보드 목적</a:t>
            </a:r>
          </a:p>
        </p:txBody>
      </p:sp>
      <p:sp>
        <p:nvSpPr>
          <p:cNvPr id="113" name="직사각형 28"/>
          <p:cNvSpPr txBox="1"/>
          <p:nvPr/>
        </p:nvSpPr>
        <p:spPr>
          <a:xfrm>
            <a:off x="755645" y="1030069"/>
            <a:ext cx="10598155" cy="131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>
                <a:solidFill>
                  <a:srgbClr val="FFFFFF"/>
                </a:solidFill>
                <a:latin typeface="AppleSDGothicNeoEB00"/>
                <a:ea typeface="AppleSDGothicNeoEB00"/>
                <a:cs typeface="AppleSDGothicNeoEB00"/>
                <a:sym typeface="AppleSDGothicNeoEB00"/>
              </a:defRPr>
            </a:lvl1pPr>
          </a:lstStyle>
          <a:p>
            <a:pPr>
              <a:defRPr>
                <a:latin typeface="AppleSDGothicNeoSB00"/>
                <a:ea typeface="AppleSDGothicNeoSB00"/>
                <a:cs typeface="AppleSDGothicNeoSB00"/>
                <a:sym typeface="AppleSDGothicNeoSB00"/>
              </a:defRPr>
            </a:pPr>
            <a:r>
              <a:rPr>
                <a:latin typeface="AppleSDGothicNeoEB00"/>
                <a:ea typeface="AppleSDGothicNeoEB00"/>
                <a:cs typeface="AppleSDGothicNeoEB00"/>
                <a:sym typeface="AppleSDGothicNeoEB00"/>
              </a:rPr>
              <a:t>목적</a:t>
            </a:r>
          </a:p>
        </p:txBody>
      </p:sp>
      <p:sp>
        <p:nvSpPr>
          <p:cNvPr id="114" name="TextBox 10"/>
          <p:cNvSpPr txBox="1"/>
          <p:nvPr/>
        </p:nvSpPr>
        <p:spPr>
          <a:xfrm>
            <a:off x="1127863" y="1831949"/>
            <a:ext cx="6094603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400" b="1">
                <a:solidFill>
                  <a:srgbClr val="D32D47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 err="1"/>
              <a:t>거래소</a:t>
            </a:r>
            <a:r>
              <a:rPr dirty="0"/>
              <a:t> </a:t>
            </a:r>
            <a:r>
              <a:rPr dirty="0" err="1"/>
              <a:t>파악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 Open</a:t>
            </a:r>
            <a:r>
              <a:rPr lang="en-US" dirty="0"/>
              <a:t> </a:t>
            </a:r>
            <a:r>
              <a:rPr dirty="0"/>
              <a:t>API 를 </a:t>
            </a:r>
            <a:r>
              <a:rPr dirty="0" err="1"/>
              <a:t>제작</a:t>
            </a:r>
            <a:r>
              <a:rPr lang="en-US"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자연</a:t>
            </a:r>
            <a:r>
              <a:rPr lang="en-US" dirty="0"/>
              <a:t> </a:t>
            </a:r>
            <a:r>
              <a:rPr dirty="0" err="1"/>
              <a:t>스럽게</a:t>
            </a:r>
            <a:r>
              <a:rPr dirty="0"/>
              <a:t> </a:t>
            </a:r>
            <a:r>
              <a:rPr dirty="0" err="1"/>
              <a:t>거래소</a:t>
            </a:r>
            <a:r>
              <a:rPr dirty="0"/>
              <a:t> </a:t>
            </a:r>
            <a:r>
              <a:rPr dirty="0" err="1"/>
              <a:t>로직을</a:t>
            </a:r>
            <a:r>
              <a:rPr dirty="0"/>
              <a:t> </a:t>
            </a:r>
            <a:r>
              <a:rPr dirty="0" err="1"/>
              <a:t>파악</a:t>
            </a:r>
            <a:endParaRPr dirty="0"/>
          </a:p>
          <a:p>
            <a:pPr>
              <a:spcBef>
                <a:spcPts val="1200"/>
              </a:spcBef>
              <a:buSzPct val="100000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 err="1"/>
              <a:t>거래소</a:t>
            </a:r>
            <a:r>
              <a:rPr dirty="0"/>
              <a:t> DB 나 </a:t>
            </a:r>
            <a:r>
              <a:rPr dirty="0" err="1"/>
              <a:t>코드에</a:t>
            </a:r>
            <a:r>
              <a:rPr dirty="0"/>
              <a:t> </a:t>
            </a:r>
            <a:r>
              <a:rPr dirty="0" err="1"/>
              <a:t>익숙</a:t>
            </a:r>
            <a:r>
              <a:rPr lang="en-US" dirty="0"/>
              <a:t> </a:t>
            </a:r>
            <a:r>
              <a:rPr dirty="0" err="1"/>
              <a:t>해질</a:t>
            </a:r>
            <a:r>
              <a:rPr lang="en-US" dirty="0"/>
              <a:t> </a:t>
            </a:r>
            <a:r>
              <a:rPr dirty="0"/>
              <a:t>수</a:t>
            </a:r>
            <a:r>
              <a:rPr lang="en-US" dirty="0"/>
              <a:t> </a:t>
            </a:r>
            <a:r>
              <a:rPr dirty="0" err="1"/>
              <a:t>있음</a:t>
            </a:r>
            <a:endParaRPr lang="en-US" dirty="0"/>
          </a:p>
        </p:txBody>
      </p:sp>
      <p:sp>
        <p:nvSpPr>
          <p:cNvPr id="115" name="TextBox 12"/>
          <p:cNvSpPr txBox="1"/>
          <p:nvPr/>
        </p:nvSpPr>
        <p:spPr>
          <a:xfrm>
            <a:off x="1127862" y="3429000"/>
            <a:ext cx="8225864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400" b="1">
                <a:solidFill>
                  <a:srgbClr val="D32D47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Open API </a:t>
            </a:r>
            <a:r>
              <a:rPr dirty="0" err="1"/>
              <a:t>서비스시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이점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 </a:t>
            </a:r>
            <a:r>
              <a:rPr dirty="0" err="1"/>
              <a:t>OpenAPI</a:t>
            </a:r>
            <a:r>
              <a:rPr dirty="0"/>
              <a:t> 를 </a:t>
            </a:r>
            <a:r>
              <a:rPr dirty="0" err="1"/>
              <a:t>제공함으로써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회원을</a:t>
            </a:r>
            <a:r>
              <a:rPr dirty="0"/>
              <a:t> </a:t>
            </a:r>
            <a:r>
              <a:rPr dirty="0" err="1"/>
              <a:t>유도</a:t>
            </a:r>
            <a:r>
              <a:rPr dirty="0"/>
              <a:t> 할 </a:t>
            </a:r>
            <a:r>
              <a:rPr dirty="0" err="1"/>
              <a:t>수있는</a:t>
            </a:r>
            <a:r>
              <a:rPr dirty="0"/>
              <a:t> </a:t>
            </a:r>
            <a:r>
              <a:rPr dirty="0" err="1"/>
              <a:t>효과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 </a:t>
            </a:r>
            <a:r>
              <a:rPr dirty="0" err="1"/>
              <a:t>최소한의</a:t>
            </a:r>
            <a:r>
              <a:rPr dirty="0"/>
              <a:t> </a:t>
            </a:r>
            <a:r>
              <a:rPr dirty="0" err="1"/>
              <a:t>투자로</a:t>
            </a:r>
            <a:r>
              <a:rPr dirty="0"/>
              <a:t> Open API 를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개발자들에게</a:t>
            </a:r>
            <a:r>
              <a:rPr dirty="0"/>
              <a:t> 큰 </a:t>
            </a:r>
            <a:r>
              <a:rPr dirty="0" err="1"/>
              <a:t>규모의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아이디어를</a:t>
            </a:r>
            <a:r>
              <a:rPr dirty="0"/>
              <a:t> </a:t>
            </a:r>
            <a:r>
              <a:rPr dirty="0" err="1"/>
              <a:t>얻거나</a:t>
            </a:r>
            <a:r>
              <a:rPr dirty="0"/>
              <a:t> </a:t>
            </a:r>
            <a:r>
              <a:rPr dirty="0" err="1"/>
              <a:t>피드백을</a:t>
            </a:r>
            <a:r>
              <a:rPr dirty="0"/>
              <a:t> </a:t>
            </a:r>
            <a:r>
              <a:rPr dirty="0" err="1"/>
              <a:t>얻을수있음</a:t>
            </a:r>
            <a:r>
              <a:rPr dirty="0"/>
              <a:t>,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리스크로</a:t>
            </a:r>
            <a:r>
              <a:rPr dirty="0"/>
              <a:t> </a:t>
            </a:r>
            <a:r>
              <a:rPr dirty="0" err="1"/>
              <a:t>아웃</a:t>
            </a:r>
            <a:r>
              <a:rPr dirty="0"/>
              <a:t> </a:t>
            </a:r>
            <a:r>
              <a:rPr dirty="0" err="1"/>
              <a:t>소싱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효과</a:t>
            </a:r>
            <a:endParaRPr lang="en-US" dirty="0"/>
          </a:p>
          <a:p>
            <a:pPr>
              <a:spcBef>
                <a:spcPts val="1200"/>
              </a:spcBef>
              <a:buSzPct val="100000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9895" y="609731"/>
            <a:ext cx="18183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18" name="Title 1"/>
          <p:cNvSpPr txBox="1"/>
          <p:nvPr/>
        </p:nvSpPr>
        <p:spPr>
          <a:xfrm>
            <a:off x="755645" y="489645"/>
            <a:ext cx="30190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01</a:t>
            </a:r>
          </a:p>
        </p:txBody>
      </p:sp>
      <p:sp>
        <p:nvSpPr>
          <p:cNvPr id="119" name="Title 1"/>
          <p:cNvSpPr txBox="1"/>
          <p:nvPr/>
        </p:nvSpPr>
        <p:spPr>
          <a:xfrm>
            <a:off x="1328212" y="489645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대시보드 목적</a:t>
            </a:r>
          </a:p>
        </p:txBody>
      </p:sp>
      <p:sp>
        <p:nvSpPr>
          <p:cNvPr id="120" name="직사각형 28"/>
          <p:cNvSpPr txBox="1"/>
          <p:nvPr/>
        </p:nvSpPr>
        <p:spPr>
          <a:xfrm>
            <a:off x="755645" y="1030069"/>
            <a:ext cx="10598155" cy="131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>
                <a:solidFill>
                  <a:srgbClr val="FFFFFF"/>
                </a:solidFill>
                <a:latin typeface="AppleSDGothicNeoEB00"/>
                <a:ea typeface="AppleSDGothicNeoEB00"/>
                <a:cs typeface="AppleSDGothicNeoEB00"/>
                <a:sym typeface="AppleSDGothicNeoEB00"/>
              </a:defRPr>
            </a:lvl1pPr>
          </a:lstStyle>
          <a:p>
            <a:pPr>
              <a:defRPr>
                <a:latin typeface="AppleSDGothicNeoSB00"/>
                <a:ea typeface="AppleSDGothicNeoSB00"/>
                <a:cs typeface="AppleSDGothicNeoSB00"/>
                <a:sym typeface="AppleSDGothicNeoSB00"/>
              </a:defRPr>
            </a:pPr>
            <a:r>
              <a:rPr>
                <a:latin typeface="AppleSDGothicNeoEB00"/>
                <a:ea typeface="AppleSDGothicNeoEB00"/>
                <a:cs typeface="AppleSDGothicNeoEB00"/>
                <a:sym typeface="AppleSDGothicNeoEB00"/>
              </a:rPr>
              <a:t>구성</a:t>
            </a:r>
          </a:p>
        </p:txBody>
      </p:sp>
      <p:sp>
        <p:nvSpPr>
          <p:cNvPr id="121" name="TextBox 7"/>
          <p:cNvSpPr txBox="1"/>
          <p:nvPr/>
        </p:nvSpPr>
        <p:spPr>
          <a:xfrm>
            <a:off x="1095501" y="1711084"/>
            <a:ext cx="9173820" cy="1274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Open API 의 </a:t>
            </a:r>
            <a:r>
              <a:rPr dirty="0" err="1"/>
              <a:t>서비스는</a:t>
            </a:r>
            <a:r>
              <a:rPr dirty="0"/>
              <a:t> 총 1</a:t>
            </a:r>
            <a:r>
              <a:rPr lang="en-US" dirty="0"/>
              <a:t>5</a:t>
            </a:r>
            <a:r>
              <a:rPr dirty="0"/>
              <a:t>개의 API 로 </a:t>
            </a:r>
            <a:r>
              <a:rPr dirty="0" err="1"/>
              <a:t>구성되어있다</a:t>
            </a:r>
            <a:r>
              <a:rPr dirty="0"/>
              <a:t>.</a:t>
            </a:r>
          </a:p>
          <a:p>
            <a:pPr>
              <a:defRPr sz="15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 dirty="0"/>
          </a:p>
          <a:p>
            <a:r>
              <a:rPr sz="1500" dirty="0">
                <a:solidFill>
                  <a:srgbClr val="FFFFFF"/>
                </a:solidFill>
              </a:rPr>
              <a:t>Public </a:t>
            </a:r>
            <a:r>
              <a:rPr sz="1500" dirty="0" err="1">
                <a:solidFill>
                  <a:srgbClr val="FFFFFF"/>
                </a:solidFill>
              </a:rPr>
              <a:t>API는</a:t>
            </a:r>
            <a:r>
              <a:rPr sz="1500" dirty="0">
                <a:solidFill>
                  <a:srgbClr val="FFFFFF"/>
                </a:solidFill>
              </a:rPr>
              <a:t> API Key 를 </a:t>
            </a:r>
            <a:r>
              <a:rPr sz="1500" dirty="0" err="1">
                <a:solidFill>
                  <a:srgbClr val="FFFFFF"/>
                </a:solidFill>
              </a:rPr>
              <a:t>발급한</a:t>
            </a:r>
            <a:r>
              <a:rPr sz="1500" dirty="0">
                <a:solidFill>
                  <a:srgbClr val="FFFFFF"/>
                </a:solidFill>
              </a:rPr>
              <a:t> </a:t>
            </a:r>
            <a:r>
              <a:rPr sz="1500" dirty="0" err="1">
                <a:solidFill>
                  <a:srgbClr val="FFFFFF"/>
                </a:solidFill>
              </a:rPr>
              <a:t>누구나</a:t>
            </a:r>
            <a:r>
              <a:rPr sz="1500" dirty="0">
                <a:solidFill>
                  <a:srgbClr val="FFFFFF"/>
                </a:solidFill>
              </a:rPr>
              <a:t> </a:t>
            </a:r>
            <a:r>
              <a:rPr sz="1500" dirty="0" err="1">
                <a:solidFill>
                  <a:srgbClr val="FFFFFF"/>
                </a:solidFill>
              </a:rPr>
              <a:t>접근</a:t>
            </a:r>
            <a:r>
              <a:rPr sz="1500" dirty="0">
                <a:solidFill>
                  <a:srgbClr val="FFFFFF"/>
                </a:solidFill>
              </a:rPr>
              <a:t> 할 수 </a:t>
            </a:r>
            <a:r>
              <a:rPr sz="1500" dirty="0" err="1">
                <a:solidFill>
                  <a:srgbClr val="FFFFFF"/>
                </a:solidFill>
              </a:rPr>
              <a:t>있는</a:t>
            </a:r>
            <a:r>
              <a:rPr sz="1500" dirty="0">
                <a:solidFill>
                  <a:srgbClr val="FFFFFF"/>
                </a:solidFill>
              </a:rPr>
              <a:t> API </a:t>
            </a:r>
            <a:r>
              <a:rPr sz="1500" dirty="0" err="1">
                <a:solidFill>
                  <a:srgbClr val="FFFFFF"/>
                </a:solidFill>
              </a:rPr>
              <a:t>이다</a:t>
            </a:r>
            <a:r>
              <a:rPr sz="1500" dirty="0">
                <a:solidFill>
                  <a:srgbClr val="FFFFFF"/>
                </a:solidFill>
              </a:rPr>
              <a:t>.</a:t>
            </a:r>
          </a:p>
          <a:p>
            <a:r>
              <a:rPr sz="1500" dirty="0">
                <a:solidFill>
                  <a:srgbClr val="FFFFFF"/>
                </a:solidFill>
              </a:rPr>
              <a:t>Private </a:t>
            </a:r>
            <a:r>
              <a:rPr sz="1500" dirty="0" err="1">
                <a:solidFill>
                  <a:srgbClr val="FFFFFF"/>
                </a:solidFill>
              </a:rPr>
              <a:t>API는</a:t>
            </a:r>
            <a:r>
              <a:rPr sz="1500" dirty="0">
                <a:solidFill>
                  <a:srgbClr val="FFFFFF"/>
                </a:solidFill>
              </a:rPr>
              <a:t> Secret Key </a:t>
            </a:r>
            <a:r>
              <a:rPr sz="1500" dirty="0" err="1">
                <a:solidFill>
                  <a:srgbClr val="FFFFFF"/>
                </a:solidFill>
              </a:rPr>
              <a:t>또한</a:t>
            </a:r>
            <a:r>
              <a:rPr sz="1500" dirty="0">
                <a:solidFill>
                  <a:srgbClr val="FFFFFF"/>
                </a:solidFill>
              </a:rPr>
              <a:t> </a:t>
            </a:r>
            <a:r>
              <a:rPr sz="1500" dirty="0" err="1">
                <a:solidFill>
                  <a:srgbClr val="FFFFFF"/>
                </a:solidFill>
              </a:rPr>
              <a:t>필요로</a:t>
            </a:r>
            <a:r>
              <a:rPr sz="1500" dirty="0">
                <a:solidFill>
                  <a:srgbClr val="FFFFFF"/>
                </a:solidFill>
              </a:rPr>
              <a:t> </a:t>
            </a:r>
            <a:r>
              <a:rPr sz="1500" dirty="0" err="1">
                <a:solidFill>
                  <a:srgbClr val="FFFFFF"/>
                </a:solidFill>
              </a:rPr>
              <a:t>하며</a:t>
            </a:r>
            <a:r>
              <a:rPr sz="1500" dirty="0">
                <a:solidFill>
                  <a:srgbClr val="FFFFFF"/>
                </a:solidFill>
              </a:rPr>
              <a:t>, </a:t>
            </a:r>
            <a:r>
              <a:rPr sz="1500" dirty="0" err="1">
                <a:solidFill>
                  <a:srgbClr val="FFFFFF"/>
                </a:solidFill>
              </a:rPr>
              <a:t>회원의</a:t>
            </a:r>
            <a:r>
              <a:rPr sz="1500" dirty="0">
                <a:solidFill>
                  <a:srgbClr val="FFFFFF"/>
                </a:solidFill>
              </a:rPr>
              <a:t> </a:t>
            </a:r>
            <a:r>
              <a:rPr sz="1500" dirty="0" err="1">
                <a:solidFill>
                  <a:srgbClr val="FFFFFF"/>
                </a:solidFill>
              </a:rPr>
              <a:t>개인정보에</a:t>
            </a:r>
            <a:r>
              <a:rPr sz="1500" dirty="0">
                <a:solidFill>
                  <a:srgbClr val="FFFFFF"/>
                </a:solidFill>
              </a:rPr>
              <a:t> </a:t>
            </a:r>
            <a:r>
              <a:rPr sz="1500" dirty="0" err="1">
                <a:solidFill>
                  <a:srgbClr val="FFFFFF"/>
                </a:solidFill>
              </a:rPr>
              <a:t>접근</a:t>
            </a:r>
            <a:r>
              <a:rPr sz="1500" dirty="0">
                <a:solidFill>
                  <a:srgbClr val="FFFFFF"/>
                </a:solidFill>
              </a:rPr>
              <a:t> 할 수 </a:t>
            </a:r>
            <a:r>
              <a:rPr sz="1500" dirty="0" err="1">
                <a:solidFill>
                  <a:srgbClr val="FFFFFF"/>
                </a:solidFill>
              </a:rPr>
              <a:t>있다</a:t>
            </a:r>
            <a:r>
              <a:rPr sz="1500" dirty="0">
                <a:solidFill>
                  <a:srgbClr val="FFFFFF"/>
                </a:solidFill>
              </a:rPr>
              <a:t>.</a:t>
            </a:r>
            <a:br>
              <a:rPr sz="1500" dirty="0">
                <a:solidFill>
                  <a:srgbClr val="FFFFFF"/>
                </a:solidFill>
              </a:rPr>
            </a:b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22" name="TextBox 9"/>
          <p:cNvSpPr txBox="1"/>
          <p:nvPr/>
        </p:nvSpPr>
        <p:spPr>
          <a:xfrm>
            <a:off x="970723" y="3008927"/>
            <a:ext cx="447845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200" b="1">
                <a:solidFill>
                  <a:srgbClr val="D32D47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Public</a:t>
            </a:r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체결내역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Ticker</a:t>
            </a:r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Order Book</a:t>
            </a:r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OHLC</a:t>
            </a:r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상품</a:t>
            </a:r>
            <a:r>
              <a:rPr dirty="0"/>
              <a:t> </a:t>
            </a:r>
            <a:r>
              <a:rPr dirty="0" err="1"/>
              <a:t>코드</a:t>
            </a:r>
            <a:r>
              <a:rPr dirty="0"/>
              <a:t> 및 </a:t>
            </a:r>
            <a:r>
              <a:rPr dirty="0" err="1"/>
              <a:t>가상</a:t>
            </a:r>
            <a:r>
              <a:rPr dirty="0"/>
              <a:t> </a:t>
            </a:r>
            <a:r>
              <a:rPr dirty="0" err="1"/>
              <a:t>자산</a:t>
            </a:r>
            <a:r>
              <a:rPr dirty="0"/>
              <a:t> </a:t>
            </a:r>
            <a:r>
              <a:rPr dirty="0" err="1"/>
              <a:t>코드</a:t>
            </a:r>
            <a:br>
              <a:rPr dirty="0"/>
            </a:br>
            <a:endParaRPr dirty="0"/>
          </a:p>
        </p:txBody>
      </p:sp>
      <p:sp>
        <p:nvSpPr>
          <p:cNvPr id="123" name="TextBox 9"/>
          <p:cNvSpPr txBox="1"/>
          <p:nvPr/>
        </p:nvSpPr>
        <p:spPr>
          <a:xfrm>
            <a:off x="5798156" y="2960386"/>
            <a:ext cx="4478451" cy="381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200" b="1">
                <a:solidFill>
                  <a:srgbClr val="D32D47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Private</a:t>
            </a:r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수수료</a:t>
            </a:r>
            <a:r>
              <a:rPr dirty="0"/>
              <a:t> </a:t>
            </a:r>
            <a:r>
              <a:rPr dirty="0" err="1"/>
              <a:t>정보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내 </a:t>
            </a:r>
            <a:r>
              <a:rPr dirty="0" err="1"/>
              <a:t>자산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지정가</a:t>
            </a:r>
            <a:r>
              <a:rPr dirty="0"/>
              <a:t> </a:t>
            </a:r>
            <a:r>
              <a:rPr dirty="0" err="1"/>
              <a:t>주문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시장가</a:t>
            </a:r>
            <a:r>
              <a:rPr dirty="0"/>
              <a:t> </a:t>
            </a:r>
            <a:r>
              <a:rPr dirty="0" err="1"/>
              <a:t>주문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예악가</a:t>
            </a:r>
            <a:r>
              <a:rPr dirty="0"/>
              <a:t> </a:t>
            </a:r>
            <a:r>
              <a:rPr dirty="0" err="1"/>
              <a:t>주문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지정가</a:t>
            </a:r>
            <a:r>
              <a:rPr dirty="0"/>
              <a:t> </a:t>
            </a:r>
            <a:r>
              <a:rPr dirty="0" err="1"/>
              <a:t>주문</a:t>
            </a:r>
            <a:r>
              <a:rPr dirty="0"/>
              <a:t> </a:t>
            </a:r>
            <a:r>
              <a:rPr dirty="0" err="1"/>
              <a:t>취소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예약가</a:t>
            </a:r>
            <a:r>
              <a:rPr dirty="0"/>
              <a:t> </a:t>
            </a:r>
            <a:r>
              <a:rPr dirty="0" err="1"/>
              <a:t>주문</a:t>
            </a:r>
            <a:r>
              <a:rPr dirty="0"/>
              <a:t> </a:t>
            </a:r>
            <a:r>
              <a:rPr dirty="0" err="1"/>
              <a:t>취소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주문</a:t>
            </a:r>
            <a:r>
              <a:rPr dirty="0"/>
              <a:t> </a:t>
            </a:r>
            <a:r>
              <a:rPr dirty="0" err="1"/>
              <a:t>내역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</a:t>
            </a:r>
            <a:r>
              <a:rPr dirty="0" err="1"/>
              <a:t>거래</a:t>
            </a:r>
            <a:r>
              <a:rPr dirty="0"/>
              <a:t> </a:t>
            </a:r>
            <a:r>
              <a:rPr dirty="0" err="1"/>
              <a:t>내역</a:t>
            </a:r>
            <a:endParaRPr lang="en-US"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dirty="0"/>
              <a:t> </a:t>
            </a:r>
            <a:r>
              <a:rPr lang="ko-KR" altLang="en-US" dirty="0"/>
              <a:t>미 체결 내역 </a:t>
            </a:r>
            <a:r>
              <a:rPr lang="en-US" altLang="ko-KR" dirty="0"/>
              <a:t>(</a:t>
            </a:r>
            <a:r>
              <a:rPr lang="ko-KR" altLang="en-US" dirty="0"/>
              <a:t>테스트 기간 추가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/>
        </p:nvSpPr>
        <p:spPr>
          <a:xfrm>
            <a:off x="733075" y="777371"/>
            <a:ext cx="10515601" cy="1393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rPr dirty="0"/>
              <a:t># 02</a:t>
            </a:r>
            <a:endParaRPr sz="4400" dirty="0"/>
          </a:p>
          <a:p>
            <a:pPr>
              <a:lnSpc>
                <a:spcPct val="120000"/>
              </a:lnSpc>
              <a:defRPr sz="36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rPr dirty="0"/>
              <a:t>  Open API </a:t>
            </a:r>
            <a:r>
              <a:rPr dirty="0" err="1"/>
              <a:t>시연</a:t>
            </a:r>
            <a:r>
              <a:rPr dirty="0"/>
              <a:t> 및 </a:t>
            </a:r>
            <a:r>
              <a:rPr dirty="0" err="1"/>
              <a:t>설명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/>
        </p:nvSpPr>
        <p:spPr>
          <a:xfrm>
            <a:off x="733075" y="777371"/>
            <a:ext cx="10515601" cy="1393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t># 03</a:t>
            </a:r>
            <a:endParaRPr sz="4400"/>
          </a:p>
          <a:p>
            <a:pPr>
              <a:lnSpc>
                <a:spcPct val="120000"/>
              </a:lnSpc>
              <a:defRPr sz="36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pPr>
            <a:r>
              <a:t>프로젝트 관리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9895" y="609731"/>
            <a:ext cx="18183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30" name="Title 1"/>
          <p:cNvSpPr txBox="1"/>
          <p:nvPr/>
        </p:nvSpPr>
        <p:spPr>
          <a:xfrm>
            <a:off x="755645" y="489645"/>
            <a:ext cx="30190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03</a:t>
            </a:r>
          </a:p>
        </p:txBody>
      </p:sp>
      <p:sp>
        <p:nvSpPr>
          <p:cNvPr id="131" name="Title 1"/>
          <p:cNvSpPr txBox="1"/>
          <p:nvPr/>
        </p:nvSpPr>
        <p:spPr>
          <a:xfrm>
            <a:off x="1328212" y="489645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프로젝트 관리</a:t>
            </a:r>
          </a:p>
        </p:txBody>
      </p:sp>
      <p:sp>
        <p:nvSpPr>
          <p:cNvPr id="132" name="TextBox 6"/>
          <p:cNvSpPr txBox="1"/>
          <p:nvPr/>
        </p:nvSpPr>
        <p:spPr>
          <a:xfrm>
            <a:off x="755644" y="1270125"/>
            <a:ext cx="4298722" cy="97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200">
                <a:solidFill>
                  <a:srgbClr val="D32D47"/>
                </a:solidFill>
              </a:defRPr>
            </a:pPr>
            <a:r>
              <a:rPr dirty="0"/>
              <a:t>Wrike </a:t>
            </a:r>
            <a:r>
              <a:rPr dirty="0" err="1"/>
              <a:t>사용</a:t>
            </a:r>
            <a:r>
              <a:rPr dirty="0"/>
              <a:t> 전</a:t>
            </a:r>
          </a:p>
          <a:p>
            <a:pPr>
              <a:spcBef>
                <a:spcPts val="1600"/>
              </a:spcBef>
              <a:defRPr sz="2200">
                <a:solidFill>
                  <a:srgbClr val="D32D47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 </a:t>
            </a:r>
            <a:r>
              <a:rPr sz="1800" dirty="0" err="1">
                <a:solidFill>
                  <a:srgbClr val="FFFFFF"/>
                </a:solidFill>
              </a:rPr>
              <a:t>구두와</a:t>
            </a:r>
            <a:r>
              <a:rPr sz="1800" dirty="0">
                <a:solidFill>
                  <a:srgbClr val="FFFFFF"/>
                </a:solidFill>
              </a:rPr>
              <a:t> Git Repository </a:t>
            </a:r>
            <a:r>
              <a:rPr sz="1800" dirty="0" err="1">
                <a:solidFill>
                  <a:srgbClr val="FFFFFF"/>
                </a:solidFill>
              </a:rPr>
              <a:t>으로</a:t>
            </a:r>
            <a:r>
              <a:rPr sz="1800" dirty="0">
                <a:solidFill>
                  <a:srgbClr val="FFFFFF"/>
                </a:solidFill>
              </a:rPr>
              <a:t> </a:t>
            </a:r>
            <a:r>
              <a:rPr sz="1800" dirty="0" err="1">
                <a:solidFill>
                  <a:srgbClr val="FFFFFF"/>
                </a:solidFill>
              </a:rPr>
              <a:t>관리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33" name="TextBox 1"/>
          <p:cNvSpPr txBox="1"/>
          <p:nvPr/>
        </p:nvSpPr>
        <p:spPr>
          <a:xfrm>
            <a:off x="5003924" y="2474417"/>
            <a:ext cx="6807669" cy="256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  <a:defRPr>
                <a:solidFill>
                  <a:srgbClr val="D32D47"/>
                </a:solidFill>
              </a:defRPr>
            </a:pPr>
            <a:r>
              <a:rPr dirty="0" err="1"/>
              <a:t>단점</a:t>
            </a:r>
            <a:endParaRPr dirty="0"/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dirty="0" err="1"/>
              <a:t>정확한</a:t>
            </a:r>
            <a:r>
              <a:rPr dirty="0"/>
              <a:t> </a:t>
            </a:r>
            <a:r>
              <a:rPr dirty="0" err="1"/>
              <a:t>규칙이</a:t>
            </a:r>
            <a:r>
              <a:rPr dirty="0"/>
              <a:t>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정리가</a:t>
            </a:r>
            <a:r>
              <a:rPr dirty="0"/>
              <a:t> </a:t>
            </a:r>
            <a:r>
              <a:rPr dirty="0" err="1"/>
              <a:t>제대로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않는다</a:t>
            </a:r>
            <a:endParaRPr dirty="0"/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dirty="0" err="1"/>
              <a:t>기록보다는</a:t>
            </a:r>
            <a:r>
              <a:rPr dirty="0"/>
              <a:t> </a:t>
            </a:r>
            <a:r>
              <a:rPr dirty="0" err="1"/>
              <a:t>구두로의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공유가</a:t>
            </a:r>
            <a:r>
              <a:rPr dirty="0"/>
              <a:t> </a:t>
            </a:r>
            <a:r>
              <a:rPr dirty="0" err="1"/>
              <a:t>대다수였다</a:t>
            </a:r>
            <a:r>
              <a:rPr dirty="0"/>
              <a:t>.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dirty="0" err="1"/>
              <a:t>스케쥴</a:t>
            </a:r>
            <a:r>
              <a:rPr dirty="0"/>
              <a:t> </a:t>
            </a:r>
            <a:r>
              <a:rPr dirty="0" err="1"/>
              <a:t>관리가</a:t>
            </a:r>
            <a:r>
              <a:rPr dirty="0"/>
              <a:t> </a:t>
            </a:r>
            <a:r>
              <a:rPr dirty="0" err="1"/>
              <a:t>힘들었다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34" name="TextBox 2"/>
          <p:cNvSpPr txBox="1"/>
          <p:nvPr/>
        </p:nvSpPr>
        <p:spPr>
          <a:xfrm>
            <a:off x="755644" y="2467198"/>
            <a:ext cx="4155944" cy="2010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defRPr>
                <a:solidFill>
                  <a:srgbClr val="D32D47"/>
                </a:solidFill>
              </a:defRPr>
            </a:pPr>
            <a:r>
              <a:rPr dirty="0" err="1"/>
              <a:t>장점</a:t>
            </a:r>
            <a:endParaRPr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 err="1"/>
              <a:t>간단한</a:t>
            </a:r>
            <a:r>
              <a:rPr dirty="0"/>
              <a:t> </a:t>
            </a:r>
            <a:r>
              <a:rPr dirty="0" err="1"/>
              <a:t>정보에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빠른</a:t>
            </a:r>
            <a:r>
              <a:rPr dirty="0"/>
              <a:t> </a:t>
            </a:r>
            <a:r>
              <a:rPr dirty="0" err="1"/>
              <a:t>공유가</a:t>
            </a:r>
            <a:r>
              <a:rPr dirty="0"/>
              <a:t> </a:t>
            </a:r>
            <a:r>
              <a:rPr dirty="0" err="1"/>
              <a:t>가능</a:t>
            </a: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  <a:buSzPct val="100000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dirty="0"/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 err="1"/>
              <a:t>간편하고</a:t>
            </a:r>
            <a:r>
              <a:rPr dirty="0"/>
              <a:t>, </a:t>
            </a:r>
            <a:r>
              <a:rPr dirty="0" err="1"/>
              <a:t>익숙함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9895" y="609731"/>
            <a:ext cx="18183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37" name="Title 1"/>
          <p:cNvSpPr txBox="1"/>
          <p:nvPr/>
        </p:nvSpPr>
        <p:spPr>
          <a:xfrm>
            <a:off x="755645" y="489645"/>
            <a:ext cx="30190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D32D47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03</a:t>
            </a:r>
          </a:p>
        </p:txBody>
      </p:sp>
      <p:sp>
        <p:nvSpPr>
          <p:cNvPr id="138" name="Title 1"/>
          <p:cNvSpPr txBox="1"/>
          <p:nvPr/>
        </p:nvSpPr>
        <p:spPr>
          <a:xfrm>
            <a:off x="1328212" y="489645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FFFFFF"/>
                </a:solidFill>
                <a:latin typeface="AppleSDGothicNeoH00"/>
                <a:ea typeface="AppleSDGothicNeoH00"/>
                <a:cs typeface="AppleSDGothicNeoH00"/>
                <a:sym typeface="AppleSDGothicNeoH00"/>
              </a:defRPr>
            </a:lvl1pPr>
          </a:lstStyle>
          <a:p>
            <a:r>
              <a:t>프로젝트 관리</a:t>
            </a:r>
          </a:p>
        </p:txBody>
      </p:sp>
      <p:sp>
        <p:nvSpPr>
          <p:cNvPr id="139" name="TextBox 6"/>
          <p:cNvSpPr txBox="1"/>
          <p:nvPr/>
        </p:nvSpPr>
        <p:spPr>
          <a:xfrm>
            <a:off x="755644" y="1270125"/>
            <a:ext cx="4298722" cy="939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200">
                <a:solidFill>
                  <a:srgbClr val="D32D47"/>
                </a:solidFill>
              </a:defRPr>
            </a:pPr>
            <a:r>
              <a:rPr dirty="0"/>
              <a:t>Wrike </a:t>
            </a:r>
            <a:r>
              <a:rPr dirty="0" err="1"/>
              <a:t>사용</a:t>
            </a:r>
            <a:r>
              <a:rPr dirty="0"/>
              <a:t> 후</a:t>
            </a:r>
          </a:p>
          <a:p>
            <a:pPr>
              <a:spcBef>
                <a:spcPts val="1600"/>
              </a:spcBef>
              <a:defRPr>
                <a:solidFill>
                  <a:srgbClr val="D32D47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 </a:t>
            </a:r>
            <a:r>
              <a:rPr dirty="0">
                <a:solidFill>
                  <a:srgbClr val="FFFFFF"/>
                </a:solidFill>
              </a:rPr>
              <a:t>Task </a:t>
            </a:r>
            <a:r>
              <a:rPr dirty="0" err="1">
                <a:solidFill>
                  <a:srgbClr val="FFFFFF"/>
                </a:solidFill>
              </a:rPr>
              <a:t>관리를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통한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정보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공유와</a:t>
            </a:r>
            <a:r>
              <a:rPr dirty="0">
                <a:solidFill>
                  <a:srgbClr val="FFFFFF"/>
                </a:solidFill>
              </a:rPr>
              <a:t> WBS </a:t>
            </a:r>
            <a:r>
              <a:rPr dirty="0" err="1">
                <a:solidFill>
                  <a:srgbClr val="FFFFFF"/>
                </a:solidFill>
              </a:rPr>
              <a:t>관리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0" name="TextBox 2"/>
          <p:cNvSpPr txBox="1"/>
          <p:nvPr/>
        </p:nvSpPr>
        <p:spPr>
          <a:xfrm>
            <a:off x="496756" y="2281122"/>
            <a:ext cx="6305557" cy="37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defRPr>
                <a:solidFill>
                  <a:srgbClr val="D32D47"/>
                </a:solidFill>
              </a:defRPr>
            </a:pPr>
            <a:r>
              <a:rPr dirty="0" err="1"/>
              <a:t>개선된</a:t>
            </a:r>
            <a:r>
              <a:rPr dirty="0"/>
              <a:t> 점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 err="1"/>
              <a:t>할당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일 </a:t>
            </a:r>
            <a:r>
              <a:rPr dirty="0" err="1"/>
              <a:t>분배가</a:t>
            </a:r>
            <a:r>
              <a:rPr dirty="0"/>
              <a:t> </a:t>
            </a:r>
            <a:r>
              <a:rPr dirty="0" err="1"/>
              <a:t>확실하고</a:t>
            </a:r>
            <a:r>
              <a:rPr dirty="0"/>
              <a:t> </a:t>
            </a:r>
            <a:r>
              <a:rPr dirty="0" err="1"/>
              <a:t>확인이</a:t>
            </a:r>
            <a:r>
              <a:rPr dirty="0"/>
              <a:t> </a:t>
            </a:r>
            <a:r>
              <a:rPr dirty="0" err="1"/>
              <a:t>가능하다</a:t>
            </a:r>
            <a:r>
              <a:rPr dirty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 err="1"/>
              <a:t>스케줄</a:t>
            </a:r>
            <a:r>
              <a:rPr dirty="0"/>
              <a:t> </a:t>
            </a:r>
            <a:r>
              <a:rPr dirty="0" err="1"/>
              <a:t>관리가</a:t>
            </a:r>
            <a:r>
              <a:rPr dirty="0"/>
              <a:t> </a:t>
            </a:r>
            <a:r>
              <a:rPr dirty="0" err="1"/>
              <a:t>편해졌다</a:t>
            </a:r>
            <a:r>
              <a:rPr dirty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각 </a:t>
            </a:r>
            <a:r>
              <a:rPr dirty="0" err="1"/>
              <a:t>주제에</a:t>
            </a:r>
            <a:r>
              <a:rPr dirty="0"/>
              <a:t> </a:t>
            </a:r>
            <a:r>
              <a:rPr dirty="0" err="1"/>
              <a:t>맞는</a:t>
            </a:r>
            <a:r>
              <a:rPr dirty="0"/>
              <a:t>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 </a:t>
            </a:r>
            <a:r>
              <a:rPr dirty="0" err="1"/>
              <a:t>방식이</a:t>
            </a:r>
            <a:r>
              <a:rPr dirty="0"/>
              <a:t> </a:t>
            </a:r>
            <a:r>
              <a:rPr dirty="0" err="1"/>
              <a:t>존재해서</a:t>
            </a:r>
            <a:r>
              <a:rPr dirty="0"/>
              <a:t> </a:t>
            </a:r>
            <a:r>
              <a:rPr dirty="0" err="1"/>
              <a:t>한눈에</a:t>
            </a:r>
            <a:r>
              <a:rPr dirty="0"/>
              <a:t> </a:t>
            </a:r>
            <a:r>
              <a:rPr dirty="0" err="1"/>
              <a:t>문서의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파악하기</a:t>
            </a:r>
            <a:r>
              <a:rPr dirty="0"/>
              <a:t> </a:t>
            </a:r>
            <a:r>
              <a:rPr dirty="0" err="1"/>
              <a:t>용이하다</a:t>
            </a:r>
            <a:endParaRPr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관리가</a:t>
            </a:r>
            <a:r>
              <a:rPr dirty="0"/>
              <a:t> </a:t>
            </a:r>
            <a:r>
              <a:rPr dirty="0" err="1"/>
              <a:t>편하다</a:t>
            </a:r>
            <a:r>
              <a:rPr dirty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ko-KR" altLang="en-US" dirty="0"/>
              <a:t>이슈 관리가 편리함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1" name="TextBox 3"/>
          <p:cNvSpPr txBox="1"/>
          <p:nvPr/>
        </p:nvSpPr>
        <p:spPr>
          <a:xfrm>
            <a:off x="6858944" y="2161978"/>
            <a:ext cx="5130801" cy="238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defRPr>
                <a:solidFill>
                  <a:srgbClr val="D32D47"/>
                </a:solidFill>
              </a:defRPr>
            </a:pPr>
            <a:r>
              <a:rPr dirty="0" err="1"/>
              <a:t>보완할</a:t>
            </a:r>
            <a:r>
              <a:rPr dirty="0"/>
              <a:t> 점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작성에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규칙이</a:t>
            </a:r>
            <a:r>
              <a:rPr dirty="0"/>
              <a:t> </a:t>
            </a:r>
            <a:r>
              <a:rPr dirty="0" err="1"/>
              <a:t>확실하지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작성에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습관이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않아서</a:t>
            </a:r>
            <a:r>
              <a:rPr dirty="0"/>
              <a:t> </a:t>
            </a:r>
            <a:r>
              <a:rPr dirty="0" err="1"/>
              <a:t>누락된</a:t>
            </a:r>
            <a:r>
              <a:rPr dirty="0"/>
              <a:t> </a:t>
            </a:r>
            <a:r>
              <a:rPr dirty="0" err="1"/>
              <a:t>부분이</a:t>
            </a:r>
            <a:r>
              <a:rPr dirty="0"/>
              <a:t> </a:t>
            </a:r>
            <a:r>
              <a:rPr dirty="0" err="1"/>
              <a:t>있다</a:t>
            </a:r>
            <a:endParaRPr dirty="0"/>
          </a:p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465</Words>
  <Application>Microsoft Office PowerPoint</Application>
  <PresentationFormat>와이드스크린</PresentationFormat>
  <Paragraphs>116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AppleSDGothicNeoEB00</vt:lpstr>
      <vt:lpstr>AppleSDGothicNeoH00</vt:lpstr>
      <vt:lpstr>Lato</vt:lpstr>
      <vt:lpstr>Raleway</vt:lpstr>
      <vt:lpstr>SpoqaHanSans-Regular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택윤</cp:lastModifiedBy>
  <cp:revision>4</cp:revision>
  <dcterms:modified xsi:type="dcterms:W3CDTF">2020-08-27T07:50:35Z</dcterms:modified>
</cp:coreProperties>
</file>