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-33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CPU Utilization</c:v>
                </c:pt>
              </c:strCache>
            </c:strRef>
          </c:tx>
          <c:invertIfNegative val="0"/>
          <c:cat>
            <c:strRef>
              <c:f>Sheet1!$B$1:$E$1</c:f>
              <c:strCache>
                <c:ptCount val="4"/>
                <c:pt idx="0">
                  <c:v>FCFS</c:v>
                </c:pt>
                <c:pt idx="1">
                  <c:v>Round-Rob</c:v>
                </c:pt>
                <c:pt idx="2">
                  <c:v>Priority</c:v>
                </c:pt>
                <c:pt idx="3">
                  <c:v>Shortest-first</c:v>
                </c:pt>
              </c:strCache>
            </c:strRef>
          </c:cat>
          <c:val>
            <c:numRef>
              <c:f>Sheet1!$B$2:$E$2</c:f>
              <c:numCache>
                <c:formatCode>General</c:formatCode>
                <c:ptCount val="4"/>
                <c:pt idx="0">
                  <c:v>94.278599999999997</c:v>
                </c:pt>
                <c:pt idx="1">
                  <c:v>93.146900000000002</c:v>
                </c:pt>
                <c:pt idx="2">
                  <c:v>93.349800000000002</c:v>
                </c:pt>
                <c:pt idx="3" formatCode="0.00%">
                  <c:v>93.614500000000007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67408640"/>
        <c:axId val="110614720"/>
      </c:barChart>
      <c:catAx>
        <c:axId val="167408640"/>
        <c:scaling>
          <c:orientation val="minMax"/>
        </c:scaling>
        <c:delete val="0"/>
        <c:axPos val="b"/>
        <c:majorTickMark val="out"/>
        <c:minorTickMark val="none"/>
        <c:tickLblPos val="nextTo"/>
        <c:crossAx val="110614720"/>
        <c:crosses val="autoZero"/>
        <c:auto val="1"/>
        <c:lblAlgn val="ctr"/>
        <c:lblOffset val="100"/>
        <c:noMultiLvlLbl val="0"/>
      </c:catAx>
      <c:valAx>
        <c:axId val="110614720"/>
        <c:scaling>
          <c:orientation val="minMax"/>
          <c:min val="9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67408640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Processes per second</a:t>
            </a:r>
            <a:endParaRPr lang="en-US" dirty="0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Sheet1!$A$3</c:f>
              <c:strCache>
                <c:ptCount val="1"/>
                <c:pt idx="0">
                  <c:v>Proc/sec</c:v>
                </c:pt>
              </c:strCache>
            </c:strRef>
          </c:tx>
          <c:invertIfNegative val="0"/>
          <c:cat>
            <c:strRef>
              <c:f>Sheet1!$B$1:$E$1</c:f>
              <c:strCache>
                <c:ptCount val="4"/>
                <c:pt idx="0">
                  <c:v>FCFS</c:v>
                </c:pt>
                <c:pt idx="1">
                  <c:v>Round-Rob</c:v>
                </c:pt>
                <c:pt idx="2">
                  <c:v>Priority</c:v>
                </c:pt>
                <c:pt idx="3">
                  <c:v>Shortest-first</c:v>
                </c:pt>
              </c:strCache>
            </c:strRef>
          </c:cat>
          <c:val>
            <c:numRef>
              <c:f>Sheet1!$B$3:$E$3</c:f>
              <c:numCache>
                <c:formatCode>General</c:formatCode>
                <c:ptCount val="4"/>
                <c:pt idx="0">
                  <c:v>32.338299999999997</c:v>
                </c:pt>
                <c:pt idx="1">
                  <c:v>18.181799999999999</c:v>
                </c:pt>
                <c:pt idx="2">
                  <c:v>16.009899999999998</c:v>
                </c:pt>
                <c:pt idx="3">
                  <c:v>15.662699999999999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67410176"/>
        <c:axId val="45514048"/>
      </c:barChart>
      <c:catAx>
        <c:axId val="167410176"/>
        <c:scaling>
          <c:orientation val="minMax"/>
        </c:scaling>
        <c:delete val="0"/>
        <c:axPos val="b"/>
        <c:majorTickMark val="out"/>
        <c:minorTickMark val="none"/>
        <c:tickLblPos val="nextTo"/>
        <c:crossAx val="45514048"/>
        <c:crosses val="autoZero"/>
        <c:auto val="1"/>
        <c:lblAlgn val="ctr"/>
        <c:lblOffset val="100"/>
        <c:noMultiLvlLbl val="0"/>
      </c:catAx>
      <c:valAx>
        <c:axId val="4551404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67410176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Sheet1!$A$4</c:f>
              <c:strCache>
                <c:ptCount val="1"/>
                <c:pt idx="0">
                  <c:v>Avg resp time (us)</c:v>
                </c:pt>
              </c:strCache>
            </c:strRef>
          </c:tx>
          <c:invertIfNegative val="0"/>
          <c:cat>
            <c:strRef>
              <c:f>Sheet1!$B$1:$E$1</c:f>
              <c:strCache>
                <c:ptCount val="4"/>
                <c:pt idx="0">
                  <c:v>FCFS</c:v>
                </c:pt>
                <c:pt idx="1">
                  <c:v>Round-Rob</c:v>
                </c:pt>
                <c:pt idx="2">
                  <c:v>Priority</c:v>
                </c:pt>
                <c:pt idx="3">
                  <c:v>Shortest-first</c:v>
                </c:pt>
              </c:strCache>
            </c:strRef>
          </c:cat>
          <c:val>
            <c:numRef>
              <c:f>Sheet1!$B$4:$E$4</c:f>
              <c:numCache>
                <c:formatCode>General</c:formatCode>
                <c:ptCount val="4"/>
                <c:pt idx="0">
                  <c:v>46538</c:v>
                </c:pt>
                <c:pt idx="1">
                  <c:v>48897</c:v>
                </c:pt>
                <c:pt idx="2">
                  <c:v>60384</c:v>
                </c:pt>
                <c:pt idx="3">
                  <c:v>62769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64545536"/>
        <c:axId val="39340288"/>
      </c:barChart>
      <c:catAx>
        <c:axId val="164545536"/>
        <c:scaling>
          <c:orientation val="minMax"/>
        </c:scaling>
        <c:delete val="0"/>
        <c:axPos val="b"/>
        <c:majorTickMark val="out"/>
        <c:minorTickMark val="none"/>
        <c:tickLblPos val="nextTo"/>
        <c:crossAx val="39340288"/>
        <c:crosses val="autoZero"/>
        <c:auto val="1"/>
        <c:lblAlgn val="ctr"/>
        <c:lblOffset val="100"/>
        <c:noMultiLvlLbl val="0"/>
      </c:catAx>
      <c:valAx>
        <c:axId val="3934028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64545536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2832174103237096"/>
          <c:y val="5.1400554097404488E-2"/>
          <c:w val="0.81224781277340341"/>
          <c:h val="0.733556882807209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Sheet1!$A$5</c:f>
              <c:strCache>
                <c:ptCount val="1"/>
                <c:pt idx="0">
                  <c:v>Avg turnaround (us)</c:v>
                </c:pt>
              </c:strCache>
            </c:strRef>
          </c:tx>
          <c:invertIfNegative val="0"/>
          <c:cat>
            <c:strRef>
              <c:f>Sheet1!$B$1:$E$1</c:f>
              <c:strCache>
                <c:ptCount val="4"/>
                <c:pt idx="0">
                  <c:v>FCFS</c:v>
                </c:pt>
                <c:pt idx="1">
                  <c:v>Round-Rob</c:v>
                </c:pt>
                <c:pt idx="2">
                  <c:v>Priority</c:v>
                </c:pt>
                <c:pt idx="3">
                  <c:v>Shortest-first</c:v>
                </c:pt>
              </c:strCache>
            </c:strRef>
          </c:cat>
          <c:val>
            <c:numRef>
              <c:f>Sheet1!$B$5:$E$5</c:f>
              <c:numCache>
                <c:formatCode>General</c:formatCode>
                <c:ptCount val="4"/>
                <c:pt idx="0">
                  <c:v>375461</c:v>
                </c:pt>
                <c:pt idx="1">
                  <c:v>411589</c:v>
                </c:pt>
                <c:pt idx="2">
                  <c:v>442076</c:v>
                </c:pt>
                <c:pt idx="3">
                  <c:v>473153</c:v>
                </c:pt>
              </c:numCache>
            </c:numRef>
          </c:val>
        </c:ser>
        <c:ser>
          <c:idx val="1"/>
          <c:order val="1"/>
          <c:tx>
            <c:strRef>
              <c:f>Sheet1!$A$6</c:f>
              <c:strCache>
                <c:ptCount val="1"/>
                <c:pt idx="0">
                  <c:v>Avg wait time (us)</c:v>
                </c:pt>
              </c:strCache>
            </c:strRef>
          </c:tx>
          <c:invertIfNegative val="0"/>
          <c:cat>
            <c:strRef>
              <c:f>Sheet1!$B$1:$E$1</c:f>
              <c:strCache>
                <c:ptCount val="4"/>
                <c:pt idx="0">
                  <c:v>FCFS</c:v>
                </c:pt>
                <c:pt idx="1">
                  <c:v>Round-Rob</c:v>
                </c:pt>
                <c:pt idx="2">
                  <c:v>Priority</c:v>
                </c:pt>
                <c:pt idx="3">
                  <c:v>Shortest-first</c:v>
                </c:pt>
              </c:strCache>
            </c:strRef>
          </c:cat>
          <c:val>
            <c:numRef>
              <c:f>Sheet1!$B$6:$E$6</c:f>
              <c:numCache>
                <c:formatCode>General</c:formatCode>
                <c:ptCount val="4"/>
                <c:pt idx="0">
                  <c:v>374615</c:v>
                </c:pt>
                <c:pt idx="1">
                  <c:v>410692</c:v>
                </c:pt>
                <c:pt idx="2">
                  <c:v>441384</c:v>
                </c:pt>
                <c:pt idx="3">
                  <c:v>472153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62884096"/>
        <c:axId val="156780800"/>
      </c:barChart>
      <c:catAx>
        <c:axId val="162884096"/>
        <c:scaling>
          <c:orientation val="minMax"/>
        </c:scaling>
        <c:delete val="0"/>
        <c:axPos val="b"/>
        <c:majorTickMark val="out"/>
        <c:minorTickMark val="none"/>
        <c:tickLblPos val="nextTo"/>
        <c:crossAx val="156780800"/>
        <c:crosses val="autoZero"/>
        <c:auto val="1"/>
        <c:lblAlgn val="ctr"/>
        <c:lblOffset val="100"/>
        <c:noMultiLvlLbl val="0"/>
      </c:catAx>
      <c:valAx>
        <c:axId val="156780800"/>
        <c:scaling>
          <c:orientation val="minMax"/>
          <c:max val="475000"/>
          <c:min val="35000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62884096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24334733158355207"/>
          <c:y val="0.8904984995540699"/>
          <c:w val="0.5205415573053368"/>
          <c:h val="9.7989938757655298E-2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BBE59-582F-4436-93E4-14FE69DF410B}" type="datetimeFigureOut">
              <a:rPr lang="en-US" smtClean="0"/>
              <a:t>2/17/2011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62A24-919D-49B3-886A-3335464FD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895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BBE59-582F-4436-93E4-14FE69DF410B}" type="datetimeFigureOut">
              <a:rPr lang="en-US" smtClean="0"/>
              <a:t>2/17/2011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62A24-919D-49B3-886A-3335464FD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916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BBE59-582F-4436-93E4-14FE69DF410B}" type="datetimeFigureOut">
              <a:rPr lang="en-US" smtClean="0"/>
              <a:t>2/17/2011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62A24-919D-49B3-886A-3335464FD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016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BBE59-582F-4436-93E4-14FE69DF410B}" type="datetimeFigureOut">
              <a:rPr lang="en-US" smtClean="0"/>
              <a:t>2/17/2011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62A24-919D-49B3-886A-3335464FD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252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BBE59-582F-4436-93E4-14FE69DF410B}" type="datetimeFigureOut">
              <a:rPr lang="en-US" smtClean="0"/>
              <a:t>2/17/2011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62A24-919D-49B3-886A-3335464FD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49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BBE59-582F-4436-93E4-14FE69DF410B}" type="datetimeFigureOut">
              <a:rPr lang="en-US" smtClean="0"/>
              <a:t>2/17/2011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62A24-919D-49B3-886A-3335464FD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276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BBE59-582F-4436-93E4-14FE69DF410B}" type="datetimeFigureOut">
              <a:rPr lang="en-US" smtClean="0"/>
              <a:t>2/17/2011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62A24-919D-49B3-886A-3335464FD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824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BBE59-582F-4436-93E4-14FE69DF410B}" type="datetimeFigureOut">
              <a:rPr lang="en-US" smtClean="0"/>
              <a:t>2/17/2011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62A24-919D-49B3-886A-3335464FD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528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BBE59-582F-4436-93E4-14FE69DF410B}" type="datetimeFigureOut">
              <a:rPr lang="en-US" smtClean="0"/>
              <a:t>2/17/2011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62A24-919D-49B3-886A-3335464FD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752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BBE59-582F-4436-93E4-14FE69DF410B}" type="datetimeFigureOut">
              <a:rPr lang="en-US" smtClean="0"/>
              <a:t>2/17/2011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62A24-919D-49B3-886A-3335464FD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728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BBE59-582F-4436-93E4-14FE69DF410B}" type="datetimeFigureOut">
              <a:rPr lang="en-US" smtClean="0"/>
              <a:t>2/17/2011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62A24-919D-49B3-886A-3335464FD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66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DBBE59-582F-4436-93E4-14FE69DF410B}" type="datetimeFigureOut">
              <a:rPr lang="en-US" smtClean="0"/>
              <a:t>2/17/2011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62A24-919D-49B3-886A-3335464FD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697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04800"/>
            <a:ext cx="7772400" cy="1470025"/>
          </a:xfrm>
        </p:spPr>
        <p:txBody>
          <a:bodyPr/>
          <a:lstStyle/>
          <a:p>
            <a:r>
              <a:rPr lang="en-US" dirty="0" smtClean="0"/>
              <a:t>Scheduling types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590800"/>
            <a:ext cx="6400800" cy="2514600"/>
          </a:xfrm>
        </p:spPr>
        <p:txBody>
          <a:bodyPr/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/>
              <a:t>First come first served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/>
              <a:t>Round-Robin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/>
              <a:t>Priority Round-Robin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/>
              <a:t>Smallest-size first round-robin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219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Benchmarks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517602153"/>
              </p:ext>
            </p:extLst>
          </p:nvPr>
        </p:nvGraphicFramePr>
        <p:xfrm>
          <a:off x="457200" y="2667000"/>
          <a:ext cx="4038600" cy="25447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5657608"/>
              </p:ext>
            </p:extLst>
          </p:nvPr>
        </p:nvGraphicFramePr>
        <p:xfrm>
          <a:off x="4648200" y="2667001"/>
          <a:ext cx="4038600" cy="2514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82745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Process management times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/>
              <a:t>Average Response Time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Turnaround and Wait Times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83176249"/>
              </p:ext>
            </p:extLst>
          </p:nvPr>
        </p:nvGraphicFramePr>
        <p:xfrm>
          <a:off x="457200" y="2438399"/>
          <a:ext cx="4040188" cy="36877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ontent Placeholder 7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589828466"/>
              </p:ext>
            </p:extLst>
          </p:nvPr>
        </p:nvGraphicFramePr>
        <p:xfrm>
          <a:off x="4648200" y="2438400"/>
          <a:ext cx="4041775" cy="42211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255375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28</Words>
  <Application>Microsoft Office PowerPoint</Application>
  <PresentationFormat>On-screen Show (4:3)</PresentationFormat>
  <Paragraphs>11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Scheduling types</vt:lpstr>
      <vt:lpstr>Benchmarks</vt:lpstr>
      <vt:lpstr>Process management times</vt:lpstr>
    </vt:vector>
  </TitlesOfParts>
  <Company>Facebook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Scheduling types</dc:title>
  <dc:creator>Richard Bateman</dc:creator>
  <cp:lastModifiedBy>Richard Bateman</cp:lastModifiedBy>
  <cp:revision>2</cp:revision>
  <dcterms:created xsi:type="dcterms:W3CDTF">2011-02-17T09:50:49Z</dcterms:created>
  <dcterms:modified xsi:type="dcterms:W3CDTF">2011-02-17T09:59:46Z</dcterms:modified>
</cp:coreProperties>
</file>