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5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4BEB1-F3D6-4955-BD9B-4CB1176044A6}" v="30" dt="2023-02-17T15:03:50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S. James" userId="004ccdd7-3d56-44d0-a51c-f95216543cae" providerId="ADAL" clId="{AB34BEB1-F3D6-4955-BD9B-4CB1176044A6}"/>
    <pc:docChg chg="undo custSel addSld delSld modSld">
      <pc:chgData name="Sebastian S. James" userId="004ccdd7-3d56-44d0-a51c-f95216543cae" providerId="ADAL" clId="{AB34BEB1-F3D6-4955-BD9B-4CB1176044A6}" dt="2023-02-17T15:03:53.518" v="50" actId="47"/>
      <pc:docMkLst>
        <pc:docMk/>
      </pc:docMkLst>
      <pc:sldChg chg="addSp delSp modSp new del mod setBg">
        <pc:chgData name="Sebastian S. James" userId="004ccdd7-3d56-44d0-a51c-f95216543cae" providerId="ADAL" clId="{AB34BEB1-F3D6-4955-BD9B-4CB1176044A6}" dt="2023-02-17T15:03:53.518" v="50" actId="47"/>
        <pc:sldMkLst>
          <pc:docMk/>
          <pc:sldMk cId="3484681604" sldId="264"/>
        </pc:sldMkLst>
        <pc:spChg chg="mod">
          <ac:chgData name="Sebastian S. James" userId="004ccdd7-3d56-44d0-a51c-f95216543cae" providerId="ADAL" clId="{AB34BEB1-F3D6-4955-BD9B-4CB1176044A6}" dt="2023-02-17T15:01:36.218" v="26"/>
          <ac:spMkLst>
            <pc:docMk/>
            <pc:sldMk cId="3484681604" sldId="264"/>
            <ac:spMk id="2" creationId="{79B2201B-CD61-481C-A7BD-DFBA0633BB96}"/>
          </ac:spMkLst>
        </pc:spChg>
        <pc:spChg chg="del">
          <ac:chgData name="Sebastian S. James" userId="004ccdd7-3d56-44d0-a51c-f95216543cae" providerId="ADAL" clId="{AB34BEB1-F3D6-4955-BD9B-4CB1176044A6}" dt="2023-02-17T14:58:50.942" v="2"/>
          <ac:spMkLst>
            <pc:docMk/>
            <pc:sldMk cId="3484681604" sldId="264"/>
            <ac:spMk id="3" creationId="{B528A6E4-47AF-4ED0-B8A0-0E0236ABE288}"/>
          </ac:spMkLst>
        </pc:spChg>
        <pc:graphicFrameChg chg="add mod">
          <ac:chgData name="Sebastian S. James" userId="004ccdd7-3d56-44d0-a51c-f95216543cae" providerId="ADAL" clId="{AB34BEB1-F3D6-4955-BD9B-4CB1176044A6}" dt="2023-02-17T14:58:50.942" v="2"/>
          <ac:graphicFrameMkLst>
            <pc:docMk/>
            <pc:sldMk cId="3484681604" sldId="264"/>
            <ac:graphicFrameMk id="4" creationId="{82B6D144-F385-4710-86D8-669A528DE5D1}"/>
          </ac:graphicFrameMkLst>
        </pc:graphicFrameChg>
      </pc:sldChg>
      <pc:sldChg chg="new del">
        <pc:chgData name="Sebastian S. James" userId="004ccdd7-3d56-44d0-a51c-f95216543cae" providerId="ADAL" clId="{AB34BEB1-F3D6-4955-BD9B-4CB1176044A6}" dt="2023-02-17T15:01:31.752" v="25" actId="680"/>
        <pc:sldMkLst>
          <pc:docMk/>
          <pc:sldMk cId="1123225063" sldId="265"/>
        </pc:sldMkLst>
      </pc:sldChg>
      <pc:sldChg chg="addSp delSp modSp add del mod setBg delDesignElem">
        <pc:chgData name="Sebastian S. James" userId="004ccdd7-3d56-44d0-a51c-f95216543cae" providerId="ADAL" clId="{AB34BEB1-F3D6-4955-BD9B-4CB1176044A6}" dt="2023-02-17T15:01:07.199" v="20" actId="47"/>
        <pc:sldMkLst>
          <pc:docMk/>
          <pc:sldMk cId="1908035681" sldId="265"/>
        </pc:sldMkLst>
        <pc:spChg chg="add del mod">
          <ac:chgData name="Sebastian S. James" userId="004ccdd7-3d56-44d0-a51c-f95216543cae" providerId="ADAL" clId="{AB34BEB1-F3D6-4955-BD9B-4CB1176044A6}" dt="2023-02-17T14:59:37.373" v="10" actId="478"/>
          <ac:spMkLst>
            <pc:docMk/>
            <pc:sldMk cId="1908035681" sldId="265"/>
            <ac:spMk id="5" creationId="{5BD7DFD4-D63B-4BE9-8AB7-4E26AAA0EEEB}"/>
          </ac:spMkLst>
        </pc:spChg>
        <pc:spChg chg="add mod">
          <ac:chgData name="Sebastian S. James" userId="004ccdd7-3d56-44d0-a51c-f95216543cae" providerId="ADAL" clId="{AB34BEB1-F3D6-4955-BD9B-4CB1176044A6}" dt="2023-02-17T14:59:31.743" v="9" actId="1076"/>
          <ac:spMkLst>
            <pc:docMk/>
            <pc:sldMk cId="1908035681" sldId="265"/>
            <ac:spMk id="11" creationId="{617E978A-6331-4D25-A261-DBF2F44845F7}"/>
          </ac:spMkLst>
        </pc:spChg>
        <pc:spChg chg="del">
          <ac:chgData name="Sebastian S. James" userId="004ccdd7-3d56-44d0-a51c-f95216543cae" providerId="ADAL" clId="{AB34BEB1-F3D6-4955-BD9B-4CB1176044A6}" dt="2023-02-17T14:58:55.911" v="4"/>
          <ac:spMkLst>
            <pc:docMk/>
            <pc:sldMk cId="1908035681" sldId="265"/>
            <ac:spMk id="19" creationId="{BACC6370-2D7E-4714-9D71-7542949D7D5D}"/>
          </ac:spMkLst>
        </pc:spChg>
        <pc:spChg chg="del">
          <ac:chgData name="Sebastian S. James" userId="004ccdd7-3d56-44d0-a51c-f95216543cae" providerId="ADAL" clId="{AB34BEB1-F3D6-4955-BD9B-4CB1176044A6}" dt="2023-02-17T14:58:55.911" v="4"/>
          <ac:spMkLst>
            <pc:docMk/>
            <pc:sldMk cId="1908035681" sldId="265"/>
            <ac:spMk id="20" creationId="{F68B3F68-107C-434F-AA38-110D5EA91B85}"/>
          </ac:spMkLst>
        </pc:spChg>
        <pc:spChg chg="del">
          <ac:chgData name="Sebastian S. James" userId="004ccdd7-3d56-44d0-a51c-f95216543cae" providerId="ADAL" clId="{AB34BEB1-F3D6-4955-BD9B-4CB1176044A6}" dt="2023-02-17T14:58:55.911" v="4"/>
          <ac:spMkLst>
            <pc:docMk/>
            <pc:sldMk cId="1908035681" sldId="265"/>
            <ac:spMk id="21" creationId="{AAD0DBB9-1A4B-4391-81D4-CB19F9AB918A}"/>
          </ac:spMkLst>
        </pc:spChg>
        <pc:spChg chg="del">
          <ac:chgData name="Sebastian S. James" userId="004ccdd7-3d56-44d0-a51c-f95216543cae" providerId="ADAL" clId="{AB34BEB1-F3D6-4955-BD9B-4CB1176044A6}" dt="2023-02-17T14:58:55.911" v="4"/>
          <ac:spMkLst>
            <pc:docMk/>
            <pc:sldMk cId="1908035681" sldId="265"/>
            <ac:spMk id="22" creationId="{063BBA22-50EA-4C4D-BE05-F1CE4E63AA56}"/>
          </ac:spMkLst>
        </pc:spChg>
        <pc:graphicFrameChg chg="del">
          <ac:chgData name="Sebastian S. James" userId="004ccdd7-3d56-44d0-a51c-f95216543cae" providerId="ADAL" clId="{AB34BEB1-F3D6-4955-BD9B-4CB1176044A6}" dt="2023-02-17T14:59:10.589" v="5" actId="478"/>
          <ac:graphicFrameMkLst>
            <pc:docMk/>
            <pc:sldMk cId="1908035681" sldId="265"/>
            <ac:graphicFrameMk id="4" creationId="{3F6B15E6-CD84-4B40-A908-C2D278598A3E}"/>
          </ac:graphicFrameMkLst>
        </pc:graphicFrameChg>
        <pc:graphicFrameChg chg="add mod">
          <ac:chgData name="Sebastian S. James" userId="004ccdd7-3d56-44d0-a51c-f95216543cae" providerId="ADAL" clId="{AB34BEB1-F3D6-4955-BD9B-4CB1176044A6}" dt="2023-02-17T14:59:43.327" v="13" actId="1076"/>
          <ac:graphicFrameMkLst>
            <pc:docMk/>
            <pc:sldMk cId="1908035681" sldId="265"/>
            <ac:graphicFrameMk id="10" creationId="{F32BDA74-C9CE-49AF-8BEC-E0D953D7FA29}"/>
          </ac:graphicFrameMkLst>
        </pc:graphicFrameChg>
      </pc:sldChg>
      <pc:sldChg chg="addSp delSp modSp add mod">
        <pc:chgData name="Sebastian S. James" userId="004ccdd7-3d56-44d0-a51c-f95216543cae" providerId="ADAL" clId="{AB34BEB1-F3D6-4955-BD9B-4CB1176044A6}" dt="2023-02-17T15:03:50.080" v="49" actId="255"/>
        <pc:sldMkLst>
          <pc:docMk/>
          <pc:sldMk cId="3231784162" sldId="265"/>
        </pc:sldMkLst>
        <pc:spChg chg="mod">
          <ac:chgData name="Sebastian S. James" userId="004ccdd7-3d56-44d0-a51c-f95216543cae" providerId="ADAL" clId="{AB34BEB1-F3D6-4955-BD9B-4CB1176044A6}" dt="2023-02-17T15:02:46.541" v="39" actId="6549"/>
          <ac:spMkLst>
            <pc:docMk/>
            <pc:sldMk cId="3231784162" sldId="265"/>
            <ac:spMk id="2" creationId="{A086E844-97F3-4342-BA8E-D5B8A9564224}"/>
          </ac:spMkLst>
        </pc:spChg>
        <pc:spChg chg="add del mod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5" creationId="{D51EDB2E-0D4E-416E-A4B7-68A5384F07C0}"/>
          </ac:spMkLst>
        </pc:spChg>
        <pc:spChg chg="del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19" creationId="{BACC6370-2D7E-4714-9D71-7542949D7D5D}"/>
          </ac:spMkLst>
        </pc:spChg>
        <pc:spChg chg="del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20" creationId="{F68B3F68-107C-434F-AA38-110D5EA91B85}"/>
          </ac:spMkLst>
        </pc:spChg>
        <pc:spChg chg="del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21" creationId="{AAD0DBB9-1A4B-4391-81D4-CB19F9AB918A}"/>
          </ac:spMkLst>
        </pc:spChg>
        <pc:spChg chg="del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22" creationId="{063BBA22-50EA-4C4D-BE05-F1CE4E63AA56}"/>
          </ac:spMkLst>
        </pc:spChg>
        <pc:spChg chg="add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28" creationId="{BACC6370-2D7E-4714-9D71-7542949D7D5D}"/>
          </ac:spMkLst>
        </pc:spChg>
        <pc:spChg chg="add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30" creationId="{F68B3F68-107C-434F-AA38-110D5EA91B85}"/>
          </ac:spMkLst>
        </pc:spChg>
        <pc:spChg chg="add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32" creationId="{AAD0DBB9-1A4B-4391-81D4-CB19F9AB918A}"/>
          </ac:spMkLst>
        </pc:spChg>
        <pc:spChg chg="add">
          <ac:chgData name="Sebastian S. James" userId="004ccdd7-3d56-44d0-a51c-f95216543cae" providerId="ADAL" clId="{AB34BEB1-F3D6-4955-BD9B-4CB1176044A6}" dt="2023-02-17T15:03:35.082" v="46" actId="26606"/>
          <ac:spMkLst>
            <pc:docMk/>
            <pc:sldMk cId="3231784162" sldId="265"/>
            <ac:spMk id="34" creationId="{063BBA22-50EA-4C4D-BE05-F1CE4E63AA56}"/>
          </ac:spMkLst>
        </pc:spChg>
        <pc:graphicFrameChg chg="del mod">
          <ac:chgData name="Sebastian S. James" userId="004ccdd7-3d56-44d0-a51c-f95216543cae" providerId="ADAL" clId="{AB34BEB1-F3D6-4955-BD9B-4CB1176044A6}" dt="2023-02-17T15:03:25.869" v="43" actId="478"/>
          <ac:graphicFrameMkLst>
            <pc:docMk/>
            <pc:sldMk cId="3231784162" sldId="265"/>
            <ac:graphicFrameMk id="4" creationId="{3F6B15E6-CD84-4B40-A908-C2D278598A3E}"/>
          </ac:graphicFrameMkLst>
        </pc:graphicFrameChg>
        <pc:graphicFrameChg chg="add del mod">
          <ac:chgData name="Sebastian S. James" userId="004ccdd7-3d56-44d0-a51c-f95216543cae" providerId="ADAL" clId="{AB34BEB1-F3D6-4955-BD9B-4CB1176044A6}" dt="2023-02-17T15:03:35.082" v="46" actId="26606"/>
          <ac:graphicFrameMkLst>
            <pc:docMk/>
            <pc:sldMk cId="3231784162" sldId="265"/>
            <ac:graphicFrameMk id="10" creationId="{8D3DEBDC-60C9-4CB5-88E7-A32829DC9ECB}"/>
          </ac:graphicFrameMkLst>
        </pc:graphicFrameChg>
        <pc:graphicFrameChg chg="add mod">
          <ac:chgData name="Sebastian S. James" userId="004ccdd7-3d56-44d0-a51c-f95216543cae" providerId="ADAL" clId="{AB34BEB1-F3D6-4955-BD9B-4CB1176044A6}" dt="2023-02-17T15:03:50.080" v="49" actId="255"/>
          <ac:graphicFrameMkLst>
            <pc:docMk/>
            <pc:sldMk cId="3231784162" sldId="265"/>
            <ac:graphicFrameMk id="25" creationId="{8D3DEBDC-60C9-4CB5-88E7-A32829DC9ECB}"/>
          </ac:graphicFrameMkLst>
        </pc:graphicFrameChg>
      </pc:sldChg>
      <pc:sldChg chg="addSp delSp add del setBg delDesignElem">
        <pc:chgData name="Sebastian S. James" userId="004ccdd7-3d56-44d0-a51c-f95216543cae" providerId="ADAL" clId="{AB34BEB1-F3D6-4955-BD9B-4CB1176044A6}" dt="2023-02-17T15:01:16.937" v="23"/>
        <pc:sldMkLst>
          <pc:docMk/>
          <pc:sldMk cId="3413417141" sldId="265"/>
        </pc:sldMkLst>
        <pc:spChg chg="add del">
          <ac:chgData name="Sebastian S. James" userId="004ccdd7-3d56-44d0-a51c-f95216543cae" providerId="ADAL" clId="{AB34BEB1-F3D6-4955-BD9B-4CB1176044A6}" dt="2023-02-17T15:01:16.937" v="23"/>
          <ac:spMkLst>
            <pc:docMk/>
            <pc:sldMk cId="3413417141" sldId="265"/>
            <ac:spMk id="9" creationId="{BACC6370-2D7E-4714-9D71-7542949D7D5D}"/>
          </ac:spMkLst>
        </pc:spChg>
        <pc:spChg chg="add del">
          <ac:chgData name="Sebastian S. James" userId="004ccdd7-3d56-44d0-a51c-f95216543cae" providerId="ADAL" clId="{AB34BEB1-F3D6-4955-BD9B-4CB1176044A6}" dt="2023-02-17T15:01:16.937" v="23"/>
          <ac:spMkLst>
            <pc:docMk/>
            <pc:sldMk cId="3413417141" sldId="265"/>
            <ac:spMk id="11" creationId="{F68B3F68-107C-434F-AA38-110D5EA91B85}"/>
          </ac:spMkLst>
        </pc:spChg>
        <pc:spChg chg="add del">
          <ac:chgData name="Sebastian S. James" userId="004ccdd7-3d56-44d0-a51c-f95216543cae" providerId="ADAL" clId="{AB34BEB1-F3D6-4955-BD9B-4CB1176044A6}" dt="2023-02-17T15:01:16.937" v="23"/>
          <ac:spMkLst>
            <pc:docMk/>
            <pc:sldMk cId="3413417141" sldId="265"/>
            <ac:spMk id="13" creationId="{AAD0DBB9-1A4B-4391-81D4-CB19F9AB918A}"/>
          </ac:spMkLst>
        </pc:spChg>
        <pc:spChg chg="add del">
          <ac:chgData name="Sebastian S. James" userId="004ccdd7-3d56-44d0-a51c-f95216543cae" providerId="ADAL" clId="{AB34BEB1-F3D6-4955-BD9B-4CB1176044A6}" dt="2023-02-17T15:01:16.937" v="23"/>
          <ac:spMkLst>
            <pc:docMk/>
            <pc:sldMk cId="3413417141" sldId="265"/>
            <ac:spMk id="15" creationId="{063BBA22-50EA-4C4D-BE05-F1CE4E63AA56}"/>
          </ac:spMkLst>
        </pc:spChg>
      </pc:sldChg>
      <pc:sldChg chg="delSp add del setBg delDesignElem">
        <pc:chgData name="Sebastian S. James" userId="004ccdd7-3d56-44d0-a51c-f95216543cae" providerId="ADAL" clId="{AB34BEB1-F3D6-4955-BD9B-4CB1176044A6}" dt="2023-02-17T15:01:04.110" v="19" actId="47"/>
        <pc:sldMkLst>
          <pc:docMk/>
          <pc:sldMk cId="2816838152" sldId="266"/>
        </pc:sldMkLst>
        <pc:spChg chg="del">
          <ac:chgData name="Sebastian S. James" userId="004ccdd7-3d56-44d0-a51c-f95216543cae" providerId="ADAL" clId="{AB34BEB1-F3D6-4955-BD9B-4CB1176044A6}" dt="2023-02-17T15:00:03.253" v="15"/>
          <ac:spMkLst>
            <pc:docMk/>
            <pc:sldMk cId="2816838152" sldId="266"/>
            <ac:spMk id="19" creationId="{BACC6370-2D7E-4714-9D71-7542949D7D5D}"/>
          </ac:spMkLst>
        </pc:spChg>
        <pc:spChg chg="del">
          <ac:chgData name="Sebastian S. James" userId="004ccdd7-3d56-44d0-a51c-f95216543cae" providerId="ADAL" clId="{AB34BEB1-F3D6-4955-BD9B-4CB1176044A6}" dt="2023-02-17T15:00:03.253" v="15"/>
          <ac:spMkLst>
            <pc:docMk/>
            <pc:sldMk cId="2816838152" sldId="266"/>
            <ac:spMk id="20" creationId="{F68B3F68-107C-434F-AA38-110D5EA91B85}"/>
          </ac:spMkLst>
        </pc:spChg>
        <pc:spChg chg="del">
          <ac:chgData name="Sebastian S. James" userId="004ccdd7-3d56-44d0-a51c-f95216543cae" providerId="ADAL" clId="{AB34BEB1-F3D6-4955-BD9B-4CB1176044A6}" dt="2023-02-17T15:00:03.253" v="15"/>
          <ac:spMkLst>
            <pc:docMk/>
            <pc:sldMk cId="2816838152" sldId="266"/>
            <ac:spMk id="21" creationId="{AAD0DBB9-1A4B-4391-81D4-CB19F9AB918A}"/>
          </ac:spMkLst>
        </pc:spChg>
        <pc:spChg chg="del">
          <ac:chgData name="Sebastian S. James" userId="004ccdd7-3d56-44d0-a51c-f95216543cae" providerId="ADAL" clId="{AB34BEB1-F3D6-4955-BD9B-4CB1176044A6}" dt="2023-02-17T15:00:03.253" v="15"/>
          <ac:spMkLst>
            <pc:docMk/>
            <pc:sldMk cId="2816838152" sldId="266"/>
            <ac:spMk id="22" creationId="{063BBA22-50EA-4C4D-BE05-F1CE4E63AA56}"/>
          </ac:spMkLst>
        </pc:spChg>
      </pc:sldChg>
      <pc:sldChg chg="delSp add del setBg delDesignElem">
        <pc:chgData name="Sebastian S. James" userId="004ccdd7-3d56-44d0-a51c-f95216543cae" providerId="ADAL" clId="{AB34BEB1-F3D6-4955-BD9B-4CB1176044A6}" dt="2023-02-17T15:01:04.092" v="18" actId="47"/>
        <pc:sldMkLst>
          <pc:docMk/>
          <pc:sldMk cId="2470129999" sldId="267"/>
        </pc:sldMkLst>
        <pc:spChg chg="del">
          <ac:chgData name="Sebastian S. James" userId="004ccdd7-3d56-44d0-a51c-f95216543cae" providerId="ADAL" clId="{AB34BEB1-F3D6-4955-BD9B-4CB1176044A6}" dt="2023-02-17T15:00:25.408" v="17"/>
          <ac:spMkLst>
            <pc:docMk/>
            <pc:sldMk cId="2470129999" sldId="267"/>
            <ac:spMk id="19" creationId="{BACC6370-2D7E-4714-9D71-7542949D7D5D}"/>
          </ac:spMkLst>
        </pc:spChg>
        <pc:spChg chg="del">
          <ac:chgData name="Sebastian S. James" userId="004ccdd7-3d56-44d0-a51c-f95216543cae" providerId="ADAL" clId="{AB34BEB1-F3D6-4955-BD9B-4CB1176044A6}" dt="2023-02-17T15:00:25.408" v="17"/>
          <ac:spMkLst>
            <pc:docMk/>
            <pc:sldMk cId="2470129999" sldId="267"/>
            <ac:spMk id="20" creationId="{F68B3F68-107C-434F-AA38-110D5EA91B85}"/>
          </ac:spMkLst>
        </pc:spChg>
        <pc:spChg chg="del">
          <ac:chgData name="Sebastian S. James" userId="004ccdd7-3d56-44d0-a51c-f95216543cae" providerId="ADAL" clId="{AB34BEB1-F3D6-4955-BD9B-4CB1176044A6}" dt="2023-02-17T15:00:25.408" v="17"/>
          <ac:spMkLst>
            <pc:docMk/>
            <pc:sldMk cId="2470129999" sldId="267"/>
            <ac:spMk id="21" creationId="{AAD0DBB9-1A4B-4391-81D4-CB19F9AB918A}"/>
          </ac:spMkLst>
        </pc:spChg>
        <pc:spChg chg="del">
          <ac:chgData name="Sebastian S. James" userId="004ccdd7-3d56-44d0-a51c-f95216543cae" providerId="ADAL" clId="{AB34BEB1-F3D6-4955-BD9B-4CB1176044A6}" dt="2023-02-17T15:00:25.408" v="17"/>
          <ac:spMkLst>
            <pc:docMk/>
            <pc:sldMk cId="2470129999" sldId="267"/>
            <ac:spMk id="22" creationId="{063BBA22-50EA-4C4D-BE05-F1CE4E63AA5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305167\OneDrive%20-%20WBG\Research\ORBIS\df_table_etr_cit_region_no_haven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sjames2_worldbank_org/Documents/Research/ORBIS/df_table_etr_count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b305167\OneDrive%20-%20WBG\Research\ORBIS\df_table_etr_country_wt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Data Coverage (% of Total CIT)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cit_tax_data_coverage!$B$1</c:f>
              <c:strCache>
                <c:ptCount val="1"/>
                <c:pt idx="0">
                  <c:v>% of Total CIT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cit_tax_data_coverage!$A$2:$A$9</c:f>
              <c:strCache>
                <c:ptCount val="8"/>
                <c:pt idx="0">
                  <c:v>Eastern Europe &amp; Central Asia</c:v>
                </c:pt>
                <c:pt idx="1">
                  <c:v>Middle East &amp; North Africa</c:v>
                </c:pt>
                <c:pt idx="2">
                  <c:v>Sub-Saharan Africa</c:v>
                </c:pt>
                <c:pt idx="3">
                  <c:v>South Asia</c:v>
                </c:pt>
                <c:pt idx="4">
                  <c:v>Latin America &amp; the Caribbean</c:v>
                </c:pt>
                <c:pt idx="5">
                  <c:v>East Asia &amp; Pacific</c:v>
                </c:pt>
                <c:pt idx="6">
                  <c:v>Western Europe</c:v>
                </c:pt>
                <c:pt idx="7">
                  <c:v>North America</c:v>
                </c:pt>
              </c:strCache>
            </c:strRef>
          </c:cat>
          <c:val>
            <c:numRef>
              <c:f>cit_tax_data_coverage!$B$2:$B$9</c:f>
              <c:numCache>
                <c:formatCode>0.0</c:formatCode>
                <c:ptCount val="8"/>
                <c:pt idx="0">
                  <c:v>8.1764933826684594</c:v>
                </c:pt>
                <c:pt idx="1">
                  <c:v>14.6504684822862</c:v>
                </c:pt>
                <c:pt idx="2">
                  <c:v>17.788090735927099</c:v>
                </c:pt>
                <c:pt idx="3">
                  <c:v>20.005565352889601</c:v>
                </c:pt>
                <c:pt idx="4">
                  <c:v>20.6706788243063</c:v>
                </c:pt>
                <c:pt idx="5">
                  <c:v>30.499702153755699</c:v>
                </c:pt>
                <c:pt idx="6">
                  <c:v>45.890174763154498</c:v>
                </c:pt>
                <c:pt idx="7">
                  <c:v>53.311715629075401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8-406F-8B0B-375C90665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9050288"/>
        <c:axId val="899066512"/>
      </c:barChart>
      <c:catAx>
        <c:axId val="89905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066512"/>
        <c:crosses val="autoZero"/>
        <c:auto val="1"/>
        <c:lblAlgn val="ctr"/>
        <c:lblOffset val="100"/>
        <c:noMultiLvlLbl val="0"/>
      </c:catAx>
      <c:valAx>
        <c:axId val="899066512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05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ETR vs. CIT (Regions, 2019)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93743634144297"/>
          <c:y val="0.12350138380400338"/>
          <c:w val="0.80236045494313213"/>
          <c:h val="0.68150700231328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df_table_etr_cit_region_no_have!$B$1</c:f>
              <c:strCache>
                <c:ptCount val="1"/>
                <c:pt idx="0">
                  <c:v> ETR 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df_table_etr_cit_region_no_have!$A$2:$A$9</c:f>
              <c:strCache>
                <c:ptCount val="8"/>
                <c:pt idx="0">
                  <c:v>Eastern Europe &amp; Central Asia</c:v>
                </c:pt>
                <c:pt idx="1">
                  <c:v>Middle East &amp; North Africa</c:v>
                </c:pt>
                <c:pt idx="2">
                  <c:v>East Asia &amp; Pacific</c:v>
                </c:pt>
                <c:pt idx="3">
                  <c:v>Western Europe</c:v>
                </c:pt>
                <c:pt idx="4">
                  <c:v>North America</c:v>
                </c:pt>
                <c:pt idx="5">
                  <c:v>Sub-Saharan Africa</c:v>
                </c:pt>
                <c:pt idx="6">
                  <c:v>Latin America &amp; the Caribbean</c:v>
                </c:pt>
                <c:pt idx="7">
                  <c:v>South Asia</c:v>
                </c:pt>
              </c:strCache>
            </c:strRef>
          </c:cat>
          <c:val>
            <c:numRef>
              <c:f>df_table_etr_cit_region_no_have!$B$2:$B$9</c:f>
              <c:numCache>
                <c:formatCode>_(* #,##0.0_);_(* \(#,##0.0\);_(* "-"??_);_(@_)</c:formatCode>
                <c:ptCount val="8"/>
                <c:pt idx="0">
                  <c:v>13.1477036101038</c:v>
                </c:pt>
                <c:pt idx="1">
                  <c:v>11.9526481251346</c:v>
                </c:pt>
                <c:pt idx="2">
                  <c:v>14.716986126953801</c:v>
                </c:pt>
                <c:pt idx="3">
                  <c:v>14.5557772493574</c:v>
                </c:pt>
                <c:pt idx="4">
                  <c:v>12.8040470763257</c:v>
                </c:pt>
                <c:pt idx="5">
                  <c:v>19.322234704460001</c:v>
                </c:pt>
                <c:pt idx="6">
                  <c:v>22.791907500290598</c:v>
                </c:pt>
                <c:pt idx="7">
                  <c:v>19.8539546231335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3-42F1-8C42-4766FBCFBF6F}"/>
            </c:ext>
          </c:extLst>
        </c:ser>
        <c:ser>
          <c:idx val="1"/>
          <c:order val="1"/>
          <c:tx>
            <c:strRef>
              <c:f>df_table_etr_cit_region_no_have!$C$1</c:f>
              <c:strCache>
                <c:ptCount val="1"/>
                <c:pt idx="0">
                  <c:v> CIT 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df_table_etr_cit_region_no_have!$A$2:$A$9</c:f>
              <c:strCache>
                <c:ptCount val="8"/>
                <c:pt idx="0">
                  <c:v>Eastern Europe &amp; Central Asia</c:v>
                </c:pt>
                <c:pt idx="1">
                  <c:v>Middle East &amp; North Africa</c:v>
                </c:pt>
                <c:pt idx="2">
                  <c:v>East Asia &amp; Pacific</c:v>
                </c:pt>
                <c:pt idx="3">
                  <c:v>Western Europe</c:v>
                </c:pt>
                <c:pt idx="4">
                  <c:v>North America</c:v>
                </c:pt>
                <c:pt idx="5">
                  <c:v>Sub-Saharan Africa</c:v>
                </c:pt>
                <c:pt idx="6">
                  <c:v>Latin America &amp; the Caribbean</c:v>
                </c:pt>
                <c:pt idx="7">
                  <c:v>South Asia</c:v>
                </c:pt>
              </c:strCache>
            </c:strRef>
          </c:cat>
          <c:val>
            <c:numRef>
              <c:f>df_table_etr_cit_region_no_have!$C$2:$C$9</c:f>
              <c:numCache>
                <c:formatCode>_(* #,##0.0_);_(* \(#,##0.0\);_(* "-"??_);_(@_)</c:formatCode>
                <c:ptCount val="8"/>
                <c:pt idx="0">
                  <c:v>16.958233572758701</c:v>
                </c:pt>
                <c:pt idx="1">
                  <c:v>21.6512390670553</c:v>
                </c:pt>
                <c:pt idx="2">
                  <c:v>24.954879038206201</c:v>
                </c:pt>
                <c:pt idx="3">
                  <c:v>24.983274021352301</c:v>
                </c:pt>
                <c:pt idx="4">
                  <c:v>26.868045224635502</c:v>
                </c:pt>
                <c:pt idx="5">
                  <c:v>28.2291666666666</c:v>
                </c:pt>
                <c:pt idx="6">
                  <c:v>29.3094812164579</c:v>
                </c:pt>
                <c:pt idx="7">
                  <c:v>29.7072741493938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F3-42F1-8C42-4766FBCFB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6880256"/>
        <c:axId val="6202239"/>
      </c:barChart>
      <c:catAx>
        <c:axId val="1616880256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2239"/>
        <c:crosses val="autoZero"/>
        <c:auto val="1"/>
        <c:lblAlgn val="ctr"/>
        <c:lblOffset val="100"/>
        <c:noMultiLvlLbl val="0"/>
      </c:catAx>
      <c:valAx>
        <c:axId val="6202239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88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685416122935713"/>
          <c:y val="0.89211364230086287"/>
          <c:w val="0.10795835104303658"/>
          <c:h val="9.3461478758324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Country Groupings - Effective</a:t>
            </a:r>
            <a:r>
              <a:rPr lang="en-US" sz="2000" b="1" baseline="0"/>
              <a:t> Tax Rate Versus CIT Rate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income!$H$11</c:f>
              <c:strCache>
                <c:ptCount val="1"/>
                <c:pt idx="0">
                  <c:v>Effective Tax Rate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income!$G$12:$G$15</c:f>
              <c:strCache>
                <c:ptCount val="4"/>
                <c:pt idx="0">
                  <c:v>High Income</c:v>
                </c:pt>
                <c:pt idx="1">
                  <c:v>Upper Middle Income</c:v>
                </c:pt>
                <c:pt idx="2">
                  <c:v>Lower Middle Income</c:v>
                </c:pt>
                <c:pt idx="3">
                  <c:v>Low Income</c:v>
                </c:pt>
              </c:strCache>
            </c:strRef>
          </c:cat>
          <c:val>
            <c:numRef>
              <c:f>income!$H$12:$H$15</c:f>
              <c:numCache>
                <c:formatCode>0</c:formatCode>
                <c:ptCount val="4"/>
                <c:pt idx="0">
                  <c:v>15.247570865397423</c:v>
                </c:pt>
                <c:pt idx="1">
                  <c:v>15.455724353806563</c:v>
                </c:pt>
                <c:pt idx="2">
                  <c:v>18.169326328361269</c:v>
                </c:pt>
                <c:pt idx="3">
                  <c:v>21.087950666327078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D-4B41-B476-C68A9C9123F5}"/>
            </c:ext>
          </c:extLst>
        </c:ser>
        <c:ser>
          <c:idx val="1"/>
          <c:order val="1"/>
          <c:tx>
            <c:strRef>
              <c:f>income!$I$11</c:f>
              <c:strCache>
                <c:ptCount val="1"/>
                <c:pt idx="0">
                  <c:v>CIT Rate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income!$G$12:$G$15</c:f>
              <c:strCache>
                <c:ptCount val="4"/>
                <c:pt idx="0">
                  <c:v>High Income</c:v>
                </c:pt>
                <c:pt idx="1">
                  <c:v>Upper Middle Income</c:v>
                </c:pt>
                <c:pt idx="2">
                  <c:v>Lower Middle Income</c:v>
                </c:pt>
                <c:pt idx="3">
                  <c:v>Low Income</c:v>
                </c:pt>
              </c:strCache>
            </c:strRef>
          </c:cat>
          <c:val>
            <c:numRef>
              <c:f>income!$I$12:$I$15</c:f>
              <c:numCache>
                <c:formatCode>0</c:formatCode>
                <c:ptCount val="4"/>
                <c:pt idx="0">
                  <c:v>20.857735849056603</c:v>
                </c:pt>
                <c:pt idx="1">
                  <c:v>22.067567567567568</c:v>
                </c:pt>
                <c:pt idx="2">
                  <c:v>25.075757575757574</c:v>
                </c:pt>
                <c:pt idx="3">
                  <c:v>29.375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CD-4B41-B476-C68A9C912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0231680"/>
        <c:axId val="1980234176"/>
      </c:barChart>
      <c:catAx>
        <c:axId val="19802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234176"/>
        <c:crosses val="autoZero"/>
        <c:auto val="1"/>
        <c:lblAlgn val="ctr"/>
        <c:lblOffset val="100"/>
        <c:noMultiLvlLbl val="0"/>
      </c:catAx>
      <c:valAx>
        <c:axId val="198023417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23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ETR vs. CIT (EAP, 2019)</a:t>
            </a:r>
          </a:p>
        </c:rich>
      </c:tx>
      <c:layout>
        <c:manualLayout>
          <c:xMode val="edge"/>
          <c:yMode val="edge"/>
          <c:x val="0.42234079614532766"/>
          <c:y val="1.8173990920159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233814523184602E-2"/>
          <c:y val="0.17171296296296296"/>
          <c:w val="0.89521062992125988"/>
          <c:h val="0.71312445319335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ETR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Sheet1!$A$2:$A$124</c:f>
              <c:strCache>
                <c:ptCount val="18"/>
                <c:pt idx="0">
                  <c:v>LAO</c:v>
                </c:pt>
                <c:pt idx="1">
                  <c:v>MMR</c:v>
                </c:pt>
                <c:pt idx="2">
                  <c:v>AUS</c:v>
                </c:pt>
                <c:pt idx="3">
                  <c:v>CHN</c:v>
                </c:pt>
                <c:pt idx="4">
                  <c:v>FJI</c:v>
                </c:pt>
                <c:pt idx="5">
                  <c:v>PHL</c:v>
                </c:pt>
                <c:pt idx="6">
                  <c:v>THA</c:v>
                </c:pt>
                <c:pt idx="7">
                  <c:v>JPN</c:v>
                </c:pt>
                <c:pt idx="8">
                  <c:v>MYS</c:v>
                </c:pt>
                <c:pt idx="9">
                  <c:v>IDN</c:v>
                </c:pt>
                <c:pt idx="10">
                  <c:v>VNM</c:v>
                </c:pt>
                <c:pt idx="11">
                  <c:v>PNG</c:v>
                </c:pt>
                <c:pt idx="12">
                  <c:v>KOR</c:v>
                </c:pt>
                <c:pt idx="13">
                  <c:v>TWN</c:v>
                </c:pt>
                <c:pt idx="14">
                  <c:v>MHL</c:v>
                </c:pt>
                <c:pt idx="15">
                  <c:v>SGP</c:v>
                </c:pt>
                <c:pt idx="16">
                  <c:v>KHM</c:v>
                </c:pt>
                <c:pt idx="17">
                  <c:v>HKG</c:v>
                </c:pt>
              </c:strCache>
            </c:strRef>
          </c:cat>
          <c:val>
            <c:numRef>
              <c:f>Sheet1!$B$2:$B$124</c:f>
              <c:numCache>
                <c:formatCode>General</c:formatCode>
                <c:ptCount val="18"/>
                <c:pt idx="0">
                  <c:v>1.01271206031322</c:v>
                </c:pt>
                <c:pt idx="1">
                  <c:v>18.894838726495902</c:v>
                </c:pt>
                <c:pt idx="2">
                  <c:v>25.100494616650199</c:v>
                </c:pt>
                <c:pt idx="3">
                  <c:v>20.602216349566</c:v>
                </c:pt>
                <c:pt idx="4">
                  <c:v>15.6197265578573</c:v>
                </c:pt>
                <c:pt idx="5">
                  <c:v>25.620003504599701</c:v>
                </c:pt>
                <c:pt idx="6">
                  <c:v>16.104304311858598</c:v>
                </c:pt>
                <c:pt idx="7">
                  <c:v>27.268087183692099</c:v>
                </c:pt>
                <c:pt idx="8">
                  <c:v>22.8893339408149</c:v>
                </c:pt>
                <c:pt idx="9">
                  <c:v>24.3362795314093</c:v>
                </c:pt>
                <c:pt idx="10">
                  <c:v>19.641411319722899</c:v>
                </c:pt>
                <c:pt idx="11">
                  <c:v>30.199925607347001</c:v>
                </c:pt>
                <c:pt idx="12">
                  <c:v>25.4028575058597</c:v>
                </c:pt>
                <c:pt idx="13">
                  <c:v>20.843040865085801</c:v>
                </c:pt>
                <c:pt idx="14">
                  <c:v>3.9646319826179099</c:v>
                </c:pt>
                <c:pt idx="15">
                  <c:v>17.999458229808599</c:v>
                </c:pt>
                <c:pt idx="16">
                  <c:v>22.7372182000713</c:v>
                </c:pt>
                <c:pt idx="17">
                  <c:v>24.312136188168701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1-4CCA-B127-F1CB0863A0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Sheet1!$A$2:$A$124</c:f>
              <c:strCache>
                <c:ptCount val="18"/>
                <c:pt idx="0">
                  <c:v>LAO</c:v>
                </c:pt>
                <c:pt idx="1">
                  <c:v>MMR</c:v>
                </c:pt>
                <c:pt idx="2">
                  <c:v>AUS</c:v>
                </c:pt>
                <c:pt idx="3">
                  <c:v>CHN</c:v>
                </c:pt>
                <c:pt idx="4">
                  <c:v>FJI</c:v>
                </c:pt>
                <c:pt idx="5">
                  <c:v>PHL</c:v>
                </c:pt>
                <c:pt idx="6">
                  <c:v>THA</c:v>
                </c:pt>
                <c:pt idx="7">
                  <c:v>JPN</c:v>
                </c:pt>
                <c:pt idx="8">
                  <c:v>MYS</c:v>
                </c:pt>
                <c:pt idx="9">
                  <c:v>IDN</c:v>
                </c:pt>
                <c:pt idx="10">
                  <c:v>VNM</c:v>
                </c:pt>
                <c:pt idx="11">
                  <c:v>PNG</c:v>
                </c:pt>
                <c:pt idx="12">
                  <c:v>KOR</c:v>
                </c:pt>
                <c:pt idx="13">
                  <c:v>TWN</c:v>
                </c:pt>
                <c:pt idx="14">
                  <c:v>MHL</c:v>
                </c:pt>
                <c:pt idx="15">
                  <c:v>SGP</c:v>
                </c:pt>
                <c:pt idx="16">
                  <c:v>KHM</c:v>
                </c:pt>
                <c:pt idx="17">
                  <c:v>HKG</c:v>
                </c:pt>
              </c:strCache>
            </c:strRef>
          </c:cat>
          <c:val>
            <c:numRef>
              <c:f>Sheet1!$C$2:$C$124</c:f>
              <c:numCache>
                <c:formatCode>General</c:formatCode>
                <c:ptCount val="18"/>
                <c:pt idx="0">
                  <c:v>35</c:v>
                </c:pt>
                <c:pt idx="1">
                  <c:v>24.999999999999901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  <c:pt idx="5">
                  <c:v>29.999999999999901</c:v>
                </c:pt>
                <c:pt idx="6">
                  <c:v>20</c:v>
                </c:pt>
                <c:pt idx="7" formatCode="0.0">
                  <c:v>30.62</c:v>
                </c:pt>
                <c:pt idx="8">
                  <c:v>23.999999999999901</c:v>
                </c:pt>
                <c:pt idx="9">
                  <c:v>25</c:v>
                </c:pt>
                <c:pt idx="10">
                  <c:v>20</c:v>
                </c:pt>
                <c:pt idx="11">
                  <c:v>30</c:v>
                </c:pt>
                <c:pt idx="12">
                  <c:v>25</c:v>
                </c:pt>
                <c:pt idx="13">
                  <c:v>19.999999999999901</c:v>
                </c:pt>
                <c:pt idx="14">
                  <c:v>3</c:v>
                </c:pt>
                <c:pt idx="15">
                  <c:v>17</c:v>
                </c:pt>
                <c:pt idx="16">
                  <c:v>20</c:v>
                </c:pt>
                <c:pt idx="17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1-4CCA-B127-F1CB0863A0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dk1">
                <a:tint val="7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Sheet1!$A$2:$A$124</c:f>
              <c:strCache>
                <c:ptCount val="18"/>
                <c:pt idx="0">
                  <c:v>LAO</c:v>
                </c:pt>
                <c:pt idx="1">
                  <c:v>MMR</c:v>
                </c:pt>
                <c:pt idx="2">
                  <c:v>AUS</c:v>
                </c:pt>
                <c:pt idx="3">
                  <c:v>CHN</c:v>
                </c:pt>
                <c:pt idx="4">
                  <c:v>FJI</c:v>
                </c:pt>
                <c:pt idx="5">
                  <c:v>PHL</c:v>
                </c:pt>
                <c:pt idx="6">
                  <c:v>THA</c:v>
                </c:pt>
                <c:pt idx="7">
                  <c:v>JPN</c:v>
                </c:pt>
                <c:pt idx="8">
                  <c:v>MYS</c:v>
                </c:pt>
                <c:pt idx="9">
                  <c:v>IDN</c:v>
                </c:pt>
                <c:pt idx="10">
                  <c:v>VNM</c:v>
                </c:pt>
                <c:pt idx="11">
                  <c:v>PNG</c:v>
                </c:pt>
                <c:pt idx="12">
                  <c:v>KOR</c:v>
                </c:pt>
                <c:pt idx="13">
                  <c:v>TWN</c:v>
                </c:pt>
                <c:pt idx="14">
                  <c:v>MHL</c:v>
                </c:pt>
                <c:pt idx="15">
                  <c:v>SGP</c:v>
                </c:pt>
                <c:pt idx="16">
                  <c:v>KHM</c:v>
                </c:pt>
                <c:pt idx="17">
                  <c:v>HKG</c:v>
                </c:pt>
              </c:strCache>
            </c:strRef>
          </c:cat>
          <c:val>
            <c:numRef>
              <c:f>Sheet1!$D$2:$D$124</c:f>
              <c:numCache>
                <c:formatCode>0.0</c:formatCode>
                <c:ptCount val="18"/>
                <c:pt idx="0">
                  <c:v>33.98728793968678</c:v>
                </c:pt>
                <c:pt idx="1">
                  <c:v>6.1051612735039988</c:v>
                </c:pt>
                <c:pt idx="2">
                  <c:v>4.8995053833498012</c:v>
                </c:pt>
                <c:pt idx="3">
                  <c:v>4.3977836504340004</c:v>
                </c:pt>
                <c:pt idx="4">
                  <c:v>4.3802734421427001</c:v>
                </c:pt>
                <c:pt idx="5">
                  <c:v>4.3799964954001993</c:v>
                </c:pt>
                <c:pt idx="6">
                  <c:v>3.8956956881414015</c:v>
                </c:pt>
                <c:pt idx="7">
                  <c:v>3.3519128163079017</c:v>
                </c:pt>
                <c:pt idx="8">
                  <c:v>1.1106660591850002</c:v>
                </c:pt>
                <c:pt idx="9">
                  <c:v>0.66372046859070011</c:v>
                </c:pt>
                <c:pt idx="10">
                  <c:v>0.35858868027710145</c:v>
                </c:pt>
                <c:pt idx="11">
                  <c:v>-0.19992560734700149</c:v>
                </c:pt>
                <c:pt idx="12">
                  <c:v>-0.40285750585969993</c:v>
                </c:pt>
                <c:pt idx="13">
                  <c:v>-0.84304086508590004</c:v>
                </c:pt>
                <c:pt idx="14">
                  <c:v>-0.96463198261790994</c:v>
                </c:pt>
                <c:pt idx="15">
                  <c:v>-0.99945822980859944</c:v>
                </c:pt>
                <c:pt idx="16">
                  <c:v>-2.7372182000713003</c:v>
                </c:pt>
                <c:pt idx="17">
                  <c:v>-7.8121361881687008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61-4CCA-B127-F1CB0863A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529488"/>
        <c:axId val="1138524912"/>
      </c:barChart>
      <c:catAx>
        <c:axId val="113852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524912"/>
        <c:crosses val="autoZero"/>
        <c:auto val="1"/>
        <c:lblAlgn val="ctr"/>
        <c:lblOffset val="100"/>
        <c:noMultiLvlLbl val="0"/>
      </c:catAx>
      <c:valAx>
        <c:axId val="113852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52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ETR vs CIT for Tax Havens (2019)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ETR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Sheet2!$A$2:$A$15</c:f>
              <c:strCache>
                <c:ptCount val="14"/>
                <c:pt idx="0">
                  <c:v>BHR</c:v>
                </c:pt>
                <c:pt idx="1">
                  <c:v>BHS</c:v>
                </c:pt>
                <c:pt idx="2">
                  <c:v>BMU</c:v>
                </c:pt>
                <c:pt idx="3">
                  <c:v>CYM</c:v>
                </c:pt>
                <c:pt idx="4">
                  <c:v>MHL</c:v>
                </c:pt>
                <c:pt idx="5">
                  <c:v>BRB</c:v>
                </c:pt>
                <c:pt idx="6">
                  <c:v>QAT</c:v>
                </c:pt>
                <c:pt idx="7">
                  <c:v>CYP</c:v>
                </c:pt>
                <c:pt idx="8">
                  <c:v>MUS</c:v>
                </c:pt>
                <c:pt idx="9">
                  <c:v>PAN</c:v>
                </c:pt>
                <c:pt idx="10">
                  <c:v>CRI</c:v>
                </c:pt>
                <c:pt idx="11">
                  <c:v>LCA</c:v>
                </c:pt>
                <c:pt idx="12">
                  <c:v>KNA</c:v>
                </c:pt>
                <c:pt idx="13">
                  <c:v>MLT</c:v>
                </c:pt>
              </c:strCache>
            </c:strRef>
          </c:cat>
          <c:val>
            <c:numRef>
              <c:f>Sheet2!$B$2:$B$15</c:f>
              <c:numCache>
                <c:formatCode>General</c:formatCode>
                <c:ptCount val="14"/>
                <c:pt idx="0">
                  <c:v>2.57888708516179</c:v>
                </c:pt>
                <c:pt idx="1">
                  <c:v>31.198620211821002</c:v>
                </c:pt>
                <c:pt idx="2">
                  <c:v>14.010719000991299</c:v>
                </c:pt>
                <c:pt idx="3">
                  <c:v>23.862740438802199</c:v>
                </c:pt>
                <c:pt idx="4">
                  <c:v>3.9646319826179099</c:v>
                </c:pt>
                <c:pt idx="5">
                  <c:v>24.114312462866</c:v>
                </c:pt>
                <c:pt idx="6">
                  <c:v>15.7848803097149</c:v>
                </c:pt>
                <c:pt idx="7">
                  <c:v>16.655407867270601</c:v>
                </c:pt>
                <c:pt idx="8">
                  <c:v>30.208942096363501</c:v>
                </c:pt>
                <c:pt idx="9">
                  <c:v>12.2224289928074</c:v>
                </c:pt>
                <c:pt idx="10">
                  <c:v>17.3146955857042</c:v>
                </c:pt>
                <c:pt idx="11">
                  <c:v>13.2925132201502</c:v>
                </c:pt>
                <c:pt idx="12">
                  <c:v>55.140221809537302</c:v>
                </c:pt>
                <c:pt idx="13">
                  <c:v>23.028363841192199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D-422C-B2F7-1A0FAC9A12D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CIT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Sheet2!$A$2:$A$15</c:f>
              <c:strCache>
                <c:ptCount val="14"/>
                <c:pt idx="0">
                  <c:v>BHR</c:v>
                </c:pt>
                <c:pt idx="1">
                  <c:v>BHS</c:v>
                </c:pt>
                <c:pt idx="2">
                  <c:v>BMU</c:v>
                </c:pt>
                <c:pt idx="3">
                  <c:v>CYM</c:v>
                </c:pt>
                <c:pt idx="4">
                  <c:v>MHL</c:v>
                </c:pt>
                <c:pt idx="5">
                  <c:v>BRB</c:v>
                </c:pt>
                <c:pt idx="6">
                  <c:v>QAT</c:v>
                </c:pt>
                <c:pt idx="7">
                  <c:v>CYP</c:v>
                </c:pt>
                <c:pt idx="8">
                  <c:v>MUS</c:v>
                </c:pt>
                <c:pt idx="9">
                  <c:v>PAN</c:v>
                </c:pt>
                <c:pt idx="10">
                  <c:v>CRI</c:v>
                </c:pt>
                <c:pt idx="11">
                  <c:v>LCA</c:v>
                </c:pt>
                <c:pt idx="12">
                  <c:v>KNA</c:v>
                </c:pt>
                <c:pt idx="13">
                  <c:v>MLT</c:v>
                </c:pt>
              </c:strCache>
            </c:strRef>
          </c:cat>
          <c:val>
            <c:numRef>
              <c:f>Sheet2!$C$2:$C$15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5.5</c:v>
                </c:pt>
                <c:pt idx="6">
                  <c:v>10</c:v>
                </c:pt>
                <c:pt idx="7">
                  <c:v>12.5</c:v>
                </c:pt>
                <c:pt idx="8">
                  <c:v>14.999999999999901</c:v>
                </c:pt>
                <c:pt idx="9">
                  <c:v>24.999999999999901</c:v>
                </c:pt>
                <c:pt idx="10">
                  <c:v>30</c:v>
                </c:pt>
                <c:pt idx="11">
                  <c:v>30</c:v>
                </c:pt>
                <c:pt idx="12">
                  <c:v>33</c:v>
                </c:pt>
                <c:pt idx="1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7D-422C-B2F7-1A0FAC9A1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5885408"/>
        <c:axId val="955882496"/>
      </c:barChart>
      <c:catAx>
        <c:axId val="95588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882496"/>
        <c:crosses val="autoZero"/>
        <c:auto val="1"/>
        <c:lblAlgn val="ctr"/>
        <c:lblOffset val="100"/>
        <c:noMultiLvlLbl val="0"/>
      </c:catAx>
      <c:valAx>
        <c:axId val="95588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88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Revenue Foregone (% of GDP)</a:t>
            </a:r>
          </a:p>
        </c:rich>
      </c:tx>
      <c:layout>
        <c:manualLayout>
          <c:xMode val="edge"/>
          <c:yMode val="edge"/>
          <c:x val="0.39769408910040593"/>
          <c:y val="1.81739909201596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df_rev_foregone_region!$B$1</c:f>
              <c:strCache>
                <c:ptCount val="1"/>
                <c:pt idx="0">
                  <c:v>Mean rev_foregone_percent_GDP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df_rev_foregone_region!$A$2:$A$9</c:f>
              <c:strCache>
                <c:ptCount val="8"/>
                <c:pt idx="0">
                  <c:v>Sub-Saharan Africa</c:v>
                </c:pt>
                <c:pt idx="1">
                  <c:v>Eastern Europe &amp; Central Asia</c:v>
                </c:pt>
                <c:pt idx="2">
                  <c:v>Latin America &amp; the Caribbean</c:v>
                </c:pt>
                <c:pt idx="3">
                  <c:v>South Asia</c:v>
                </c:pt>
                <c:pt idx="4">
                  <c:v>Middle East &amp; North Africa</c:v>
                </c:pt>
                <c:pt idx="5">
                  <c:v>East Asia &amp; Pacific</c:v>
                </c:pt>
                <c:pt idx="6">
                  <c:v>Western Europe</c:v>
                </c:pt>
                <c:pt idx="7">
                  <c:v>North America</c:v>
                </c:pt>
              </c:strCache>
            </c:strRef>
          </c:cat>
          <c:val>
            <c:numRef>
              <c:f>df_rev_foregone_region!$B$2:$B$9</c:f>
              <c:numCache>
                <c:formatCode>0.0%</c:formatCode>
                <c:ptCount val="8"/>
                <c:pt idx="0">
                  <c:v>-2.3486318825772E-3</c:v>
                </c:pt>
                <c:pt idx="1">
                  <c:v>-1.72933763128628E-4</c:v>
                </c:pt>
                <c:pt idx="2">
                  <c:v>4.6288493223235798E-4</c:v>
                </c:pt>
                <c:pt idx="3">
                  <c:v>1.7527875368017799E-3</c:v>
                </c:pt>
                <c:pt idx="4">
                  <c:v>1.83018245621018E-3</c:v>
                </c:pt>
                <c:pt idx="5">
                  <c:v>2.2122317137106E-3</c:v>
                </c:pt>
                <c:pt idx="6">
                  <c:v>2.87068873322652E-3</c:v>
                </c:pt>
                <c:pt idx="7">
                  <c:v>5.4420986327243697E-3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2-4E7F-8E0B-4914EF9E2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9495968"/>
        <c:axId val="1129495552"/>
      </c:barChart>
      <c:catAx>
        <c:axId val="112949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495552"/>
        <c:crosses val="autoZero"/>
        <c:auto val="1"/>
        <c:lblAlgn val="ctr"/>
        <c:lblOffset val="100"/>
        <c:noMultiLvlLbl val="0"/>
      </c:catAx>
      <c:valAx>
        <c:axId val="1129495552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49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0.39633</cdr:x>
      <cdr:y>0.12429</cdr:y>
    </cdr:from>
    <cdr:to>
      <cdr:x>0.65249</cdr:x>
      <cdr:y>0.2322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6D480CA-4C35-4ED8-8341-C25E0BCA90C6}"/>
            </a:ext>
          </a:extLst>
        </cdr:cNvPr>
        <cdr:cNvSpPr txBox="1"/>
      </cdr:nvSpPr>
      <cdr:spPr>
        <a:xfrm xmlns:a="http://schemas.openxmlformats.org/drawingml/2006/main">
          <a:off x="4832003" y="656578"/>
          <a:ext cx="3123210" cy="570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/>
            <a:t>Largest Tax Expenditures is in North America and Western Europe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D246-4EC1-4C7C-919C-4C08972C6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B5994-7814-4836-8007-3C222F5A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622D-216A-446F-ABCA-960ACE7F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60C8-81A7-435F-AC20-73CD3CB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159E-B280-4517-A04F-3E7D33EF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5F4F-8CE6-498E-8E29-A90AFE72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7102B-CF13-4CAB-8B9B-E2599627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1162-39FC-4F7F-AE20-85034A62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DCA2-9532-4367-B61F-B2000119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4662-76FD-4536-BF53-1EB91EE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4BAD1-BB67-4BA2-92FB-90E547CB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FEEF-2DB5-41F6-A983-591D4AF2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39BB-5999-4E71-B7BA-1B3DD0AD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6363-ED2A-4DED-B2D5-8DD7C4D2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DA30-8C10-4E2E-90C2-4726FA36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ED7E-2FDC-416B-BB12-19D2B3C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350-165B-4684-9175-9C1F00A2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EF08-3FA0-463C-A9F8-B2A7C28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8C59-3541-431A-B92B-DF93D3B9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9930-4010-414D-A70A-FA05123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93F7-51C8-4C4D-B998-FA051E32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A507-B5D6-478B-A8E0-C455D317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9CB0-1E46-45D1-AEE7-110CEFD2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7D7A-4AB1-4B03-AC89-2FB107BC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0D39-135F-4B2B-A66D-CAB59B49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0AA8-E6BE-45C7-8331-47650D95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8C29-A6C9-4C76-BA74-6291C1D43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35D2-841C-4299-98BB-676E63E2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471A-CEA4-48B7-8441-D40ACF89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33F6-52B0-4AD1-9D03-450BFC62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7FD1-5413-4947-A1BB-A4FF12E1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2056-20C1-4E79-BF85-D4938E55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A72A-18FA-42AD-A95A-2781FF1E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6B65-0D3B-46CF-89F0-137165F9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6F584-666A-4E71-8B48-B23000DA1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7553A-3BC5-40CF-832D-A81148135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1C326-5CA6-4374-8A59-AF4D11C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6FA9F-5DC2-476A-9407-3A7F7B01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2F4BA-96DE-484A-9C19-821B0AC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D095-EC28-4618-82DF-04237B39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055A2-EE2D-4E6E-A56F-28EB668C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E1B5-B8B8-4DD0-8CAD-019DDAEF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119CA-2BF6-4400-B16B-AFEEC9D7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8A855-596F-4961-800F-E572FC44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2E3FB-9423-4662-8571-94BD1695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D0F6-D2F7-440A-AA33-4D606402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6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E79-4A74-4AEB-850B-9D0379DD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641A-8DD3-4AC9-AAD6-8D5249F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7D26-6442-4329-8AFA-1ED820DA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481D-B52F-4630-B146-59BC80A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F59E-7DDC-4ECC-A385-49C115D8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A0657-9599-4163-A77F-62C92A4B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3A06-D2AB-428F-AFCF-950CE638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B09D5-71F1-4427-A0B8-93988C6C6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4262-EB36-4AAC-B8AF-FE3B1386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525F-0A77-4B1F-A3BB-2C52C454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47D6-7899-4530-B3F0-395055A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AF73-8EB4-4A11-898C-E481A900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9F80C-D5BF-42F3-B6E8-C720C714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EB0A-F55C-4B37-8B4D-4BB0499E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B5D9-45F7-4AEE-BC32-ED2C33C60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3DB8-A49C-46D2-86E2-A207166F51D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0644-D15B-461D-A7A0-B3F781893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8E15-073F-4545-BBA1-9EA095A97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15B9-8FD3-4C4E-9A38-88DA4F72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C20F-0817-45B5-858F-B067CBFDE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Tax Incentives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FDB1B-A8C9-4422-912B-A2820671D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global dataset of companies' financial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75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8A18-7EEE-4DEB-8D46-C7AFFC5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estimating the size of Tax Expenditures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27A6-7752-4EA9-BC39-54410FA9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countries have only recently started to estimate tax expenditures on a regular basis</a:t>
            </a:r>
          </a:p>
          <a:p>
            <a:r>
              <a:rPr lang="en-US" dirty="0"/>
              <a:t>For estimating impact of tax incentives, we need data from tax returns</a:t>
            </a:r>
          </a:p>
          <a:p>
            <a:r>
              <a:rPr lang="en-US" dirty="0"/>
              <a:t>An alternative would be to use financial data from companies</a:t>
            </a:r>
          </a:p>
          <a:p>
            <a:r>
              <a:rPr lang="en-US" dirty="0"/>
              <a:t>The present exercise is done using the ORBIS database</a:t>
            </a:r>
          </a:p>
          <a:p>
            <a:r>
              <a:rPr lang="en-US" dirty="0"/>
              <a:t>The difference between the Effective Tax Rate and the CIT Rate is an indicator of the extent of tax incentives</a:t>
            </a:r>
          </a:p>
          <a:p>
            <a:r>
              <a:rPr lang="en-US" dirty="0"/>
              <a:t>ETR = Income Tax/Earning Before Taxation</a:t>
            </a:r>
          </a:p>
        </p:txBody>
      </p:sp>
    </p:spTree>
    <p:extLst>
      <p:ext uri="{BB962C8B-B14F-4D97-AF65-F5344CB8AC3E}">
        <p14:creationId xmlns:p14="http://schemas.microsoft.com/office/powerpoint/2010/main" val="2397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BF179-EBF9-43FA-9A12-736EAF3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Coverage of Data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81B69-8F84-44AE-8964-17C642E2B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431726"/>
              </p:ext>
            </p:extLst>
          </p:nvPr>
        </p:nvGraphicFramePr>
        <p:xfrm>
          <a:off x="644056" y="1575459"/>
          <a:ext cx="10927829" cy="493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64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E844-97F3-4342-BA8E-D5B8A956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Tax Expenditures by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6B15E6-CD84-4B40-A908-C2D278598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111601"/>
              </p:ext>
            </p:extLst>
          </p:nvPr>
        </p:nvGraphicFramePr>
        <p:xfrm>
          <a:off x="0" y="1575460"/>
          <a:ext cx="12191998" cy="52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3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6E844-97F3-4342-BA8E-D5B8A956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Tax Expenditures by Income</a:t>
            </a: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8D3DEBDC-60C9-4CB5-88E7-A32829DC9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752519"/>
              </p:ext>
            </p:extLst>
          </p:nvPr>
        </p:nvGraphicFramePr>
        <p:xfrm>
          <a:off x="644056" y="1924821"/>
          <a:ext cx="10927829" cy="438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78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2532-55DA-4475-8DC5-146B5253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Tax Expenditures by Region (EAP)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EE467A-81F2-46C6-9A04-45BF99939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093078"/>
              </p:ext>
            </p:extLst>
          </p:nvPr>
        </p:nvGraphicFramePr>
        <p:xfrm>
          <a:off x="644056" y="1698171"/>
          <a:ext cx="10927829" cy="460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7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B4D9A-7891-46F2-A589-2749A13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Tax Havens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06D6ED-19B3-4054-A4CC-993371A02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53071"/>
              </p:ext>
            </p:extLst>
          </p:nvPr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37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AC99E-10F3-4C0A-BF93-E6603E22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Revenue Foregone from Dataset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4334D16-4A62-4E5D-B3E8-B6EC67472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99044"/>
              </p:ext>
            </p:extLst>
          </p:nvPr>
        </p:nvGraphicFramePr>
        <p:xfrm>
          <a:off x="644056" y="1662545"/>
          <a:ext cx="10927829" cy="4642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975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178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Corporate Tax Incentives </vt:lpstr>
      <vt:lpstr>Challenges in estimating the size of Tax Expenditures</vt:lpstr>
      <vt:lpstr>Coverage of Data</vt:lpstr>
      <vt:lpstr>Tax Expenditures by Region</vt:lpstr>
      <vt:lpstr>Tax Expenditures by Income</vt:lpstr>
      <vt:lpstr>Tax Expenditures by Region (EAP)</vt:lpstr>
      <vt:lpstr>Tax Havens</vt:lpstr>
      <vt:lpstr>Revenue Foregone from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Tax Incentives</dc:title>
  <dc:creator>Sebastian S. James</dc:creator>
  <cp:lastModifiedBy>Sebastian S. James</cp:lastModifiedBy>
  <cp:revision>23</cp:revision>
  <dcterms:created xsi:type="dcterms:W3CDTF">2022-05-22T22:13:49Z</dcterms:created>
  <dcterms:modified xsi:type="dcterms:W3CDTF">2023-02-17T15:04:00Z</dcterms:modified>
</cp:coreProperties>
</file>