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631D56-AEBB-4290-925E-788DF5B1960A}" v="4" dt="2023-10-12T00:26:41.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4D06-672B-10C1-BAAE-184021AF3E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E47CD4-5DEE-9B45-4E78-2D8BD53D9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2CB6B0-11BE-081B-D351-45BA1FAFCC94}"/>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5" name="Footer Placeholder 4">
            <a:extLst>
              <a:ext uri="{FF2B5EF4-FFF2-40B4-BE49-F238E27FC236}">
                <a16:creationId xmlns:a16="http://schemas.microsoft.com/office/drawing/2014/main" id="{663E057D-D9A1-EAFE-2B7A-8DE0C0ABD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55F96-9207-CFFC-B90F-1F73B64B075C}"/>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428435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3C58-3A29-C506-D46A-DE89208956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97A613-8C1F-9C96-619A-3D994371D4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6CA26-D5D2-AD7A-19DA-E5FE9AA9FF2D}"/>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5" name="Footer Placeholder 4">
            <a:extLst>
              <a:ext uri="{FF2B5EF4-FFF2-40B4-BE49-F238E27FC236}">
                <a16:creationId xmlns:a16="http://schemas.microsoft.com/office/drawing/2014/main" id="{46E48E4B-DEC2-171A-D271-F68D214D6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ED0DD-D168-3F58-E100-5CDEFA42DD28}"/>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331702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6AC02-F16B-14AD-906B-1EEA7E98ED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A898DD-425B-FC9F-73B0-799896C06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32A96-7453-711B-3E4E-8615C7978F13}"/>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5" name="Footer Placeholder 4">
            <a:extLst>
              <a:ext uri="{FF2B5EF4-FFF2-40B4-BE49-F238E27FC236}">
                <a16:creationId xmlns:a16="http://schemas.microsoft.com/office/drawing/2014/main" id="{B844733F-29F3-1C16-ECB9-7B19B22B9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267E3-8400-BC86-83DC-780F5088F231}"/>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247436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ECF6-DD21-C4F1-82C3-272C364275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C05A9-16FF-D04D-5694-F44C17614A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D85E8-E697-7E8F-0CFE-9D4A82D303B4}"/>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5" name="Footer Placeholder 4">
            <a:extLst>
              <a:ext uri="{FF2B5EF4-FFF2-40B4-BE49-F238E27FC236}">
                <a16:creationId xmlns:a16="http://schemas.microsoft.com/office/drawing/2014/main" id="{F4E4095A-C3E1-FC51-B66C-E91EF814C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8C3A4-C932-D2F8-F917-2D4985034FB0}"/>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349495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0BD1-7D1B-FC30-49D4-D1251EE45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D4E7B5-F5CC-9C0A-E547-E908BD4D7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E42B2-CC48-A4FE-2E8E-83118F5B3275}"/>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5" name="Footer Placeholder 4">
            <a:extLst>
              <a:ext uri="{FF2B5EF4-FFF2-40B4-BE49-F238E27FC236}">
                <a16:creationId xmlns:a16="http://schemas.microsoft.com/office/drawing/2014/main" id="{09D33F07-D99D-3772-1850-CE4DDA091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65ACC-5D8F-A04D-407F-46FE3A9D1337}"/>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390625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217-D6E2-E875-06D5-A27E4CF9E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15F40-4EA9-26CA-F091-1D33B8BC8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BBADD3-0AB8-624C-6340-95D4A13427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C7DCD2-54BE-DCDA-A247-D2D0F6D12560}"/>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6" name="Footer Placeholder 5">
            <a:extLst>
              <a:ext uri="{FF2B5EF4-FFF2-40B4-BE49-F238E27FC236}">
                <a16:creationId xmlns:a16="http://schemas.microsoft.com/office/drawing/2014/main" id="{053EDD13-3561-D71B-93AA-51F443BF2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51516-5AC5-F4A2-EBA0-6C94B05FC89C}"/>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363721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28E1-2832-9321-4A29-F5340A781C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39BD6D-580F-CD90-F427-F2DED9643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A60F2-E1E1-C6CB-9169-4088DE63D2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8696BD-6A60-F7D4-F672-C4B6520D9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30B9D7-6F40-25D4-15C1-115016923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78C82-57AE-9AA1-0E1A-92887C3E2EF6}"/>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8" name="Footer Placeholder 7">
            <a:extLst>
              <a:ext uri="{FF2B5EF4-FFF2-40B4-BE49-F238E27FC236}">
                <a16:creationId xmlns:a16="http://schemas.microsoft.com/office/drawing/2014/main" id="{EFB15BA4-665A-F270-EE0C-4FDC4C13C5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C9679E-009A-3E39-A544-F0ADD0A65B8E}"/>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247105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0CDD-0525-1914-66EB-36C0D5288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DEC40-A630-8159-6730-51B1DBD550BF}"/>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4" name="Footer Placeholder 3">
            <a:extLst>
              <a:ext uri="{FF2B5EF4-FFF2-40B4-BE49-F238E27FC236}">
                <a16:creationId xmlns:a16="http://schemas.microsoft.com/office/drawing/2014/main" id="{9543D6A1-6B3F-8E31-C2E1-69C77726B4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30AFCB-E8B3-CB2C-D8A1-F695D6C14D8B}"/>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26219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C1EDF6-BDDE-CF2D-DB10-78F6904E34E5}"/>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3" name="Footer Placeholder 2">
            <a:extLst>
              <a:ext uri="{FF2B5EF4-FFF2-40B4-BE49-F238E27FC236}">
                <a16:creationId xmlns:a16="http://schemas.microsoft.com/office/drawing/2014/main" id="{C1CAF408-1B2D-418F-A8D0-F3066E0858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E17BE6-C0B0-EF19-D72C-AC0066C16C99}"/>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154499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59DF-7F5A-53F5-7C76-58450F3AC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00B11F-E419-00DD-7007-2125931CF0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5499F7-AA92-3616-3500-70A68F6A7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01CD4-FA9F-0E76-7A2F-5322C3D0DFF0}"/>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6" name="Footer Placeholder 5">
            <a:extLst>
              <a:ext uri="{FF2B5EF4-FFF2-40B4-BE49-F238E27FC236}">
                <a16:creationId xmlns:a16="http://schemas.microsoft.com/office/drawing/2014/main" id="{D7D605B3-DA19-C6DB-EF24-FF68F4B06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D7455-ADC6-6F13-5DA3-5E246AF67680}"/>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116609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56F2-8DFF-181D-F31F-7F7D7E525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A9D4E8-3C8E-3D99-B467-52EC2A661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7AA966-96DB-FD08-3EFF-1119BDC47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FA7B4-9335-7D11-7652-5A1396F5CA9C}"/>
              </a:ext>
            </a:extLst>
          </p:cNvPr>
          <p:cNvSpPr>
            <a:spLocks noGrp="1"/>
          </p:cNvSpPr>
          <p:nvPr>
            <p:ph type="dt" sz="half" idx="10"/>
          </p:nvPr>
        </p:nvSpPr>
        <p:spPr/>
        <p:txBody>
          <a:bodyPr/>
          <a:lstStyle/>
          <a:p>
            <a:fld id="{68018192-5B9E-412E-AAAA-F7B95FA8375D}" type="datetimeFigureOut">
              <a:rPr lang="en-US" smtClean="0"/>
              <a:t>10/11/2023</a:t>
            </a:fld>
            <a:endParaRPr lang="en-US"/>
          </a:p>
        </p:txBody>
      </p:sp>
      <p:sp>
        <p:nvSpPr>
          <p:cNvPr id="6" name="Footer Placeholder 5">
            <a:extLst>
              <a:ext uri="{FF2B5EF4-FFF2-40B4-BE49-F238E27FC236}">
                <a16:creationId xmlns:a16="http://schemas.microsoft.com/office/drawing/2014/main" id="{C9C4C4CE-68DF-0940-3AA4-6B0DE10CA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F042F-5A81-A088-3974-848EE72B7B91}"/>
              </a:ext>
            </a:extLst>
          </p:cNvPr>
          <p:cNvSpPr>
            <a:spLocks noGrp="1"/>
          </p:cNvSpPr>
          <p:nvPr>
            <p:ph type="sldNum" sz="quarter" idx="12"/>
          </p:nvPr>
        </p:nvSpPr>
        <p:spPr/>
        <p:txBody>
          <a:bodyPr/>
          <a:lstStyle/>
          <a:p>
            <a:fld id="{A4BB434F-B24E-4AAC-81F7-5EACE8D69903}" type="slidenum">
              <a:rPr lang="en-US" smtClean="0"/>
              <a:t>‹#›</a:t>
            </a:fld>
            <a:endParaRPr lang="en-US"/>
          </a:p>
        </p:txBody>
      </p:sp>
    </p:spTree>
    <p:extLst>
      <p:ext uri="{BB962C8B-B14F-4D97-AF65-F5344CB8AC3E}">
        <p14:creationId xmlns:p14="http://schemas.microsoft.com/office/powerpoint/2010/main" val="109910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20794-5AB7-373B-03FB-16AF41839C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678C9A-BD1C-283B-5903-CF33ED2E6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BD33A-9FB9-66D8-E5FC-4CAB1B189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18192-5B9E-412E-AAAA-F7B95FA8375D}" type="datetimeFigureOut">
              <a:rPr lang="en-US" smtClean="0"/>
              <a:t>10/11/2023</a:t>
            </a:fld>
            <a:endParaRPr lang="en-US"/>
          </a:p>
        </p:txBody>
      </p:sp>
      <p:sp>
        <p:nvSpPr>
          <p:cNvPr id="5" name="Footer Placeholder 4">
            <a:extLst>
              <a:ext uri="{FF2B5EF4-FFF2-40B4-BE49-F238E27FC236}">
                <a16:creationId xmlns:a16="http://schemas.microsoft.com/office/drawing/2014/main" id="{87B9F776-ADD3-2DA4-B226-01B868999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5E591-A88A-1CB9-6916-3B5D7052C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B434F-B24E-4AAC-81F7-5EACE8D69903}" type="slidenum">
              <a:rPr lang="en-US" smtClean="0"/>
              <a:t>‹#›</a:t>
            </a:fld>
            <a:endParaRPr lang="en-US"/>
          </a:p>
        </p:txBody>
      </p:sp>
    </p:spTree>
    <p:extLst>
      <p:ext uri="{BB962C8B-B14F-4D97-AF65-F5344CB8AC3E}">
        <p14:creationId xmlns:p14="http://schemas.microsoft.com/office/powerpoint/2010/main" val="336759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36F1-3AC0-E4FF-1F7B-375ECF6A9C39}"/>
              </a:ext>
            </a:extLst>
          </p:cNvPr>
          <p:cNvSpPr>
            <a:spLocks noGrp="1"/>
          </p:cNvSpPr>
          <p:nvPr>
            <p:ph type="ctrTitle"/>
          </p:nvPr>
        </p:nvSpPr>
        <p:spPr/>
        <p:txBody>
          <a:bodyPr/>
          <a:lstStyle/>
          <a:p>
            <a:r>
              <a:rPr lang="en-US" dirty="0"/>
              <a:t>EPPS 6356 Project Proposal </a:t>
            </a:r>
          </a:p>
        </p:txBody>
      </p:sp>
      <p:sp>
        <p:nvSpPr>
          <p:cNvPr id="3" name="Subtitle 2">
            <a:extLst>
              <a:ext uri="{FF2B5EF4-FFF2-40B4-BE49-F238E27FC236}">
                <a16:creationId xmlns:a16="http://schemas.microsoft.com/office/drawing/2014/main" id="{283851D1-BA0F-19DB-7CF4-A4923F60EFD8}"/>
              </a:ext>
            </a:extLst>
          </p:cNvPr>
          <p:cNvSpPr>
            <a:spLocks noGrp="1"/>
          </p:cNvSpPr>
          <p:nvPr>
            <p:ph type="subTitle" idx="1"/>
          </p:nvPr>
        </p:nvSpPr>
        <p:spPr/>
        <p:txBody>
          <a:bodyPr>
            <a:normAutofit/>
          </a:bodyPr>
          <a:lstStyle/>
          <a:p>
            <a:pPr lvl="8"/>
            <a:r>
              <a:rPr lang="en-US" dirty="0"/>
              <a:t>Jin </a:t>
            </a:r>
            <a:r>
              <a:rPr lang="en-US" dirty="0" err="1"/>
              <a:t>Yichao</a:t>
            </a:r>
            <a:r>
              <a:rPr lang="en-US" dirty="0"/>
              <a:t> </a:t>
            </a:r>
          </a:p>
          <a:p>
            <a:pPr lvl="8"/>
            <a:r>
              <a:rPr lang="en-US" dirty="0"/>
              <a:t> Grant Powell </a:t>
            </a:r>
          </a:p>
          <a:p>
            <a:pPr lvl="8"/>
            <a:r>
              <a:rPr lang="en-US" dirty="0"/>
              <a:t>Tayaba Saleem</a:t>
            </a:r>
          </a:p>
          <a:p>
            <a:pPr lvl="8"/>
            <a:r>
              <a:rPr lang="en-US" dirty="0"/>
              <a:t> Farrah Ahmad</a:t>
            </a:r>
          </a:p>
          <a:p>
            <a:pPr lvl="8"/>
            <a:r>
              <a:rPr lang="en-US" dirty="0"/>
              <a:t> Ali Hoda Osama </a:t>
            </a:r>
            <a:r>
              <a:rPr lang="en-US" dirty="0" err="1"/>
              <a:t>Elsafadi</a:t>
            </a:r>
            <a:endParaRPr lang="en-US" dirty="0"/>
          </a:p>
        </p:txBody>
      </p:sp>
    </p:spTree>
    <p:extLst>
      <p:ext uri="{BB962C8B-B14F-4D97-AF65-F5344CB8AC3E}">
        <p14:creationId xmlns:p14="http://schemas.microsoft.com/office/powerpoint/2010/main" val="59176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C4B7-F1FF-4D51-90EA-8BAD9E89554F}"/>
              </a:ext>
            </a:extLst>
          </p:cNvPr>
          <p:cNvSpPr>
            <a:spLocks noGrp="1"/>
          </p:cNvSpPr>
          <p:nvPr>
            <p:ph type="title"/>
          </p:nvPr>
        </p:nvSpPr>
        <p:spPr/>
        <p:txBody>
          <a:bodyPr/>
          <a:lstStyle/>
          <a:p>
            <a:r>
              <a:rPr lang="en-US" b="1" dirty="0"/>
              <a:t>Background </a:t>
            </a:r>
          </a:p>
        </p:txBody>
      </p:sp>
      <p:sp>
        <p:nvSpPr>
          <p:cNvPr id="3" name="Content Placeholder 2">
            <a:extLst>
              <a:ext uri="{FF2B5EF4-FFF2-40B4-BE49-F238E27FC236}">
                <a16:creationId xmlns:a16="http://schemas.microsoft.com/office/drawing/2014/main" id="{D26ADE05-0542-D01D-493F-4A70817C65C8}"/>
              </a:ext>
            </a:extLst>
          </p:cNvPr>
          <p:cNvSpPr>
            <a:spLocks noGrp="1"/>
          </p:cNvSpPr>
          <p:nvPr>
            <p:ph idx="1"/>
          </p:nvPr>
        </p:nvSpPr>
        <p:spPr/>
        <p:txBody>
          <a:bodyPr/>
          <a:lstStyle/>
          <a:p>
            <a:r>
              <a:rPr lang="en-US" dirty="0"/>
              <a:t>There was a reported increase in hate crimes against Asian-Americans and people of Asian descent during the lockdown protocols of the COVID pandemic. Researchers such as Smith (2020) noted a surge in incidents like verbal harassment, physical assaults, and vandalism specifically directed at individuals of Asian descent. This rise in hate crimes can be attributed, at least in part, to the negative framing of Asians in media and political discourse as the pandemic spread.</a:t>
            </a:r>
          </a:p>
        </p:txBody>
      </p:sp>
    </p:spTree>
    <p:extLst>
      <p:ext uri="{BB962C8B-B14F-4D97-AF65-F5344CB8AC3E}">
        <p14:creationId xmlns:p14="http://schemas.microsoft.com/office/powerpoint/2010/main" val="211112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AA44-8899-D9AF-F9DC-2DE7B0E5A46B}"/>
              </a:ext>
            </a:extLst>
          </p:cNvPr>
          <p:cNvSpPr>
            <a:spLocks noGrp="1"/>
          </p:cNvSpPr>
          <p:nvPr>
            <p:ph type="title"/>
          </p:nvPr>
        </p:nvSpPr>
        <p:spPr/>
        <p:txBody>
          <a:bodyPr/>
          <a:lstStyle/>
          <a:p>
            <a:r>
              <a:rPr lang="en-US" b="1" dirty="0"/>
              <a:t>Topic and Objective 	</a:t>
            </a:r>
          </a:p>
        </p:txBody>
      </p:sp>
      <p:sp>
        <p:nvSpPr>
          <p:cNvPr id="3" name="Content Placeholder 2">
            <a:extLst>
              <a:ext uri="{FF2B5EF4-FFF2-40B4-BE49-F238E27FC236}">
                <a16:creationId xmlns:a16="http://schemas.microsoft.com/office/drawing/2014/main" id="{6EDD420D-5AFF-A0EB-F800-5815D765187E}"/>
              </a:ext>
            </a:extLst>
          </p:cNvPr>
          <p:cNvSpPr>
            <a:spLocks noGrp="1"/>
          </p:cNvSpPr>
          <p:nvPr>
            <p:ph idx="1"/>
          </p:nvPr>
        </p:nvSpPr>
        <p:spPr/>
        <p:txBody>
          <a:bodyPr/>
          <a:lstStyle/>
          <a:p>
            <a:pPr marL="0" indent="0">
              <a:buNone/>
            </a:pPr>
            <a:r>
              <a:rPr lang="en-US" dirty="0"/>
              <a:t>Disparities in victimization rates among ethnic groups in the city of Los Angeles during the COVID pandemic.</a:t>
            </a:r>
          </a:p>
          <a:p>
            <a:pPr marL="0" indent="0">
              <a:buNone/>
            </a:pPr>
            <a:r>
              <a:rPr lang="en-US" dirty="0"/>
              <a:t>The objective of our research is to graphically demonstrate a comparison of victimization rates between ethnic groups in the city of Los Angeles from the COVID pandemic through data visualization methods to see if or how much variance in the data between ethnic groups exists by crime type.</a:t>
            </a:r>
          </a:p>
        </p:txBody>
      </p:sp>
    </p:spTree>
    <p:extLst>
      <p:ext uri="{BB962C8B-B14F-4D97-AF65-F5344CB8AC3E}">
        <p14:creationId xmlns:p14="http://schemas.microsoft.com/office/powerpoint/2010/main" val="266512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5E4D-191A-588B-BE75-37EC9AE6E1C7}"/>
              </a:ext>
            </a:extLst>
          </p:cNvPr>
          <p:cNvSpPr>
            <a:spLocks noGrp="1"/>
          </p:cNvSpPr>
          <p:nvPr>
            <p:ph type="title"/>
          </p:nvPr>
        </p:nvSpPr>
        <p:spPr/>
        <p:txBody>
          <a:bodyPr/>
          <a:lstStyle/>
          <a:p>
            <a:r>
              <a:rPr lang="en-US" b="1" dirty="0"/>
              <a:t>Hypothesis </a:t>
            </a:r>
          </a:p>
        </p:txBody>
      </p:sp>
      <p:sp>
        <p:nvSpPr>
          <p:cNvPr id="3" name="Content Placeholder 2">
            <a:extLst>
              <a:ext uri="{FF2B5EF4-FFF2-40B4-BE49-F238E27FC236}">
                <a16:creationId xmlns:a16="http://schemas.microsoft.com/office/drawing/2014/main" id="{FE7C8B79-C575-637B-03CA-F949DDF1E687}"/>
              </a:ext>
            </a:extLst>
          </p:cNvPr>
          <p:cNvSpPr>
            <a:spLocks noGrp="1"/>
          </p:cNvSpPr>
          <p:nvPr>
            <p:ph idx="1"/>
          </p:nvPr>
        </p:nvSpPr>
        <p:spPr/>
        <p:txBody>
          <a:bodyPr/>
          <a:lstStyle/>
          <a:p>
            <a:r>
              <a:rPr lang="en-US" dirty="0"/>
              <a:t>There will be noticeable differences between ethnic groups or increases among ethnic groups in the rate of victimization by crime type that coincides with historical events that occurred during the COVID-19 pandemic.</a:t>
            </a:r>
          </a:p>
        </p:txBody>
      </p:sp>
    </p:spTree>
    <p:extLst>
      <p:ext uri="{BB962C8B-B14F-4D97-AF65-F5344CB8AC3E}">
        <p14:creationId xmlns:p14="http://schemas.microsoft.com/office/powerpoint/2010/main" val="153348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0D6E-5FE1-D165-94CC-675E9C5868BA}"/>
              </a:ext>
            </a:extLst>
          </p:cNvPr>
          <p:cNvSpPr>
            <a:spLocks noGrp="1"/>
          </p:cNvSpPr>
          <p:nvPr>
            <p:ph type="title"/>
          </p:nvPr>
        </p:nvSpPr>
        <p:spPr/>
        <p:txBody>
          <a:bodyPr/>
          <a:lstStyle/>
          <a:p>
            <a:r>
              <a:rPr lang="en-US" b="1" dirty="0"/>
              <a:t>Method 	</a:t>
            </a:r>
          </a:p>
        </p:txBody>
      </p:sp>
      <p:sp>
        <p:nvSpPr>
          <p:cNvPr id="3" name="Content Placeholder 2">
            <a:extLst>
              <a:ext uri="{FF2B5EF4-FFF2-40B4-BE49-F238E27FC236}">
                <a16:creationId xmlns:a16="http://schemas.microsoft.com/office/drawing/2014/main" id="{9D7F0E52-9298-092A-52A9-45485472B2E0}"/>
              </a:ext>
            </a:extLst>
          </p:cNvPr>
          <p:cNvSpPr>
            <a:spLocks noGrp="1"/>
          </p:cNvSpPr>
          <p:nvPr>
            <p:ph idx="1"/>
          </p:nvPr>
        </p:nvSpPr>
        <p:spPr/>
        <p:txBody>
          <a:bodyPr/>
          <a:lstStyle/>
          <a:p>
            <a:r>
              <a:rPr lang="en-US" dirty="0"/>
              <a:t>We will be utilizing secondary data on crime in the city of Los Angeles from 2020 to the present from Data.gov site. We will analyze the data to assess the relationship between race and victimization in LA during the COVID-19 pandemic. Additionally, we will use time series data visualization methods to depict the relationship presented throughout our analysis</a:t>
            </a:r>
          </a:p>
        </p:txBody>
      </p:sp>
    </p:spTree>
    <p:extLst>
      <p:ext uri="{BB962C8B-B14F-4D97-AF65-F5344CB8AC3E}">
        <p14:creationId xmlns:p14="http://schemas.microsoft.com/office/powerpoint/2010/main" val="181808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3565-ED09-6F17-E49E-57456B9B3941}"/>
              </a:ext>
            </a:extLst>
          </p:cNvPr>
          <p:cNvSpPr>
            <a:spLocks noGrp="1"/>
          </p:cNvSpPr>
          <p:nvPr>
            <p:ph type="title"/>
          </p:nvPr>
        </p:nvSpPr>
        <p:spPr/>
        <p:txBody>
          <a:bodyPr/>
          <a:lstStyle/>
          <a:p>
            <a:r>
              <a:rPr lang="en-US" dirty="0"/>
              <a:t>Example of Visuals </a:t>
            </a:r>
          </a:p>
        </p:txBody>
      </p:sp>
      <p:sp>
        <p:nvSpPr>
          <p:cNvPr id="3" name="Content Placeholder 2">
            <a:extLst>
              <a:ext uri="{FF2B5EF4-FFF2-40B4-BE49-F238E27FC236}">
                <a16:creationId xmlns:a16="http://schemas.microsoft.com/office/drawing/2014/main" id="{F1289FC6-4693-7FD8-DFA2-328CC83422A9}"/>
              </a:ext>
            </a:extLst>
          </p:cNvPr>
          <p:cNvSpPr>
            <a:spLocks noGrp="1"/>
          </p:cNvSpPr>
          <p:nvPr>
            <p:ph idx="1"/>
          </p:nvPr>
        </p:nvSpPr>
        <p:spPr/>
        <p:txBody>
          <a:bodyPr/>
          <a:lstStyle/>
          <a:p>
            <a:pPr rtl="0">
              <a:buFont typeface="Arial" panose="020B0604020202020204" pitchFamily="34" charset="0"/>
              <a:buChar char="•"/>
            </a:pPr>
            <a:r>
              <a:rPr lang="en-US" b="1" dirty="0">
                <a:effectLst/>
              </a:rPr>
              <a:t>Pie Chart for victim descent that will show the proportion of victims from each ethnicity using a pie chart. </a:t>
            </a:r>
            <a:endParaRPr lang="en-US" dirty="0"/>
          </a:p>
          <a:p>
            <a:pPr rtl="0">
              <a:buFont typeface="Arial" panose="020B0604020202020204" pitchFamily="34" charset="0"/>
              <a:buChar char="•"/>
            </a:pPr>
            <a:r>
              <a:rPr lang="en-US" b="1" dirty="0">
                <a:effectLst/>
              </a:rPr>
              <a:t>Dual-Axis chart for crime type and ethnicity to compare crime types and ethnicity. </a:t>
            </a:r>
            <a:endParaRPr lang="en-US" dirty="0"/>
          </a:p>
          <a:p>
            <a:endParaRPr lang="en-US" dirty="0"/>
          </a:p>
        </p:txBody>
      </p:sp>
    </p:spTree>
    <p:extLst>
      <p:ext uri="{BB962C8B-B14F-4D97-AF65-F5344CB8AC3E}">
        <p14:creationId xmlns:p14="http://schemas.microsoft.com/office/powerpoint/2010/main" val="3982485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837509762C9740B601380FA1FD5B11" ma:contentTypeVersion="14" ma:contentTypeDescription="Create a new document." ma:contentTypeScope="" ma:versionID="ec2993d5ebbcc32e2266bfe32df9ee84">
  <xsd:schema xmlns:xsd="http://www.w3.org/2001/XMLSchema" xmlns:xs="http://www.w3.org/2001/XMLSchema" xmlns:p="http://schemas.microsoft.com/office/2006/metadata/properties" xmlns:ns3="e5ccb918-aebd-4141-8025-46323d54af4b" xmlns:ns4="5a2a6409-6b62-42f2-b74f-809c5de39b9e" targetNamespace="http://schemas.microsoft.com/office/2006/metadata/properties" ma:root="true" ma:fieldsID="2d9af392c6cd3e877c856a77d0e7218e" ns3:_="" ns4:_="">
    <xsd:import namespace="e5ccb918-aebd-4141-8025-46323d54af4b"/>
    <xsd:import namespace="5a2a6409-6b62-42f2-b74f-809c5de39b9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ccb918-aebd-4141-8025-46323d54af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2a6409-6b62-42f2-b74f-809c5de39b9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5ccb918-aebd-4141-8025-46323d54af4b" xsi:nil="true"/>
  </documentManagement>
</p:properties>
</file>

<file path=customXml/itemProps1.xml><?xml version="1.0" encoding="utf-8"?>
<ds:datastoreItem xmlns:ds="http://schemas.openxmlformats.org/officeDocument/2006/customXml" ds:itemID="{AEC67B4D-C8B2-46D5-975E-BA6A5F0B0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ccb918-aebd-4141-8025-46323d54af4b"/>
    <ds:schemaRef ds:uri="5a2a6409-6b62-42f2-b74f-809c5de39b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A85985-F996-4885-B821-3C1E7E0A2EB7}">
  <ds:schemaRefs>
    <ds:schemaRef ds:uri="http://schemas.microsoft.com/sharepoint/v3/contenttype/forms"/>
  </ds:schemaRefs>
</ds:datastoreItem>
</file>

<file path=customXml/itemProps3.xml><?xml version="1.0" encoding="utf-8"?>
<ds:datastoreItem xmlns:ds="http://schemas.openxmlformats.org/officeDocument/2006/customXml" ds:itemID="{D0E4924A-7CE4-4866-B713-C100668CE07A}">
  <ds:schemaRefs>
    <ds:schemaRef ds:uri="http://purl.org/dc/dcmitype/"/>
    <ds:schemaRef ds:uri="http://purl.org/dc/elements/1.1/"/>
    <ds:schemaRef ds:uri="e5ccb918-aebd-4141-8025-46323d54af4b"/>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schemas.microsoft.com/office/infopath/2007/PartnerControls"/>
    <ds:schemaRef ds:uri="5a2a6409-6b62-42f2-b74f-809c5de39b9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TotalTime>
  <Words>310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EPPS 6356 Project Proposal </vt:lpstr>
      <vt:lpstr>Background </vt:lpstr>
      <vt:lpstr>Topic and Objective  </vt:lpstr>
      <vt:lpstr>Hypothesis </vt:lpstr>
      <vt:lpstr>Method  </vt:lpstr>
      <vt:lpstr>Example of Visuals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EPPS 6356 Project Proposal</dc:title>
  <dc:creator>Saleem, Tayaba</dc:creator>
  <cp:lastModifiedBy>Saleem, Tayaba</cp:lastModifiedBy>
  <cp:revision>2</cp:revision>
  <dcterms:created xsi:type="dcterms:W3CDTF">2023-10-12T00:11:54Z</dcterms:created>
  <dcterms:modified xsi:type="dcterms:W3CDTF">2023-10-12T00:26:44Z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0x01010039837509762C9740B601380FA1FD5B11</vt:lpwstr>
  </property>
</Properties>
</file>