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Baskerville Display PT Bold" panose="020B0604020202020204" charset="0"/>
      <p:regular r:id="rId19"/>
    </p:embeddedFont>
    <p:embeddedFont>
      <p:font typeface="Calibri" panose="020F0502020204030204" pitchFamily="34" charset="0"/>
      <p:regular r:id="rId20"/>
      <p:bold r:id="rId21"/>
      <p:italic r:id="rId22"/>
      <p:boldItalic r:id="rId23"/>
    </p:embeddedFont>
    <p:embeddedFont>
      <p:font typeface="Inter" panose="020B0604020202020204" charset="0"/>
      <p:regular r:id="rId24"/>
    </p:embeddedFont>
    <p:embeddedFont>
      <p:font typeface="Inter Bold" panose="020B0604020202020204" charset="0"/>
      <p:regular r:id="rId25"/>
    </p:embeddedFont>
    <p:embeddedFont>
      <p:font typeface="Now" panose="020B0604020202020204" charset="0"/>
      <p:regular r:id="rId26"/>
    </p:embeddedFont>
    <p:embeddedFont>
      <p:font typeface="Now Bold" panose="020B0604020202020204" charset="0"/>
      <p:regular r:id="rId27"/>
    </p:embeddedFont>
    <p:embeddedFont>
      <p:font typeface="Now Medium" panose="020B0604020202020204"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5657704" y="3694738"/>
            <a:ext cx="6972592" cy="4453743"/>
          </a:xfrm>
          <a:custGeom>
            <a:avLst/>
            <a:gdLst/>
            <a:ahLst/>
            <a:cxnLst/>
            <a:rect l="l" t="t" r="r" b="b"/>
            <a:pathLst>
              <a:path w="6972592" h="4453743">
                <a:moveTo>
                  <a:pt x="0" y="0"/>
                </a:moveTo>
                <a:lnTo>
                  <a:pt x="6972592" y="0"/>
                </a:lnTo>
                <a:lnTo>
                  <a:pt x="6972592" y="4453744"/>
                </a:lnTo>
                <a:lnTo>
                  <a:pt x="0" y="44537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1028700" y="727417"/>
            <a:ext cx="15759649" cy="2172335"/>
          </a:xfrm>
          <a:prstGeom prst="rect">
            <a:avLst/>
          </a:prstGeom>
        </p:spPr>
        <p:txBody>
          <a:bodyPr lIns="0" tIns="0" rIns="0" bIns="0" rtlCol="0" anchor="t">
            <a:spAutoFit/>
          </a:bodyPr>
          <a:lstStyle/>
          <a:p>
            <a:pPr algn="ctr">
              <a:lnSpc>
                <a:spcPts val="5740"/>
              </a:lnSpc>
            </a:pPr>
            <a:r>
              <a:rPr lang="en-US" sz="4100" spc="114">
                <a:solidFill>
                  <a:srgbClr val="404040"/>
                </a:solidFill>
                <a:latin typeface="Now Bold"/>
              </a:rPr>
              <a:t>DISPARITIES IN VICTIMIZATION RATES AMONG ASIAN AND BLACK IN THE CITY OF LOS ANGELES DURING THE COVID PANDEMIC</a:t>
            </a:r>
          </a:p>
        </p:txBody>
      </p:sp>
      <p:sp>
        <p:nvSpPr>
          <p:cNvPr id="4" name="TextBox 4"/>
          <p:cNvSpPr txBox="1"/>
          <p:nvPr/>
        </p:nvSpPr>
        <p:spPr>
          <a:xfrm>
            <a:off x="2690811" y="8708860"/>
            <a:ext cx="12906378" cy="1288288"/>
          </a:xfrm>
          <a:prstGeom prst="rect">
            <a:avLst/>
          </a:prstGeom>
        </p:spPr>
        <p:txBody>
          <a:bodyPr lIns="0" tIns="0" rIns="0" bIns="0" rtlCol="0" anchor="t">
            <a:spAutoFit/>
          </a:bodyPr>
          <a:lstStyle/>
          <a:p>
            <a:pPr algn="ctr">
              <a:lnSpc>
                <a:spcPts val="3415"/>
              </a:lnSpc>
            </a:pPr>
            <a:r>
              <a:rPr lang="en-US" sz="2799" dirty="0">
                <a:solidFill>
                  <a:srgbClr val="000000"/>
                </a:solidFill>
                <a:latin typeface="Now"/>
              </a:rPr>
              <a:t>EPPS 6356 Data Visualization</a:t>
            </a:r>
          </a:p>
          <a:p>
            <a:pPr algn="ctr">
              <a:lnSpc>
                <a:spcPts val="3415"/>
              </a:lnSpc>
            </a:pPr>
            <a:r>
              <a:rPr lang="en-US" sz="2799" dirty="0">
                <a:solidFill>
                  <a:srgbClr val="000000"/>
                </a:solidFill>
                <a:latin typeface="Now"/>
              </a:rPr>
              <a:t>Farrah Ali, Hoda </a:t>
            </a:r>
            <a:r>
              <a:rPr lang="en-US" sz="2799" dirty="0" err="1">
                <a:solidFill>
                  <a:srgbClr val="000000"/>
                </a:solidFill>
                <a:latin typeface="Now"/>
              </a:rPr>
              <a:t>Elsafadi</a:t>
            </a:r>
            <a:r>
              <a:rPr lang="en-US" sz="2799" dirty="0">
                <a:solidFill>
                  <a:srgbClr val="000000"/>
                </a:solidFill>
                <a:latin typeface="Now"/>
              </a:rPr>
              <a:t>, Grant Powell, Tayaba Saleem, </a:t>
            </a:r>
            <a:r>
              <a:rPr lang="en-US" sz="2799" dirty="0" err="1">
                <a:solidFill>
                  <a:srgbClr val="000000"/>
                </a:solidFill>
                <a:latin typeface="Now"/>
              </a:rPr>
              <a:t>Yichao</a:t>
            </a:r>
            <a:r>
              <a:rPr lang="en-US" sz="2799" dirty="0">
                <a:solidFill>
                  <a:srgbClr val="000000"/>
                </a:solidFill>
                <a:latin typeface="Now"/>
              </a:rPr>
              <a:t> Jin</a:t>
            </a:r>
          </a:p>
          <a:p>
            <a:pPr algn="ctr">
              <a:lnSpc>
                <a:spcPts val="3415"/>
              </a:lnSpc>
            </a:pPr>
            <a:r>
              <a:rPr lang="en-US" sz="2799" dirty="0">
                <a:solidFill>
                  <a:srgbClr val="000000"/>
                </a:solidFill>
                <a:latin typeface="Now"/>
              </a:rPr>
              <a:t>Fall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693140" y="4379159"/>
            <a:ext cx="8176333" cy="5216298"/>
            <a:chOff x="0" y="0"/>
            <a:chExt cx="10901778" cy="6955064"/>
          </a:xfrm>
        </p:grpSpPr>
        <p:pic>
          <p:nvPicPr>
            <p:cNvPr id="3" name="Picture 3"/>
            <p:cNvPicPr>
              <a:picLocks noChangeAspect="1"/>
            </p:cNvPicPr>
            <p:nvPr/>
          </p:nvPicPr>
          <p:blipFill>
            <a:blip r:embed="rId2"/>
            <a:srcRect t="421" b="421"/>
            <a:stretch>
              <a:fillRect/>
            </a:stretch>
          </p:blipFill>
          <p:spPr>
            <a:xfrm>
              <a:off x="0" y="0"/>
              <a:ext cx="10901778" cy="6955064"/>
            </a:xfrm>
            <a:prstGeom prst="rect">
              <a:avLst/>
            </a:prstGeom>
          </p:spPr>
        </p:pic>
      </p:grpSp>
      <p:grpSp>
        <p:nvGrpSpPr>
          <p:cNvPr id="4" name="Group 4"/>
          <p:cNvGrpSpPr/>
          <p:nvPr/>
        </p:nvGrpSpPr>
        <p:grpSpPr>
          <a:xfrm>
            <a:off x="9660943" y="3686606"/>
            <a:ext cx="7598357" cy="6375576"/>
            <a:chOff x="0" y="0"/>
            <a:chExt cx="10131143" cy="8500767"/>
          </a:xfrm>
        </p:grpSpPr>
        <p:pic>
          <p:nvPicPr>
            <p:cNvPr id="5" name="Picture 5"/>
            <p:cNvPicPr>
              <a:picLocks noChangeAspect="1"/>
            </p:cNvPicPr>
            <p:nvPr/>
          </p:nvPicPr>
          <p:blipFill>
            <a:blip r:embed="rId3"/>
            <a:srcRect t="2595" b="2595"/>
            <a:stretch>
              <a:fillRect/>
            </a:stretch>
          </p:blipFill>
          <p:spPr>
            <a:xfrm>
              <a:off x="0" y="0"/>
              <a:ext cx="10131143" cy="8500767"/>
            </a:xfrm>
            <a:prstGeom prst="rect">
              <a:avLst/>
            </a:prstGeom>
          </p:spPr>
        </p:pic>
      </p:grpSp>
      <p:sp>
        <p:nvSpPr>
          <p:cNvPr id="6" name="TextBox 6"/>
          <p:cNvSpPr txBox="1"/>
          <p:nvPr/>
        </p:nvSpPr>
        <p:spPr>
          <a:xfrm>
            <a:off x="6286421" y="1180180"/>
            <a:ext cx="5715158" cy="881126"/>
          </a:xfrm>
          <a:prstGeom prst="rect">
            <a:avLst/>
          </a:prstGeom>
        </p:spPr>
        <p:txBody>
          <a:bodyPr lIns="0" tIns="0" rIns="0" bIns="0" rtlCol="0" anchor="t">
            <a:spAutoFit/>
          </a:bodyPr>
          <a:lstStyle/>
          <a:p>
            <a:pPr algn="ctr">
              <a:lnSpc>
                <a:spcPts val="6832"/>
              </a:lnSpc>
              <a:spcBef>
                <a:spcPct val="0"/>
              </a:spcBef>
            </a:pPr>
            <a:r>
              <a:rPr lang="en-US" sz="5600">
                <a:solidFill>
                  <a:srgbClr val="404040"/>
                </a:solidFill>
                <a:latin typeface="Now Bold"/>
              </a:rPr>
              <a:t>RESULTS</a:t>
            </a:r>
          </a:p>
        </p:txBody>
      </p:sp>
      <p:sp>
        <p:nvSpPr>
          <p:cNvPr id="7" name="TextBox 7"/>
          <p:cNvSpPr txBox="1"/>
          <p:nvPr/>
        </p:nvSpPr>
        <p:spPr>
          <a:xfrm>
            <a:off x="1793538" y="2297071"/>
            <a:ext cx="14700925" cy="1057910"/>
          </a:xfrm>
          <a:prstGeom prst="rect">
            <a:avLst/>
          </a:prstGeom>
        </p:spPr>
        <p:txBody>
          <a:bodyPr lIns="0" tIns="0" rIns="0" bIns="0" rtlCol="0" anchor="t">
            <a:spAutoFit/>
          </a:bodyPr>
          <a:lstStyle/>
          <a:p>
            <a:pPr algn="ctr">
              <a:lnSpc>
                <a:spcPts val="4270"/>
              </a:lnSpc>
              <a:spcBef>
                <a:spcPct val="0"/>
              </a:spcBef>
            </a:pPr>
            <a:r>
              <a:rPr lang="en-US" sz="3500">
                <a:solidFill>
                  <a:srgbClr val="404040"/>
                </a:solidFill>
                <a:latin typeface="Now"/>
              </a:rPr>
              <a:t>DATA VISUALIZATION OF BLACK AMERICAN VICTIMIZATION FROM 2020-2021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719912" y="3804580"/>
            <a:ext cx="8176333" cy="5216298"/>
            <a:chOff x="0" y="0"/>
            <a:chExt cx="10901778" cy="6955064"/>
          </a:xfrm>
        </p:grpSpPr>
        <p:pic>
          <p:nvPicPr>
            <p:cNvPr id="3" name="Picture 3"/>
            <p:cNvPicPr>
              <a:picLocks noChangeAspect="1"/>
            </p:cNvPicPr>
            <p:nvPr/>
          </p:nvPicPr>
          <p:blipFill>
            <a:blip r:embed="rId2"/>
            <a:srcRect t="3882" b="3882"/>
            <a:stretch>
              <a:fillRect/>
            </a:stretch>
          </p:blipFill>
          <p:spPr>
            <a:xfrm>
              <a:off x="0" y="0"/>
              <a:ext cx="10901778" cy="6955064"/>
            </a:xfrm>
            <a:prstGeom prst="rect">
              <a:avLst/>
            </a:prstGeom>
          </p:spPr>
        </p:pic>
      </p:grpSp>
      <p:grpSp>
        <p:nvGrpSpPr>
          <p:cNvPr id="4" name="Group 4"/>
          <p:cNvGrpSpPr/>
          <p:nvPr/>
        </p:nvGrpSpPr>
        <p:grpSpPr>
          <a:xfrm>
            <a:off x="9276128" y="3804580"/>
            <a:ext cx="8176260" cy="5216298"/>
            <a:chOff x="0" y="0"/>
            <a:chExt cx="10901680" cy="6955064"/>
          </a:xfrm>
        </p:grpSpPr>
        <p:pic>
          <p:nvPicPr>
            <p:cNvPr id="5" name="Picture 5"/>
            <p:cNvPicPr>
              <a:picLocks noChangeAspect="1"/>
            </p:cNvPicPr>
            <p:nvPr/>
          </p:nvPicPr>
          <p:blipFill>
            <a:blip r:embed="rId3"/>
            <a:srcRect l="105" r="105"/>
            <a:stretch>
              <a:fillRect/>
            </a:stretch>
          </p:blipFill>
          <p:spPr>
            <a:xfrm>
              <a:off x="0" y="0"/>
              <a:ext cx="10901680" cy="6955064"/>
            </a:xfrm>
            <a:prstGeom prst="rect">
              <a:avLst/>
            </a:prstGeom>
          </p:spPr>
        </p:pic>
      </p:grpSp>
      <p:sp>
        <p:nvSpPr>
          <p:cNvPr id="6" name="TextBox 6"/>
          <p:cNvSpPr txBox="1"/>
          <p:nvPr/>
        </p:nvSpPr>
        <p:spPr>
          <a:xfrm>
            <a:off x="6418549" y="1009650"/>
            <a:ext cx="5715158" cy="881126"/>
          </a:xfrm>
          <a:prstGeom prst="rect">
            <a:avLst/>
          </a:prstGeom>
        </p:spPr>
        <p:txBody>
          <a:bodyPr lIns="0" tIns="0" rIns="0" bIns="0" rtlCol="0" anchor="t">
            <a:spAutoFit/>
          </a:bodyPr>
          <a:lstStyle/>
          <a:p>
            <a:pPr algn="ctr">
              <a:lnSpc>
                <a:spcPts val="6832"/>
              </a:lnSpc>
              <a:spcBef>
                <a:spcPct val="0"/>
              </a:spcBef>
            </a:pPr>
            <a:r>
              <a:rPr lang="en-US" sz="5600">
                <a:solidFill>
                  <a:srgbClr val="404040"/>
                </a:solidFill>
                <a:latin typeface="Now Bold"/>
              </a:rPr>
              <a:t>RESULTS</a:t>
            </a:r>
          </a:p>
        </p:txBody>
      </p:sp>
      <p:sp>
        <p:nvSpPr>
          <p:cNvPr id="7" name="TextBox 7"/>
          <p:cNvSpPr txBox="1"/>
          <p:nvPr/>
        </p:nvSpPr>
        <p:spPr>
          <a:xfrm>
            <a:off x="1700638" y="2108316"/>
            <a:ext cx="14886723" cy="1057910"/>
          </a:xfrm>
          <a:prstGeom prst="rect">
            <a:avLst/>
          </a:prstGeom>
        </p:spPr>
        <p:txBody>
          <a:bodyPr lIns="0" tIns="0" rIns="0" bIns="0" rtlCol="0" anchor="t">
            <a:spAutoFit/>
          </a:bodyPr>
          <a:lstStyle/>
          <a:p>
            <a:pPr algn="ctr">
              <a:lnSpc>
                <a:spcPts val="4269"/>
              </a:lnSpc>
            </a:pPr>
            <a:r>
              <a:rPr lang="en-US" sz="3499">
                <a:solidFill>
                  <a:srgbClr val="000000"/>
                </a:solidFill>
                <a:latin typeface="Now"/>
              </a:rPr>
              <a:t>DATA VISUALIZATION OF BLACK AMERICAN VICTIMIZATION FROM 2020-2021</a:t>
            </a:r>
          </a:p>
        </p:txBody>
      </p:sp>
      <p:sp>
        <p:nvSpPr>
          <p:cNvPr id="8" name="TextBox 8"/>
          <p:cNvSpPr txBox="1"/>
          <p:nvPr/>
        </p:nvSpPr>
        <p:spPr>
          <a:xfrm>
            <a:off x="4501599" y="9248775"/>
            <a:ext cx="1103721" cy="449828"/>
          </a:xfrm>
          <a:prstGeom prst="rect">
            <a:avLst/>
          </a:prstGeom>
        </p:spPr>
        <p:txBody>
          <a:bodyPr lIns="0" tIns="0" rIns="0" bIns="0" rtlCol="0" anchor="t">
            <a:spAutoFit/>
          </a:bodyPr>
          <a:lstStyle/>
          <a:p>
            <a:pPr>
              <a:lnSpc>
                <a:spcPts val="3540"/>
              </a:lnSpc>
              <a:spcBef>
                <a:spcPct val="0"/>
              </a:spcBef>
            </a:pPr>
            <a:r>
              <a:rPr lang="en-US" sz="2902">
                <a:solidFill>
                  <a:srgbClr val="000000"/>
                </a:solidFill>
                <a:latin typeface="Now Bold"/>
              </a:rPr>
              <a:t>2020</a:t>
            </a:r>
          </a:p>
        </p:txBody>
      </p:sp>
      <p:sp>
        <p:nvSpPr>
          <p:cNvPr id="9" name="TextBox 9"/>
          <p:cNvSpPr txBox="1"/>
          <p:nvPr/>
        </p:nvSpPr>
        <p:spPr>
          <a:xfrm>
            <a:off x="13100681" y="9248775"/>
            <a:ext cx="942416" cy="449828"/>
          </a:xfrm>
          <a:prstGeom prst="rect">
            <a:avLst/>
          </a:prstGeom>
        </p:spPr>
        <p:txBody>
          <a:bodyPr lIns="0" tIns="0" rIns="0" bIns="0" rtlCol="0" anchor="t">
            <a:spAutoFit/>
          </a:bodyPr>
          <a:lstStyle/>
          <a:p>
            <a:pPr>
              <a:lnSpc>
                <a:spcPts val="3540"/>
              </a:lnSpc>
              <a:spcBef>
                <a:spcPct val="0"/>
              </a:spcBef>
            </a:pPr>
            <a:r>
              <a:rPr lang="en-US" sz="2902">
                <a:solidFill>
                  <a:srgbClr val="000000"/>
                </a:solidFill>
                <a:latin typeface="Now Bold"/>
              </a:rPr>
              <a:t>2021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468018" y="3661002"/>
            <a:ext cx="8675982" cy="6057534"/>
            <a:chOff x="0" y="0"/>
            <a:chExt cx="11567976" cy="8076712"/>
          </a:xfrm>
        </p:grpSpPr>
        <p:pic>
          <p:nvPicPr>
            <p:cNvPr id="3" name="Picture 3"/>
            <p:cNvPicPr>
              <a:picLocks noChangeAspect="1"/>
            </p:cNvPicPr>
            <p:nvPr/>
          </p:nvPicPr>
          <p:blipFill>
            <a:blip r:embed="rId2"/>
            <a:srcRect l="4408" r="4408"/>
            <a:stretch>
              <a:fillRect/>
            </a:stretch>
          </p:blipFill>
          <p:spPr>
            <a:xfrm>
              <a:off x="0" y="0"/>
              <a:ext cx="11567976" cy="8076712"/>
            </a:xfrm>
            <a:prstGeom prst="rect">
              <a:avLst/>
            </a:prstGeom>
          </p:spPr>
        </p:pic>
      </p:grpSp>
      <p:grpSp>
        <p:nvGrpSpPr>
          <p:cNvPr id="4" name="Group 4"/>
          <p:cNvGrpSpPr/>
          <p:nvPr/>
        </p:nvGrpSpPr>
        <p:grpSpPr>
          <a:xfrm>
            <a:off x="9383077" y="3660636"/>
            <a:ext cx="8676322" cy="6057900"/>
            <a:chOff x="0" y="0"/>
            <a:chExt cx="11568430" cy="8077200"/>
          </a:xfrm>
        </p:grpSpPr>
        <p:pic>
          <p:nvPicPr>
            <p:cNvPr id="5" name="Picture 5"/>
            <p:cNvPicPr>
              <a:picLocks noChangeAspect="1"/>
            </p:cNvPicPr>
            <p:nvPr/>
          </p:nvPicPr>
          <p:blipFill>
            <a:blip r:embed="rId3"/>
            <a:srcRect l="4409" r="4409"/>
            <a:stretch>
              <a:fillRect/>
            </a:stretch>
          </p:blipFill>
          <p:spPr>
            <a:xfrm>
              <a:off x="0" y="0"/>
              <a:ext cx="11568430" cy="8077200"/>
            </a:xfrm>
            <a:prstGeom prst="rect">
              <a:avLst/>
            </a:prstGeom>
          </p:spPr>
        </p:pic>
      </p:grpSp>
      <p:sp>
        <p:nvSpPr>
          <p:cNvPr id="6" name="TextBox 6"/>
          <p:cNvSpPr txBox="1"/>
          <p:nvPr/>
        </p:nvSpPr>
        <p:spPr>
          <a:xfrm>
            <a:off x="6525498" y="578612"/>
            <a:ext cx="5715158" cy="881126"/>
          </a:xfrm>
          <a:prstGeom prst="rect">
            <a:avLst/>
          </a:prstGeom>
        </p:spPr>
        <p:txBody>
          <a:bodyPr lIns="0" tIns="0" rIns="0" bIns="0" rtlCol="0" anchor="t">
            <a:spAutoFit/>
          </a:bodyPr>
          <a:lstStyle/>
          <a:p>
            <a:pPr algn="ctr">
              <a:lnSpc>
                <a:spcPts val="6832"/>
              </a:lnSpc>
              <a:spcBef>
                <a:spcPct val="0"/>
              </a:spcBef>
            </a:pPr>
            <a:r>
              <a:rPr lang="en-US" sz="5600">
                <a:solidFill>
                  <a:srgbClr val="404040"/>
                </a:solidFill>
                <a:latin typeface="Now Bold"/>
              </a:rPr>
              <a:t>RESULTS</a:t>
            </a:r>
          </a:p>
        </p:txBody>
      </p:sp>
      <p:sp>
        <p:nvSpPr>
          <p:cNvPr id="7" name="TextBox 7"/>
          <p:cNvSpPr txBox="1"/>
          <p:nvPr/>
        </p:nvSpPr>
        <p:spPr>
          <a:xfrm>
            <a:off x="1700638" y="1954171"/>
            <a:ext cx="14886723" cy="1057910"/>
          </a:xfrm>
          <a:prstGeom prst="rect">
            <a:avLst/>
          </a:prstGeom>
        </p:spPr>
        <p:txBody>
          <a:bodyPr lIns="0" tIns="0" rIns="0" bIns="0" rtlCol="0" anchor="t">
            <a:spAutoFit/>
          </a:bodyPr>
          <a:lstStyle/>
          <a:p>
            <a:pPr algn="ctr">
              <a:lnSpc>
                <a:spcPts val="4269"/>
              </a:lnSpc>
            </a:pPr>
            <a:r>
              <a:rPr lang="en-US" sz="3499">
                <a:solidFill>
                  <a:srgbClr val="000000"/>
                </a:solidFill>
                <a:latin typeface="Now"/>
              </a:rPr>
              <a:t>DATA VISUALIZATION COMPARING THE VICTIMIZATION OF ASIAN AMERICANS &amp; BLACK AMERICANS FROM 2020-2022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9144000" y="3733212"/>
            <a:ext cx="9048710" cy="5559740"/>
          </a:xfrm>
          <a:custGeom>
            <a:avLst/>
            <a:gdLst/>
            <a:ahLst/>
            <a:cxnLst/>
            <a:rect l="l" t="t" r="r" b="b"/>
            <a:pathLst>
              <a:path w="9048710" h="5559740">
                <a:moveTo>
                  <a:pt x="0" y="0"/>
                </a:moveTo>
                <a:lnTo>
                  <a:pt x="9048710" y="0"/>
                </a:lnTo>
                <a:lnTo>
                  <a:pt x="9048710" y="5559741"/>
                </a:lnTo>
                <a:lnTo>
                  <a:pt x="0" y="5559741"/>
                </a:lnTo>
                <a:lnTo>
                  <a:pt x="0" y="0"/>
                </a:lnTo>
                <a:close/>
              </a:path>
            </a:pathLst>
          </a:custGeom>
          <a:blipFill>
            <a:blip r:embed="rId2"/>
            <a:stretch>
              <a:fillRect l="-209"/>
            </a:stretch>
          </a:blipFill>
        </p:spPr>
        <p:txBody>
          <a:bodyPr/>
          <a:lstStyle/>
          <a:p>
            <a:endParaRPr lang="en-US"/>
          </a:p>
        </p:txBody>
      </p:sp>
      <p:sp>
        <p:nvSpPr>
          <p:cNvPr id="3" name="Freeform 3"/>
          <p:cNvSpPr/>
          <p:nvPr/>
        </p:nvSpPr>
        <p:spPr>
          <a:xfrm>
            <a:off x="829010" y="3828024"/>
            <a:ext cx="8166960" cy="5559740"/>
          </a:xfrm>
          <a:custGeom>
            <a:avLst/>
            <a:gdLst/>
            <a:ahLst/>
            <a:cxnLst/>
            <a:rect l="l" t="t" r="r" b="b"/>
            <a:pathLst>
              <a:path w="8166960" h="5559740">
                <a:moveTo>
                  <a:pt x="0" y="0"/>
                </a:moveTo>
                <a:lnTo>
                  <a:pt x="8166960" y="0"/>
                </a:lnTo>
                <a:lnTo>
                  <a:pt x="8166960" y="5559740"/>
                </a:lnTo>
                <a:lnTo>
                  <a:pt x="0" y="5559740"/>
                </a:lnTo>
                <a:lnTo>
                  <a:pt x="0" y="0"/>
                </a:lnTo>
                <a:close/>
              </a:path>
            </a:pathLst>
          </a:custGeom>
          <a:blipFill>
            <a:blip r:embed="rId3"/>
            <a:stretch>
              <a:fillRect r="-11028"/>
            </a:stretch>
          </a:blipFill>
        </p:spPr>
        <p:txBody>
          <a:bodyPr/>
          <a:lstStyle/>
          <a:p>
            <a:endParaRPr lang="en-US"/>
          </a:p>
        </p:txBody>
      </p:sp>
      <p:sp>
        <p:nvSpPr>
          <p:cNvPr id="4" name="TextBox 4"/>
          <p:cNvSpPr txBox="1"/>
          <p:nvPr/>
        </p:nvSpPr>
        <p:spPr>
          <a:xfrm>
            <a:off x="6499747" y="578612"/>
            <a:ext cx="5715158" cy="881126"/>
          </a:xfrm>
          <a:prstGeom prst="rect">
            <a:avLst/>
          </a:prstGeom>
        </p:spPr>
        <p:txBody>
          <a:bodyPr lIns="0" tIns="0" rIns="0" bIns="0" rtlCol="0" anchor="t">
            <a:spAutoFit/>
          </a:bodyPr>
          <a:lstStyle/>
          <a:p>
            <a:pPr algn="ctr">
              <a:lnSpc>
                <a:spcPts val="6832"/>
              </a:lnSpc>
              <a:spcBef>
                <a:spcPct val="0"/>
              </a:spcBef>
            </a:pPr>
            <a:r>
              <a:rPr lang="en-US" sz="5600">
                <a:solidFill>
                  <a:srgbClr val="404040"/>
                </a:solidFill>
                <a:latin typeface="Now Bold"/>
              </a:rPr>
              <a:t>RESULTS</a:t>
            </a:r>
          </a:p>
        </p:txBody>
      </p:sp>
      <p:sp>
        <p:nvSpPr>
          <p:cNvPr id="5" name="TextBox 5"/>
          <p:cNvSpPr txBox="1"/>
          <p:nvPr/>
        </p:nvSpPr>
        <p:spPr>
          <a:xfrm>
            <a:off x="1913965" y="1702938"/>
            <a:ext cx="14886723" cy="1057910"/>
          </a:xfrm>
          <a:prstGeom prst="rect">
            <a:avLst/>
          </a:prstGeom>
        </p:spPr>
        <p:txBody>
          <a:bodyPr lIns="0" tIns="0" rIns="0" bIns="0" rtlCol="0" anchor="t">
            <a:spAutoFit/>
          </a:bodyPr>
          <a:lstStyle/>
          <a:p>
            <a:pPr algn="ctr">
              <a:lnSpc>
                <a:spcPts val="4269"/>
              </a:lnSpc>
            </a:pPr>
            <a:r>
              <a:rPr lang="en-US" sz="3499">
                <a:solidFill>
                  <a:srgbClr val="000000"/>
                </a:solidFill>
                <a:latin typeface="Now"/>
              </a:rPr>
              <a:t>DATA VISUALIZATION COMPARING THE VICTIMIZATION OF ASIAN AMERICANS &amp; BLACK AMERICANS FROM 2020-2022</a:t>
            </a:r>
          </a:p>
        </p:txBody>
      </p:sp>
      <p:sp>
        <p:nvSpPr>
          <p:cNvPr id="6" name="TextBox 6"/>
          <p:cNvSpPr txBox="1"/>
          <p:nvPr/>
        </p:nvSpPr>
        <p:spPr>
          <a:xfrm>
            <a:off x="539127" y="3082786"/>
            <a:ext cx="8604873" cy="650426"/>
          </a:xfrm>
          <a:prstGeom prst="rect">
            <a:avLst/>
          </a:prstGeom>
        </p:spPr>
        <p:txBody>
          <a:bodyPr lIns="0" tIns="0" rIns="0" bIns="0" rtlCol="0" anchor="t">
            <a:spAutoFit/>
          </a:bodyPr>
          <a:lstStyle/>
          <a:p>
            <a:pPr algn="ctr">
              <a:lnSpc>
                <a:spcPts val="2554"/>
              </a:lnSpc>
              <a:spcBef>
                <a:spcPct val="0"/>
              </a:spcBef>
            </a:pPr>
            <a:r>
              <a:rPr lang="en-US" sz="2093">
                <a:solidFill>
                  <a:srgbClr val="000000"/>
                </a:solidFill>
                <a:latin typeface="Now Bold"/>
              </a:rPr>
              <a:t>TIME SERIES PLOT WITH DISCONTINUITY DESIGN FOR THE ASIAN VICTIMS</a:t>
            </a:r>
          </a:p>
        </p:txBody>
      </p:sp>
      <p:sp>
        <p:nvSpPr>
          <p:cNvPr id="7" name="TextBox 7"/>
          <p:cNvSpPr txBox="1"/>
          <p:nvPr/>
        </p:nvSpPr>
        <p:spPr>
          <a:xfrm>
            <a:off x="9357326" y="3002556"/>
            <a:ext cx="8328626" cy="609486"/>
          </a:xfrm>
          <a:prstGeom prst="rect">
            <a:avLst/>
          </a:prstGeom>
        </p:spPr>
        <p:txBody>
          <a:bodyPr lIns="0" tIns="0" rIns="0" bIns="0" rtlCol="0" anchor="t">
            <a:spAutoFit/>
          </a:bodyPr>
          <a:lstStyle/>
          <a:p>
            <a:pPr algn="ctr">
              <a:lnSpc>
                <a:spcPts val="2367"/>
              </a:lnSpc>
              <a:spcBef>
                <a:spcPct val="0"/>
              </a:spcBef>
            </a:pPr>
            <a:r>
              <a:rPr lang="en-US" sz="1940">
                <a:solidFill>
                  <a:srgbClr val="000000"/>
                </a:solidFill>
                <a:latin typeface="Now Bold"/>
              </a:rPr>
              <a:t>TIME SERIES PLOT WITH DISCONTINUITY DESIGN FOR THE BLACK VICTIMS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6499747" y="1009650"/>
            <a:ext cx="5715158" cy="881126"/>
          </a:xfrm>
          <a:prstGeom prst="rect">
            <a:avLst/>
          </a:prstGeom>
        </p:spPr>
        <p:txBody>
          <a:bodyPr lIns="0" tIns="0" rIns="0" bIns="0" rtlCol="0" anchor="t">
            <a:spAutoFit/>
          </a:bodyPr>
          <a:lstStyle/>
          <a:p>
            <a:pPr algn="ctr">
              <a:lnSpc>
                <a:spcPts val="6832"/>
              </a:lnSpc>
              <a:spcBef>
                <a:spcPct val="0"/>
              </a:spcBef>
            </a:pPr>
            <a:r>
              <a:rPr lang="en-US" sz="5600">
                <a:solidFill>
                  <a:srgbClr val="404040"/>
                </a:solidFill>
                <a:latin typeface="Now Bold"/>
              </a:rPr>
              <a:t>RESULTS</a:t>
            </a:r>
          </a:p>
        </p:txBody>
      </p:sp>
      <p:sp>
        <p:nvSpPr>
          <p:cNvPr id="3" name="TextBox 3"/>
          <p:cNvSpPr txBox="1"/>
          <p:nvPr/>
        </p:nvSpPr>
        <p:spPr>
          <a:xfrm>
            <a:off x="1913965" y="1999180"/>
            <a:ext cx="14886723" cy="524510"/>
          </a:xfrm>
          <a:prstGeom prst="rect">
            <a:avLst/>
          </a:prstGeom>
        </p:spPr>
        <p:txBody>
          <a:bodyPr lIns="0" tIns="0" rIns="0" bIns="0" rtlCol="0" anchor="t">
            <a:spAutoFit/>
          </a:bodyPr>
          <a:lstStyle/>
          <a:p>
            <a:pPr algn="ctr">
              <a:lnSpc>
                <a:spcPts val="4269"/>
              </a:lnSpc>
            </a:pPr>
            <a:r>
              <a:rPr lang="en-US" sz="3499">
                <a:solidFill>
                  <a:srgbClr val="000000"/>
                </a:solidFill>
                <a:latin typeface="Now"/>
              </a:rPr>
              <a:t>CHOW TEST</a:t>
            </a:r>
          </a:p>
        </p:txBody>
      </p:sp>
      <p:sp>
        <p:nvSpPr>
          <p:cNvPr id="4" name="TextBox 4"/>
          <p:cNvSpPr txBox="1"/>
          <p:nvPr/>
        </p:nvSpPr>
        <p:spPr>
          <a:xfrm>
            <a:off x="539127" y="3681146"/>
            <a:ext cx="8604873" cy="650426"/>
          </a:xfrm>
          <a:prstGeom prst="rect">
            <a:avLst/>
          </a:prstGeom>
        </p:spPr>
        <p:txBody>
          <a:bodyPr lIns="0" tIns="0" rIns="0" bIns="0" rtlCol="0" anchor="t">
            <a:spAutoFit/>
          </a:bodyPr>
          <a:lstStyle/>
          <a:p>
            <a:pPr algn="ctr">
              <a:lnSpc>
                <a:spcPts val="2554"/>
              </a:lnSpc>
              <a:spcBef>
                <a:spcPct val="0"/>
              </a:spcBef>
            </a:pPr>
            <a:r>
              <a:rPr lang="en-US" sz="2093">
                <a:solidFill>
                  <a:srgbClr val="000000"/>
                </a:solidFill>
                <a:latin typeface="Now Bold"/>
              </a:rPr>
              <a:t>TIME SERIES PLOT WITH DISCONTINUITY DESIGN FOR THE ASIAN VICTIMS</a:t>
            </a:r>
          </a:p>
        </p:txBody>
      </p:sp>
      <p:sp>
        <p:nvSpPr>
          <p:cNvPr id="5" name="TextBox 5"/>
          <p:cNvSpPr txBox="1"/>
          <p:nvPr/>
        </p:nvSpPr>
        <p:spPr>
          <a:xfrm>
            <a:off x="9357326" y="3671621"/>
            <a:ext cx="8328626" cy="609486"/>
          </a:xfrm>
          <a:prstGeom prst="rect">
            <a:avLst/>
          </a:prstGeom>
        </p:spPr>
        <p:txBody>
          <a:bodyPr lIns="0" tIns="0" rIns="0" bIns="0" rtlCol="0" anchor="t">
            <a:spAutoFit/>
          </a:bodyPr>
          <a:lstStyle/>
          <a:p>
            <a:pPr algn="ctr">
              <a:lnSpc>
                <a:spcPts val="2367"/>
              </a:lnSpc>
              <a:spcBef>
                <a:spcPct val="0"/>
              </a:spcBef>
            </a:pPr>
            <a:r>
              <a:rPr lang="en-US" sz="1940">
                <a:solidFill>
                  <a:srgbClr val="000000"/>
                </a:solidFill>
                <a:latin typeface="Now Bold"/>
              </a:rPr>
              <a:t>TIME SERIES PLOT WITH DISCONTINUITY DESIGN FOR THE BLACK VICTIMS</a:t>
            </a:r>
          </a:p>
        </p:txBody>
      </p:sp>
      <p:sp>
        <p:nvSpPr>
          <p:cNvPr id="6" name="Freeform 6"/>
          <p:cNvSpPr/>
          <p:nvPr/>
        </p:nvSpPr>
        <p:spPr>
          <a:xfrm>
            <a:off x="893376" y="5148329"/>
            <a:ext cx="7896374" cy="1486994"/>
          </a:xfrm>
          <a:custGeom>
            <a:avLst/>
            <a:gdLst/>
            <a:ahLst/>
            <a:cxnLst/>
            <a:rect l="l" t="t" r="r" b="b"/>
            <a:pathLst>
              <a:path w="7896374" h="1486994">
                <a:moveTo>
                  <a:pt x="0" y="0"/>
                </a:moveTo>
                <a:lnTo>
                  <a:pt x="7896375" y="0"/>
                </a:lnTo>
                <a:lnTo>
                  <a:pt x="7896375" y="1486994"/>
                </a:lnTo>
                <a:lnTo>
                  <a:pt x="0" y="1486994"/>
                </a:lnTo>
                <a:lnTo>
                  <a:pt x="0" y="0"/>
                </a:lnTo>
                <a:close/>
              </a:path>
            </a:pathLst>
          </a:custGeom>
          <a:blipFill>
            <a:blip r:embed="rId2"/>
            <a:stretch>
              <a:fillRect r="-18176"/>
            </a:stretch>
          </a:blipFill>
        </p:spPr>
        <p:txBody>
          <a:bodyPr/>
          <a:lstStyle/>
          <a:p>
            <a:endParaRPr lang="en-US"/>
          </a:p>
        </p:txBody>
      </p:sp>
      <p:sp>
        <p:nvSpPr>
          <p:cNvPr id="7" name="Freeform 7"/>
          <p:cNvSpPr/>
          <p:nvPr/>
        </p:nvSpPr>
        <p:spPr>
          <a:xfrm>
            <a:off x="9548192" y="5143500"/>
            <a:ext cx="7946896" cy="1491823"/>
          </a:xfrm>
          <a:custGeom>
            <a:avLst/>
            <a:gdLst/>
            <a:ahLst/>
            <a:cxnLst/>
            <a:rect l="l" t="t" r="r" b="b"/>
            <a:pathLst>
              <a:path w="7946896" h="1491823">
                <a:moveTo>
                  <a:pt x="0" y="0"/>
                </a:moveTo>
                <a:lnTo>
                  <a:pt x="7946896" y="0"/>
                </a:lnTo>
                <a:lnTo>
                  <a:pt x="7946896" y="1491823"/>
                </a:lnTo>
                <a:lnTo>
                  <a:pt x="0" y="1491823"/>
                </a:lnTo>
                <a:lnTo>
                  <a:pt x="0" y="0"/>
                </a:lnTo>
                <a:close/>
              </a:path>
            </a:pathLst>
          </a:custGeom>
          <a:blipFill>
            <a:blip r:embed="rId3"/>
            <a:stretch>
              <a:fillRect t="-3851" r="-11329" b="-4347"/>
            </a:stretch>
          </a:blipFill>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317968" y="2218606"/>
            <a:ext cx="12359940" cy="7742690"/>
          </a:xfrm>
          <a:prstGeom prst="rect">
            <a:avLst/>
          </a:prstGeom>
        </p:spPr>
        <p:txBody>
          <a:bodyPr lIns="0" tIns="0" rIns="0" bIns="0" rtlCol="0" anchor="t">
            <a:spAutoFit/>
          </a:bodyPr>
          <a:lstStyle/>
          <a:p>
            <a:pPr algn="ctr">
              <a:lnSpc>
                <a:spcPts val="4718"/>
              </a:lnSpc>
            </a:pPr>
            <a:r>
              <a:rPr lang="en-US" sz="2912">
                <a:solidFill>
                  <a:srgbClr val="000000"/>
                </a:solidFill>
                <a:latin typeface="Now"/>
              </a:rPr>
              <a:t>The hate crimes against Asian Americans during the COVID-19 pandemic, alongside the pivotal events of 2020, including the 2020 U.S. Presidential Election and the Black Lives Matter (BLM) protests, have each left a distinctive mark on the American societal landscape.</a:t>
            </a:r>
          </a:p>
          <a:p>
            <a:pPr algn="ctr">
              <a:lnSpc>
                <a:spcPts val="4718"/>
              </a:lnSpc>
            </a:pPr>
            <a:r>
              <a:rPr lang="en-US" sz="2912">
                <a:solidFill>
                  <a:srgbClr val="000000"/>
                </a:solidFill>
                <a:latin typeface="Now"/>
              </a:rPr>
              <a:t> </a:t>
            </a:r>
          </a:p>
          <a:p>
            <a:pPr algn="ctr">
              <a:lnSpc>
                <a:spcPts val="4718"/>
              </a:lnSpc>
            </a:pPr>
            <a:r>
              <a:rPr lang="en-US" sz="2912">
                <a:solidFill>
                  <a:srgbClr val="000000"/>
                </a:solidFill>
                <a:latin typeface="Now"/>
              </a:rPr>
              <a:t>According to the data visualization analysis, from 2020 to 2022 there was a slight discontinuity in hate crimes against Asian Americans in the city of Los Angeles before and after a certain time point. Still, the regression line of black hate crime almost remained consistent. However, the Chow test rest shows both groups suffered a significant change in victim rate,  We fail to reject both hypothesis#1, and hypothesis#2</a:t>
            </a:r>
          </a:p>
        </p:txBody>
      </p:sp>
      <p:sp>
        <p:nvSpPr>
          <p:cNvPr id="3" name="Freeform 3"/>
          <p:cNvSpPr/>
          <p:nvPr/>
        </p:nvSpPr>
        <p:spPr>
          <a:xfrm>
            <a:off x="13867440" y="4685340"/>
            <a:ext cx="3391860" cy="3391860"/>
          </a:xfrm>
          <a:custGeom>
            <a:avLst/>
            <a:gdLst/>
            <a:ahLst/>
            <a:cxnLst/>
            <a:rect l="l" t="t" r="r" b="b"/>
            <a:pathLst>
              <a:path w="3391860" h="3391860">
                <a:moveTo>
                  <a:pt x="0" y="0"/>
                </a:moveTo>
                <a:lnTo>
                  <a:pt x="3391860" y="0"/>
                </a:lnTo>
                <a:lnTo>
                  <a:pt x="3391860" y="3391860"/>
                </a:lnTo>
                <a:lnTo>
                  <a:pt x="0" y="33918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4"/>
          <p:cNvSpPr txBox="1"/>
          <p:nvPr/>
        </p:nvSpPr>
        <p:spPr>
          <a:xfrm>
            <a:off x="4262253" y="578612"/>
            <a:ext cx="9415656" cy="881126"/>
          </a:xfrm>
          <a:prstGeom prst="rect">
            <a:avLst/>
          </a:prstGeom>
        </p:spPr>
        <p:txBody>
          <a:bodyPr lIns="0" tIns="0" rIns="0" bIns="0" rtlCol="0" anchor="t">
            <a:spAutoFit/>
          </a:bodyPr>
          <a:lstStyle/>
          <a:p>
            <a:pPr algn="ctr">
              <a:lnSpc>
                <a:spcPts val="6832"/>
              </a:lnSpc>
              <a:spcBef>
                <a:spcPct val="0"/>
              </a:spcBef>
            </a:pPr>
            <a:r>
              <a:rPr lang="en-US" sz="5600">
                <a:solidFill>
                  <a:srgbClr val="404040"/>
                </a:solidFill>
                <a:latin typeface="Now Bold"/>
              </a:rPr>
              <a:t>CONCLUSION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7436002" y="2773428"/>
            <a:ext cx="3415997" cy="5465595"/>
          </a:xfrm>
          <a:custGeom>
            <a:avLst/>
            <a:gdLst/>
            <a:ahLst/>
            <a:cxnLst/>
            <a:rect l="l" t="t" r="r" b="b"/>
            <a:pathLst>
              <a:path w="3415997" h="5465595">
                <a:moveTo>
                  <a:pt x="0" y="0"/>
                </a:moveTo>
                <a:lnTo>
                  <a:pt x="3415996" y="0"/>
                </a:lnTo>
                <a:lnTo>
                  <a:pt x="3415996" y="5465595"/>
                </a:lnTo>
                <a:lnTo>
                  <a:pt x="0" y="54655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4610421" y="1009650"/>
            <a:ext cx="9067157" cy="881126"/>
          </a:xfrm>
          <a:prstGeom prst="rect">
            <a:avLst/>
          </a:prstGeom>
        </p:spPr>
        <p:txBody>
          <a:bodyPr lIns="0" tIns="0" rIns="0" bIns="0" rtlCol="0" anchor="t">
            <a:spAutoFit/>
          </a:bodyPr>
          <a:lstStyle/>
          <a:p>
            <a:pPr algn="ctr">
              <a:lnSpc>
                <a:spcPts val="6832"/>
              </a:lnSpc>
              <a:spcBef>
                <a:spcPct val="0"/>
              </a:spcBef>
            </a:pPr>
            <a:r>
              <a:rPr lang="en-US" sz="5600">
                <a:solidFill>
                  <a:srgbClr val="404040"/>
                </a:solidFill>
                <a:latin typeface="Now Bold"/>
              </a:rPr>
              <a:t>SHINY APP DEMO</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4436172" y="1470830"/>
            <a:ext cx="9415656" cy="1086791"/>
          </a:xfrm>
          <a:prstGeom prst="rect">
            <a:avLst/>
          </a:prstGeom>
        </p:spPr>
        <p:txBody>
          <a:bodyPr lIns="0" tIns="0" rIns="0" bIns="0" rtlCol="0" anchor="t">
            <a:spAutoFit/>
          </a:bodyPr>
          <a:lstStyle/>
          <a:p>
            <a:pPr algn="ctr">
              <a:lnSpc>
                <a:spcPts val="8697"/>
              </a:lnSpc>
              <a:spcBef>
                <a:spcPct val="0"/>
              </a:spcBef>
            </a:pPr>
            <a:r>
              <a:rPr lang="en-US" sz="7129">
                <a:solidFill>
                  <a:srgbClr val="404040"/>
                </a:solidFill>
                <a:latin typeface="Now Bold"/>
              </a:rPr>
              <a:t>WORKS CITED</a:t>
            </a:r>
          </a:p>
        </p:txBody>
      </p:sp>
      <p:sp>
        <p:nvSpPr>
          <p:cNvPr id="3" name="TextBox 3"/>
          <p:cNvSpPr txBox="1"/>
          <p:nvPr/>
        </p:nvSpPr>
        <p:spPr>
          <a:xfrm>
            <a:off x="1333500" y="3338041"/>
            <a:ext cx="15040868" cy="736854"/>
          </a:xfrm>
          <a:prstGeom prst="rect">
            <a:avLst/>
          </a:prstGeom>
        </p:spPr>
        <p:txBody>
          <a:bodyPr lIns="0" tIns="0" rIns="0" bIns="0" rtlCol="0" anchor="t">
            <a:spAutoFit/>
          </a:bodyPr>
          <a:lstStyle/>
          <a:p>
            <a:pPr>
              <a:lnSpc>
                <a:spcPts val="2928"/>
              </a:lnSpc>
              <a:spcBef>
                <a:spcPct val="0"/>
              </a:spcBef>
            </a:pPr>
            <a:r>
              <a:rPr lang="en-US" sz="2400">
                <a:solidFill>
                  <a:srgbClr val="404040"/>
                </a:solidFill>
                <a:latin typeface="Now"/>
              </a:rPr>
              <a:t>SMITH, D. (2020). THE BLACK LIVES MATTER MOVEMENT AND ITS IMPACT ON POLICING AND POLICY </a:t>
            </a:r>
          </a:p>
          <a:p>
            <a:pPr>
              <a:lnSpc>
                <a:spcPts val="2928"/>
              </a:lnSpc>
              <a:spcBef>
                <a:spcPct val="0"/>
              </a:spcBef>
            </a:pPr>
            <a:r>
              <a:rPr lang="en-US" sz="2400">
                <a:solidFill>
                  <a:srgbClr val="404040"/>
                </a:solidFill>
                <a:latin typeface="Now"/>
              </a:rPr>
              <a:t>CHANGES. JOURNAL OF PUBLIC POLICY AND SOCIAL CHANGE, 25(1), 12-30.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5039123" y="1408379"/>
            <a:ext cx="8209754" cy="768364"/>
          </a:xfrm>
          <a:prstGeom prst="rect">
            <a:avLst/>
          </a:prstGeom>
        </p:spPr>
        <p:txBody>
          <a:bodyPr lIns="0" tIns="0" rIns="0" bIns="0" rtlCol="0" anchor="t">
            <a:spAutoFit/>
          </a:bodyPr>
          <a:lstStyle/>
          <a:p>
            <a:pPr algn="ctr">
              <a:lnSpc>
                <a:spcPts val="6093"/>
              </a:lnSpc>
              <a:spcBef>
                <a:spcPct val="0"/>
              </a:spcBef>
            </a:pPr>
            <a:r>
              <a:rPr lang="en-US" sz="4994">
                <a:solidFill>
                  <a:srgbClr val="404040"/>
                </a:solidFill>
                <a:latin typeface="Now Bold"/>
              </a:rPr>
              <a:t>TABLE OF CONTENTS</a:t>
            </a:r>
          </a:p>
        </p:txBody>
      </p:sp>
      <p:sp>
        <p:nvSpPr>
          <p:cNvPr id="3" name="TextBox 3"/>
          <p:cNvSpPr txBox="1"/>
          <p:nvPr/>
        </p:nvSpPr>
        <p:spPr>
          <a:xfrm>
            <a:off x="3867130" y="3718802"/>
            <a:ext cx="3734806" cy="496697"/>
          </a:xfrm>
          <a:prstGeom prst="rect">
            <a:avLst/>
          </a:prstGeom>
        </p:spPr>
        <p:txBody>
          <a:bodyPr lIns="0" tIns="0" rIns="0" bIns="0" rtlCol="0" anchor="t">
            <a:spAutoFit/>
          </a:bodyPr>
          <a:lstStyle/>
          <a:p>
            <a:pPr>
              <a:lnSpc>
                <a:spcPts val="3904"/>
              </a:lnSpc>
              <a:spcBef>
                <a:spcPct val="0"/>
              </a:spcBef>
            </a:pPr>
            <a:r>
              <a:rPr lang="en-US" sz="3200">
                <a:solidFill>
                  <a:srgbClr val="000000"/>
                </a:solidFill>
                <a:latin typeface="Now"/>
              </a:rPr>
              <a:t>TOPIC OVERVIEW</a:t>
            </a:r>
          </a:p>
        </p:txBody>
      </p:sp>
      <p:sp>
        <p:nvSpPr>
          <p:cNvPr id="4" name="TextBox 4"/>
          <p:cNvSpPr txBox="1"/>
          <p:nvPr/>
        </p:nvSpPr>
        <p:spPr>
          <a:xfrm>
            <a:off x="10723769" y="3642785"/>
            <a:ext cx="2703940" cy="496697"/>
          </a:xfrm>
          <a:prstGeom prst="rect">
            <a:avLst/>
          </a:prstGeom>
        </p:spPr>
        <p:txBody>
          <a:bodyPr lIns="0" tIns="0" rIns="0" bIns="0" rtlCol="0" anchor="t">
            <a:spAutoFit/>
          </a:bodyPr>
          <a:lstStyle/>
          <a:p>
            <a:pPr>
              <a:lnSpc>
                <a:spcPts val="3904"/>
              </a:lnSpc>
              <a:spcBef>
                <a:spcPct val="0"/>
              </a:spcBef>
            </a:pPr>
            <a:r>
              <a:rPr lang="en-US" sz="3200">
                <a:solidFill>
                  <a:srgbClr val="000000"/>
                </a:solidFill>
                <a:latin typeface="Now"/>
              </a:rPr>
              <a:t>RESULTS</a:t>
            </a:r>
          </a:p>
        </p:txBody>
      </p:sp>
      <p:sp>
        <p:nvSpPr>
          <p:cNvPr id="5" name="TextBox 5"/>
          <p:cNvSpPr txBox="1"/>
          <p:nvPr/>
        </p:nvSpPr>
        <p:spPr>
          <a:xfrm>
            <a:off x="3867130" y="5222974"/>
            <a:ext cx="4237862" cy="496697"/>
          </a:xfrm>
          <a:prstGeom prst="rect">
            <a:avLst/>
          </a:prstGeom>
        </p:spPr>
        <p:txBody>
          <a:bodyPr lIns="0" tIns="0" rIns="0" bIns="0" rtlCol="0" anchor="t">
            <a:spAutoFit/>
          </a:bodyPr>
          <a:lstStyle/>
          <a:p>
            <a:pPr>
              <a:lnSpc>
                <a:spcPts val="3904"/>
              </a:lnSpc>
              <a:spcBef>
                <a:spcPct val="0"/>
              </a:spcBef>
            </a:pPr>
            <a:r>
              <a:rPr lang="en-US" sz="3200">
                <a:solidFill>
                  <a:srgbClr val="000000"/>
                </a:solidFill>
                <a:latin typeface="Now"/>
              </a:rPr>
              <a:t>LITERATURE REVIEW</a:t>
            </a:r>
          </a:p>
        </p:txBody>
      </p:sp>
      <p:sp>
        <p:nvSpPr>
          <p:cNvPr id="6" name="TextBox 6"/>
          <p:cNvSpPr txBox="1"/>
          <p:nvPr/>
        </p:nvSpPr>
        <p:spPr>
          <a:xfrm>
            <a:off x="10691814" y="8063488"/>
            <a:ext cx="3605761" cy="496697"/>
          </a:xfrm>
          <a:prstGeom prst="rect">
            <a:avLst/>
          </a:prstGeom>
        </p:spPr>
        <p:txBody>
          <a:bodyPr lIns="0" tIns="0" rIns="0" bIns="0" rtlCol="0" anchor="t">
            <a:spAutoFit/>
          </a:bodyPr>
          <a:lstStyle/>
          <a:p>
            <a:pPr>
              <a:lnSpc>
                <a:spcPts val="3904"/>
              </a:lnSpc>
              <a:spcBef>
                <a:spcPct val="0"/>
              </a:spcBef>
            </a:pPr>
            <a:r>
              <a:rPr lang="en-US" sz="3200" dirty="0">
                <a:solidFill>
                  <a:srgbClr val="000000"/>
                </a:solidFill>
                <a:latin typeface="Now"/>
              </a:rPr>
              <a:t>SHINY APP DEMO</a:t>
            </a:r>
          </a:p>
        </p:txBody>
      </p:sp>
      <p:sp>
        <p:nvSpPr>
          <p:cNvPr id="7" name="TextBox 7"/>
          <p:cNvSpPr txBox="1"/>
          <p:nvPr/>
        </p:nvSpPr>
        <p:spPr>
          <a:xfrm>
            <a:off x="3867130" y="6681746"/>
            <a:ext cx="2703940" cy="496697"/>
          </a:xfrm>
          <a:prstGeom prst="rect">
            <a:avLst/>
          </a:prstGeom>
        </p:spPr>
        <p:txBody>
          <a:bodyPr lIns="0" tIns="0" rIns="0" bIns="0" rtlCol="0" anchor="t">
            <a:spAutoFit/>
          </a:bodyPr>
          <a:lstStyle/>
          <a:p>
            <a:pPr algn="ctr">
              <a:lnSpc>
                <a:spcPts val="3904"/>
              </a:lnSpc>
              <a:spcBef>
                <a:spcPct val="0"/>
              </a:spcBef>
            </a:pPr>
            <a:r>
              <a:rPr lang="en-US" sz="3200">
                <a:solidFill>
                  <a:srgbClr val="000000"/>
                </a:solidFill>
                <a:latin typeface="Now"/>
              </a:rPr>
              <a:t>HYPOTHESES</a:t>
            </a:r>
          </a:p>
        </p:txBody>
      </p:sp>
      <p:sp>
        <p:nvSpPr>
          <p:cNvPr id="8" name="TextBox 8"/>
          <p:cNvSpPr txBox="1"/>
          <p:nvPr/>
        </p:nvSpPr>
        <p:spPr>
          <a:xfrm>
            <a:off x="10544937" y="5032908"/>
            <a:ext cx="2703940" cy="496697"/>
          </a:xfrm>
          <a:prstGeom prst="rect">
            <a:avLst/>
          </a:prstGeom>
        </p:spPr>
        <p:txBody>
          <a:bodyPr lIns="0" tIns="0" rIns="0" bIns="0" rtlCol="0" anchor="t">
            <a:spAutoFit/>
          </a:bodyPr>
          <a:lstStyle/>
          <a:p>
            <a:pPr algn="ctr">
              <a:lnSpc>
                <a:spcPts val="3904"/>
              </a:lnSpc>
              <a:spcBef>
                <a:spcPct val="0"/>
              </a:spcBef>
            </a:pPr>
            <a:r>
              <a:rPr lang="en-US" sz="3200">
                <a:solidFill>
                  <a:srgbClr val="000000"/>
                </a:solidFill>
                <a:latin typeface="Now"/>
              </a:rPr>
              <a:t>DISCUSSION</a:t>
            </a:r>
          </a:p>
        </p:txBody>
      </p:sp>
      <p:sp>
        <p:nvSpPr>
          <p:cNvPr id="9" name="TextBox 9"/>
          <p:cNvSpPr txBox="1"/>
          <p:nvPr/>
        </p:nvSpPr>
        <p:spPr>
          <a:xfrm>
            <a:off x="3867130" y="8101216"/>
            <a:ext cx="3463596" cy="496697"/>
          </a:xfrm>
          <a:prstGeom prst="rect">
            <a:avLst/>
          </a:prstGeom>
        </p:spPr>
        <p:txBody>
          <a:bodyPr lIns="0" tIns="0" rIns="0" bIns="0" rtlCol="0" anchor="t">
            <a:spAutoFit/>
          </a:bodyPr>
          <a:lstStyle/>
          <a:p>
            <a:pPr algn="ctr">
              <a:lnSpc>
                <a:spcPts val="3904"/>
              </a:lnSpc>
              <a:spcBef>
                <a:spcPct val="0"/>
              </a:spcBef>
            </a:pPr>
            <a:r>
              <a:rPr lang="en-US" sz="3200">
                <a:solidFill>
                  <a:srgbClr val="000000"/>
                </a:solidFill>
                <a:latin typeface="Now"/>
              </a:rPr>
              <a:t>METHODOLOGY </a:t>
            </a:r>
          </a:p>
        </p:txBody>
      </p:sp>
      <p:sp>
        <p:nvSpPr>
          <p:cNvPr id="10" name="TextBox 10"/>
          <p:cNvSpPr txBox="1"/>
          <p:nvPr/>
        </p:nvSpPr>
        <p:spPr>
          <a:xfrm>
            <a:off x="10610855" y="6580869"/>
            <a:ext cx="2929768" cy="496697"/>
          </a:xfrm>
          <a:prstGeom prst="rect">
            <a:avLst/>
          </a:prstGeom>
        </p:spPr>
        <p:txBody>
          <a:bodyPr lIns="0" tIns="0" rIns="0" bIns="0" rtlCol="0" anchor="t">
            <a:spAutoFit/>
          </a:bodyPr>
          <a:lstStyle/>
          <a:p>
            <a:pPr algn="ctr">
              <a:lnSpc>
                <a:spcPts val="3904"/>
              </a:lnSpc>
              <a:spcBef>
                <a:spcPct val="0"/>
              </a:spcBef>
            </a:pPr>
            <a:r>
              <a:rPr lang="en-US" sz="3200" dirty="0">
                <a:solidFill>
                  <a:srgbClr val="000000"/>
                </a:solidFill>
                <a:latin typeface="Now"/>
              </a:rPr>
              <a:t>CONCLUSION</a:t>
            </a:r>
          </a:p>
        </p:txBody>
      </p:sp>
      <p:grpSp>
        <p:nvGrpSpPr>
          <p:cNvPr id="11" name="Group 11"/>
          <p:cNvGrpSpPr/>
          <p:nvPr/>
        </p:nvGrpSpPr>
        <p:grpSpPr>
          <a:xfrm>
            <a:off x="2287361" y="3438636"/>
            <a:ext cx="886691" cy="886691"/>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txBody>
            <a:bodyPr/>
            <a:lstStyle/>
            <a:p>
              <a:endParaRPr lang="en-US"/>
            </a:p>
          </p:txBody>
        </p:sp>
        <p:sp>
          <p:nvSpPr>
            <p:cNvPr id="13" name="TextBox 13"/>
            <p:cNvSpPr txBox="1"/>
            <p:nvPr/>
          </p:nvSpPr>
          <p:spPr>
            <a:xfrm>
              <a:off x="76200" y="66675"/>
              <a:ext cx="660400" cy="669925"/>
            </a:xfrm>
            <a:prstGeom prst="rect">
              <a:avLst/>
            </a:prstGeom>
          </p:spPr>
          <p:txBody>
            <a:bodyPr lIns="39682" tIns="39682" rIns="39682" bIns="39682" rtlCol="0" anchor="ctr"/>
            <a:lstStyle/>
            <a:p>
              <a:pPr algn="ctr">
                <a:lnSpc>
                  <a:spcPts val="2123"/>
                </a:lnSpc>
              </a:pPr>
              <a:endParaRPr/>
            </a:p>
          </p:txBody>
        </p:sp>
      </p:grpSp>
      <p:sp>
        <p:nvSpPr>
          <p:cNvPr id="14" name="TextBox 14"/>
          <p:cNvSpPr txBox="1"/>
          <p:nvPr/>
        </p:nvSpPr>
        <p:spPr>
          <a:xfrm>
            <a:off x="2361833" y="3547448"/>
            <a:ext cx="737747" cy="602391"/>
          </a:xfrm>
          <a:prstGeom prst="rect">
            <a:avLst/>
          </a:prstGeom>
        </p:spPr>
        <p:txBody>
          <a:bodyPr lIns="0" tIns="0" rIns="0" bIns="0" rtlCol="0" anchor="t">
            <a:spAutoFit/>
          </a:bodyPr>
          <a:lstStyle/>
          <a:p>
            <a:pPr algn="ctr">
              <a:lnSpc>
                <a:spcPts val="4935"/>
              </a:lnSpc>
            </a:pPr>
            <a:r>
              <a:rPr lang="en-US" sz="3525">
                <a:solidFill>
                  <a:srgbClr val="8B9684">
                    <a:alpha val="82745"/>
                  </a:srgbClr>
                </a:solidFill>
                <a:latin typeface="Now"/>
              </a:rPr>
              <a:t>1</a:t>
            </a:r>
          </a:p>
        </p:txBody>
      </p:sp>
      <p:grpSp>
        <p:nvGrpSpPr>
          <p:cNvPr id="15" name="Group 15"/>
          <p:cNvGrpSpPr/>
          <p:nvPr/>
        </p:nvGrpSpPr>
        <p:grpSpPr>
          <a:xfrm>
            <a:off x="9144000" y="3419721"/>
            <a:ext cx="886691" cy="886691"/>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txBody>
            <a:bodyPr/>
            <a:lstStyle/>
            <a:p>
              <a:endParaRPr lang="en-US"/>
            </a:p>
          </p:txBody>
        </p:sp>
        <p:sp>
          <p:nvSpPr>
            <p:cNvPr id="17" name="TextBox 17"/>
            <p:cNvSpPr txBox="1"/>
            <p:nvPr/>
          </p:nvSpPr>
          <p:spPr>
            <a:xfrm>
              <a:off x="76200" y="66675"/>
              <a:ext cx="660400" cy="669925"/>
            </a:xfrm>
            <a:prstGeom prst="rect">
              <a:avLst/>
            </a:prstGeom>
          </p:spPr>
          <p:txBody>
            <a:bodyPr lIns="39682" tIns="39682" rIns="39682" bIns="39682" rtlCol="0" anchor="ctr"/>
            <a:lstStyle/>
            <a:p>
              <a:pPr algn="ctr">
                <a:lnSpc>
                  <a:spcPts val="2123"/>
                </a:lnSpc>
              </a:pPr>
              <a:endParaRPr/>
            </a:p>
          </p:txBody>
        </p:sp>
      </p:grpSp>
      <p:sp>
        <p:nvSpPr>
          <p:cNvPr id="18" name="TextBox 18"/>
          <p:cNvSpPr txBox="1"/>
          <p:nvPr/>
        </p:nvSpPr>
        <p:spPr>
          <a:xfrm>
            <a:off x="9218472" y="3528533"/>
            <a:ext cx="737747" cy="602391"/>
          </a:xfrm>
          <a:prstGeom prst="rect">
            <a:avLst/>
          </a:prstGeom>
        </p:spPr>
        <p:txBody>
          <a:bodyPr lIns="0" tIns="0" rIns="0" bIns="0" rtlCol="0" anchor="t">
            <a:spAutoFit/>
          </a:bodyPr>
          <a:lstStyle/>
          <a:p>
            <a:pPr algn="ctr">
              <a:lnSpc>
                <a:spcPts val="4935"/>
              </a:lnSpc>
            </a:pPr>
            <a:r>
              <a:rPr lang="en-US" sz="3525">
                <a:solidFill>
                  <a:srgbClr val="8B9684">
                    <a:alpha val="82745"/>
                  </a:srgbClr>
                </a:solidFill>
                <a:latin typeface="Now"/>
              </a:rPr>
              <a:t>5</a:t>
            </a:r>
          </a:p>
        </p:txBody>
      </p:sp>
      <p:grpSp>
        <p:nvGrpSpPr>
          <p:cNvPr id="19" name="Group 19"/>
          <p:cNvGrpSpPr/>
          <p:nvPr/>
        </p:nvGrpSpPr>
        <p:grpSpPr>
          <a:xfrm>
            <a:off x="2287361" y="4942909"/>
            <a:ext cx="886691" cy="886691"/>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txBody>
            <a:bodyPr/>
            <a:lstStyle/>
            <a:p>
              <a:endParaRPr lang="en-US"/>
            </a:p>
          </p:txBody>
        </p:sp>
        <p:sp>
          <p:nvSpPr>
            <p:cNvPr id="21" name="TextBox 21"/>
            <p:cNvSpPr txBox="1"/>
            <p:nvPr/>
          </p:nvSpPr>
          <p:spPr>
            <a:xfrm>
              <a:off x="76200" y="66675"/>
              <a:ext cx="660400" cy="669925"/>
            </a:xfrm>
            <a:prstGeom prst="rect">
              <a:avLst/>
            </a:prstGeom>
          </p:spPr>
          <p:txBody>
            <a:bodyPr lIns="50800" tIns="50800" rIns="50800" bIns="50800" rtlCol="0" anchor="ctr"/>
            <a:lstStyle/>
            <a:p>
              <a:pPr algn="ctr">
                <a:lnSpc>
                  <a:spcPts val="2123"/>
                </a:lnSpc>
              </a:pPr>
              <a:endParaRPr/>
            </a:p>
          </p:txBody>
        </p:sp>
      </p:grpSp>
      <p:sp>
        <p:nvSpPr>
          <p:cNvPr id="22" name="TextBox 22"/>
          <p:cNvSpPr txBox="1"/>
          <p:nvPr/>
        </p:nvSpPr>
        <p:spPr>
          <a:xfrm>
            <a:off x="2287361" y="5051823"/>
            <a:ext cx="886691" cy="602189"/>
          </a:xfrm>
          <a:prstGeom prst="rect">
            <a:avLst/>
          </a:prstGeom>
        </p:spPr>
        <p:txBody>
          <a:bodyPr lIns="0" tIns="0" rIns="0" bIns="0" rtlCol="0" anchor="t">
            <a:spAutoFit/>
          </a:bodyPr>
          <a:lstStyle/>
          <a:p>
            <a:pPr algn="ctr">
              <a:lnSpc>
                <a:spcPts val="4932"/>
              </a:lnSpc>
            </a:pPr>
            <a:r>
              <a:rPr lang="en-US" sz="3522">
                <a:solidFill>
                  <a:srgbClr val="8B9684"/>
                </a:solidFill>
                <a:latin typeface="Now"/>
              </a:rPr>
              <a:t>2</a:t>
            </a:r>
          </a:p>
        </p:txBody>
      </p:sp>
      <p:grpSp>
        <p:nvGrpSpPr>
          <p:cNvPr id="23" name="Group 23"/>
          <p:cNvGrpSpPr/>
          <p:nvPr/>
        </p:nvGrpSpPr>
        <p:grpSpPr>
          <a:xfrm>
            <a:off x="9144000" y="4923994"/>
            <a:ext cx="886691" cy="886691"/>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txBody>
            <a:bodyPr/>
            <a:lstStyle/>
            <a:p>
              <a:endParaRPr lang="en-US"/>
            </a:p>
          </p:txBody>
        </p:sp>
        <p:sp>
          <p:nvSpPr>
            <p:cNvPr id="25" name="TextBox 25"/>
            <p:cNvSpPr txBox="1"/>
            <p:nvPr/>
          </p:nvSpPr>
          <p:spPr>
            <a:xfrm>
              <a:off x="76200" y="66675"/>
              <a:ext cx="660400" cy="669925"/>
            </a:xfrm>
            <a:prstGeom prst="rect">
              <a:avLst/>
            </a:prstGeom>
          </p:spPr>
          <p:txBody>
            <a:bodyPr lIns="50800" tIns="50800" rIns="50800" bIns="50800" rtlCol="0" anchor="ctr"/>
            <a:lstStyle/>
            <a:p>
              <a:pPr algn="ctr">
                <a:lnSpc>
                  <a:spcPts val="2123"/>
                </a:lnSpc>
              </a:pPr>
              <a:endParaRPr/>
            </a:p>
          </p:txBody>
        </p:sp>
      </p:grpSp>
      <p:sp>
        <p:nvSpPr>
          <p:cNvPr id="26" name="TextBox 26"/>
          <p:cNvSpPr txBox="1"/>
          <p:nvPr/>
        </p:nvSpPr>
        <p:spPr>
          <a:xfrm>
            <a:off x="9144000" y="5032908"/>
            <a:ext cx="886691" cy="602189"/>
          </a:xfrm>
          <a:prstGeom prst="rect">
            <a:avLst/>
          </a:prstGeom>
        </p:spPr>
        <p:txBody>
          <a:bodyPr lIns="0" tIns="0" rIns="0" bIns="0" rtlCol="0" anchor="t">
            <a:spAutoFit/>
          </a:bodyPr>
          <a:lstStyle/>
          <a:p>
            <a:pPr algn="ctr">
              <a:lnSpc>
                <a:spcPts val="4932"/>
              </a:lnSpc>
            </a:pPr>
            <a:r>
              <a:rPr lang="en-US" sz="3522">
                <a:solidFill>
                  <a:srgbClr val="8B9684"/>
                </a:solidFill>
                <a:latin typeface="Now"/>
              </a:rPr>
              <a:t>6</a:t>
            </a:r>
          </a:p>
        </p:txBody>
      </p:sp>
      <p:grpSp>
        <p:nvGrpSpPr>
          <p:cNvPr id="27" name="Group 27"/>
          <p:cNvGrpSpPr/>
          <p:nvPr/>
        </p:nvGrpSpPr>
        <p:grpSpPr>
          <a:xfrm>
            <a:off x="2287361" y="6409931"/>
            <a:ext cx="876404" cy="876404"/>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txBody>
            <a:bodyPr/>
            <a:lstStyle/>
            <a:p>
              <a:endParaRPr lang="en-US"/>
            </a:p>
          </p:txBody>
        </p:sp>
        <p:sp>
          <p:nvSpPr>
            <p:cNvPr id="29" name="TextBox 29"/>
            <p:cNvSpPr txBox="1"/>
            <p:nvPr/>
          </p:nvSpPr>
          <p:spPr>
            <a:xfrm>
              <a:off x="76200" y="66675"/>
              <a:ext cx="660400" cy="669925"/>
            </a:xfrm>
            <a:prstGeom prst="rect">
              <a:avLst/>
            </a:prstGeom>
          </p:spPr>
          <p:txBody>
            <a:bodyPr lIns="50800" tIns="50800" rIns="50800" bIns="50800" rtlCol="0" anchor="ctr"/>
            <a:lstStyle/>
            <a:p>
              <a:pPr algn="ctr">
                <a:lnSpc>
                  <a:spcPts val="2123"/>
                </a:lnSpc>
              </a:pPr>
              <a:endParaRPr/>
            </a:p>
          </p:txBody>
        </p:sp>
      </p:grpSp>
      <p:sp>
        <p:nvSpPr>
          <p:cNvPr id="30" name="TextBox 30"/>
          <p:cNvSpPr txBox="1"/>
          <p:nvPr/>
        </p:nvSpPr>
        <p:spPr>
          <a:xfrm>
            <a:off x="2287361" y="6526333"/>
            <a:ext cx="876404" cy="586451"/>
          </a:xfrm>
          <a:prstGeom prst="rect">
            <a:avLst/>
          </a:prstGeom>
        </p:spPr>
        <p:txBody>
          <a:bodyPr lIns="0" tIns="0" rIns="0" bIns="0" rtlCol="0" anchor="t">
            <a:spAutoFit/>
          </a:bodyPr>
          <a:lstStyle/>
          <a:p>
            <a:pPr algn="ctr">
              <a:lnSpc>
                <a:spcPts val="4874"/>
              </a:lnSpc>
            </a:pPr>
            <a:r>
              <a:rPr lang="en-US" sz="3482">
                <a:solidFill>
                  <a:srgbClr val="8B9684"/>
                </a:solidFill>
                <a:latin typeface="Now"/>
              </a:rPr>
              <a:t>3</a:t>
            </a:r>
          </a:p>
        </p:txBody>
      </p:sp>
      <p:grpSp>
        <p:nvGrpSpPr>
          <p:cNvPr id="31" name="Group 31"/>
          <p:cNvGrpSpPr/>
          <p:nvPr/>
        </p:nvGrpSpPr>
        <p:grpSpPr>
          <a:xfrm>
            <a:off x="9144000" y="6391016"/>
            <a:ext cx="876404" cy="876404"/>
            <a:chOff x="0" y="0"/>
            <a:chExt cx="812800" cy="812800"/>
          </a:xfrm>
        </p:grpSpPr>
        <p:sp>
          <p:nvSpPr>
            <p:cNvPr id="32" name="Freeform 3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txBody>
            <a:bodyPr/>
            <a:lstStyle/>
            <a:p>
              <a:endParaRPr lang="en-US"/>
            </a:p>
          </p:txBody>
        </p:sp>
        <p:sp>
          <p:nvSpPr>
            <p:cNvPr id="33" name="TextBox 33"/>
            <p:cNvSpPr txBox="1"/>
            <p:nvPr/>
          </p:nvSpPr>
          <p:spPr>
            <a:xfrm>
              <a:off x="76200" y="66675"/>
              <a:ext cx="660400" cy="669925"/>
            </a:xfrm>
            <a:prstGeom prst="rect">
              <a:avLst/>
            </a:prstGeom>
          </p:spPr>
          <p:txBody>
            <a:bodyPr lIns="50800" tIns="50800" rIns="50800" bIns="50800" rtlCol="0" anchor="ctr"/>
            <a:lstStyle/>
            <a:p>
              <a:pPr algn="ctr">
                <a:lnSpc>
                  <a:spcPts val="2123"/>
                </a:lnSpc>
              </a:pPr>
              <a:endParaRPr/>
            </a:p>
          </p:txBody>
        </p:sp>
      </p:grpSp>
      <p:sp>
        <p:nvSpPr>
          <p:cNvPr id="34" name="TextBox 34"/>
          <p:cNvSpPr txBox="1"/>
          <p:nvPr/>
        </p:nvSpPr>
        <p:spPr>
          <a:xfrm>
            <a:off x="9144000" y="6507418"/>
            <a:ext cx="876404" cy="586451"/>
          </a:xfrm>
          <a:prstGeom prst="rect">
            <a:avLst/>
          </a:prstGeom>
        </p:spPr>
        <p:txBody>
          <a:bodyPr lIns="0" tIns="0" rIns="0" bIns="0" rtlCol="0" anchor="t">
            <a:spAutoFit/>
          </a:bodyPr>
          <a:lstStyle/>
          <a:p>
            <a:pPr algn="ctr">
              <a:lnSpc>
                <a:spcPts val="4874"/>
              </a:lnSpc>
            </a:pPr>
            <a:r>
              <a:rPr lang="en-US" sz="3482">
                <a:solidFill>
                  <a:srgbClr val="8B9684"/>
                </a:solidFill>
                <a:latin typeface="Now"/>
              </a:rPr>
              <a:t>7</a:t>
            </a:r>
          </a:p>
        </p:txBody>
      </p:sp>
      <p:grpSp>
        <p:nvGrpSpPr>
          <p:cNvPr id="35" name="Group 35"/>
          <p:cNvGrpSpPr/>
          <p:nvPr/>
        </p:nvGrpSpPr>
        <p:grpSpPr>
          <a:xfrm>
            <a:off x="2287361" y="7902211"/>
            <a:ext cx="876404" cy="876404"/>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txBody>
            <a:bodyPr/>
            <a:lstStyle/>
            <a:p>
              <a:endParaRPr lang="en-US"/>
            </a:p>
          </p:txBody>
        </p:sp>
        <p:sp>
          <p:nvSpPr>
            <p:cNvPr id="37" name="TextBox 37"/>
            <p:cNvSpPr txBox="1"/>
            <p:nvPr/>
          </p:nvSpPr>
          <p:spPr>
            <a:xfrm>
              <a:off x="76200" y="66675"/>
              <a:ext cx="660400" cy="669925"/>
            </a:xfrm>
            <a:prstGeom prst="rect">
              <a:avLst/>
            </a:prstGeom>
          </p:spPr>
          <p:txBody>
            <a:bodyPr lIns="50800" tIns="50800" rIns="50800" bIns="50800" rtlCol="0" anchor="ctr"/>
            <a:lstStyle/>
            <a:p>
              <a:pPr algn="ctr">
                <a:lnSpc>
                  <a:spcPts val="2123"/>
                </a:lnSpc>
              </a:pPr>
              <a:endParaRPr/>
            </a:p>
          </p:txBody>
        </p:sp>
      </p:grpSp>
      <p:sp>
        <p:nvSpPr>
          <p:cNvPr id="38" name="TextBox 38"/>
          <p:cNvSpPr txBox="1"/>
          <p:nvPr/>
        </p:nvSpPr>
        <p:spPr>
          <a:xfrm>
            <a:off x="2287361" y="8018612"/>
            <a:ext cx="876404" cy="586451"/>
          </a:xfrm>
          <a:prstGeom prst="rect">
            <a:avLst/>
          </a:prstGeom>
        </p:spPr>
        <p:txBody>
          <a:bodyPr lIns="0" tIns="0" rIns="0" bIns="0" rtlCol="0" anchor="t">
            <a:spAutoFit/>
          </a:bodyPr>
          <a:lstStyle/>
          <a:p>
            <a:pPr algn="ctr">
              <a:lnSpc>
                <a:spcPts val="4874"/>
              </a:lnSpc>
            </a:pPr>
            <a:r>
              <a:rPr lang="en-US" sz="3482">
                <a:solidFill>
                  <a:srgbClr val="8B9684"/>
                </a:solidFill>
                <a:latin typeface="Now"/>
              </a:rPr>
              <a:t>4</a:t>
            </a:r>
          </a:p>
        </p:txBody>
      </p:sp>
      <p:grpSp>
        <p:nvGrpSpPr>
          <p:cNvPr id="39" name="Group 39"/>
          <p:cNvGrpSpPr/>
          <p:nvPr/>
        </p:nvGrpSpPr>
        <p:grpSpPr>
          <a:xfrm>
            <a:off x="9144000" y="7883296"/>
            <a:ext cx="876404" cy="876404"/>
            <a:chOff x="0" y="0"/>
            <a:chExt cx="812800" cy="812800"/>
          </a:xfrm>
        </p:grpSpPr>
        <p:sp>
          <p:nvSpPr>
            <p:cNvPr id="40" name="Freeform 4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txBody>
            <a:bodyPr/>
            <a:lstStyle/>
            <a:p>
              <a:endParaRPr lang="en-US"/>
            </a:p>
          </p:txBody>
        </p:sp>
        <p:sp>
          <p:nvSpPr>
            <p:cNvPr id="41" name="TextBox 41"/>
            <p:cNvSpPr txBox="1"/>
            <p:nvPr/>
          </p:nvSpPr>
          <p:spPr>
            <a:xfrm>
              <a:off x="76200" y="66675"/>
              <a:ext cx="660400" cy="669925"/>
            </a:xfrm>
            <a:prstGeom prst="rect">
              <a:avLst/>
            </a:prstGeom>
          </p:spPr>
          <p:txBody>
            <a:bodyPr lIns="50800" tIns="50800" rIns="50800" bIns="50800" rtlCol="0" anchor="ctr"/>
            <a:lstStyle/>
            <a:p>
              <a:pPr algn="ctr">
                <a:lnSpc>
                  <a:spcPts val="2123"/>
                </a:lnSpc>
              </a:pPr>
              <a:endParaRPr/>
            </a:p>
          </p:txBody>
        </p:sp>
      </p:grpSp>
      <p:sp>
        <p:nvSpPr>
          <p:cNvPr id="42" name="TextBox 42"/>
          <p:cNvSpPr txBox="1"/>
          <p:nvPr/>
        </p:nvSpPr>
        <p:spPr>
          <a:xfrm>
            <a:off x="9144000" y="7999697"/>
            <a:ext cx="876404" cy="586451"/>
          </a:xfrm>
          <a:prstGeom prst="rect">
            <a:avLst/>
          </a:prstGeom>
        </p:spPr>
        <p:txBody>
          <a:bodyPr lIns="0" tIns="0" rIns="0" bIns="0" rtlCol="0" anchor="t">
            <a:spAutoFit/>
          </a:bodyPr>
          <a:lstStyle/>
          <a:p>
            <a:pPr algn="ctr">
              <a:lnSpc>
                <a:spcPts val="4874"/>
              </a:lnSpc>
            </a:pPr>
            <a:r>
              <a:rPr lang="en-US" sz="3482">
                <a:solidFill>
                  <a:srgbClr val="8B9684"/>
                </a:solidFill>
                <a:latin typeface="Now"/>
              </a:rPr>
              <a:t>8</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491853" y="4037945"/>
            <a:ext cx="11435308" cy="4123843"/>
          </a:xfrm>
          <a:prstGeom prst="rect">
            <a:avLst/>
          </a:prstGeom>
        </p:spPr>
        <p:txBody>
          <a:bodyPr lIns="0" tIns="0" rIns="0" bIns="0" rtlCol="0" anchor="t">
            <a:spAutoFit/>
          </a:bodyPr>
          <a:lstStyle/>
          <a:p>
            <a:pPr algn="ctr">
              <a:lnSpc>
                <a:spcPts val="5511"/>
              </a:lnSpc>
            </a:pPr>
            <a:r>
              <a:rPr lang="en-US" sz="3401">
                <a:solidFill>
                  <a:srgbClr val="000000"/>
                </a:solidFill>
                <a:latin typeface="Now"/>
              </a:rPr>
              <a:t>The objective of our research is to graphically demonstrate victimization rates of Asian and Black Americans in the city of Los Angeles from 2020-2022. This will allow us to understand the impact of the COVID pandemic as well as political and social shifts on victimization rates among these groups.</a:t>
            </a:r>
          </a:p>
        </p:txBody>
      </p:sp>
      <p:sp>
        <p:nvSpPr>
          <p:cNvPr id="3" name="Freeform 3"/>
          <p:cNvSpPr/>
          <p:nvPr/>
        </p:nvSpPr>
        <p:spPr>
          <a:xfrm>
            <a:off x="12395174" y="3295154"/>
            <a:ext cx="5412564" cy="5742773"/>
          </a:xfrm>
          <a:custGeom>
            <a:avLst/>
            <a:gdLst/>
            <a:ahLst/>
            <a:cxnLst/>
            <a:rect l="l" t="t" r="r" b="b"/>
            <a:pathLst>
              <a:path w="5412564" h="5742773">
                <a:moveTo>
                  <a:pt x="0" y="0"/>
                </a:moveTo>
                <a:lnTo>
                  <a:pt x="5412564" y="0"/>
                </a:lnTo>
                <a:lnTo>
                  <a:pt x="5412564" y="5742774"/>
                </a:lnTo>
                <a:lnTo>
                  <a:pt x="0" y="57427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4"/>
          <p:cNvSpPr txBox="1"/>
          <p:nvPr/>
        </p:nvSpPr>
        <p:spPr>
          <a:xfrm>
            <a:off x="4436172" y="1009650"/>
            <a:ext cx="9415656" cy="881126"/>
          </a:xfrm>
          <a:prstGeom prst="rect">
            <a:avLst/>
          </a:prstGeom>
        </p:spPr>
        <p:txBody>
          <a:bodyPr lIns="0" tIns="0" rIns="0" bIns="0" rtlCol="0" anchor="t">
            <a:spAutoFit/>
          </a:bodyPr>
          <a:lstStyle/>
          <a:p>
            <a:pPr algn="ctr">
              <a:lnSpc>
                <a:spcPts val="6832"/>
              </a:lnSpc>
              <a:spcBef>
                <a:spcPct val="0"/>
              </a:spcBef>
            </a:pPr>
            <a:r>
              <a:rPr lang="en-US" sz="5600">
                <a:solidFill>
                  <a:srgbClr val="404040"/>
                </a:solidFill>
                <a:latin typeface="Now Bold"/>
              </a:rPr>
              <a:t>TOPIC OVERVIEW</a:t>
            </a:r>
          </a:p>
        </p:txBody>
      </p:sp>
      <p:sp>
        <p:nvSpPr>
          <p:cNvPr id="5" name="TextBox 5"/>
          <p:cNvSpPr txBox="1"/>
          <p:nvPr/>
        </p:nvSpPr>
        <p:spPr>
          <a:xfrm>
            <a:off x="0" y="2158371"/>
            <a:ext cx="18288000" cy="859663"/>
          </a:xfrm>
          <a:prstGeom prst="rect">
            <a:avLst/>
          </a:prstGeom>
        </p:spPr>
        <p:txBody>
          <a:bodyPr lIns="0" tIns="0" rIns="0" bIns="0" rtlCol="0" anchor="t">
            <a:spAutoFit/>
          </a:bodyPr>
          <a:lstStyle/>
          <a:p>
            <a:pPr algn="ctr">
              <a:lnSpc>
                <a:spcPts val="3415"/>
              </a:lnSpc>
              <a:spcBef>
                <a:spcPct val="0"/>
              </a:spcBef>
            </a:pPr>
            <a:r>
              <a:rPr lang="en-US" sz="2799">
                <a:solidFill>
                  <a:srgbClr val="000000"/>
                </a:solidFill>
                <a:latin typeface="Now"/>
              </a:rPr>
              <a:t>DISPARITIES IN VICTIMIZATION RATES AMONG ASIAN  AND BLACK IN THE CITY OF LOS ANGELES DURING THE COVID PANDEMIC.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13047717" y="4157454"/>
            <a:ext cx="4211583" cy="4211583"/>
          </a:xfrm>
          <a:custGeom>
            <a:avLst/>
            <a:gdLst/>
            <a:ahLst/>
            <a:cxnLst/>
            <a:rect l="l" t="t" r="r" b="b"/>
            <a:pathLst>
              <a:path w="4211583" h="4211583">
                <a:moveTo>
                  <a:pt x="0" y="0"/>
                </a:moveTo>
                <a:lnTo>
                  <a:pt x="4211583" y="0"/>
                </a:lnTo>
                <a:lnTo>
                  <a:pt x="4211583" y="4211583"/>
                </a:lnTo>
                <a:lnTo>
                  <a:pt x="0" y="42115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4484564" y="1009650"/>
            <a:ext cx="9318872" cy="881126"/>
          </a:xfrm>
          <a:prstGeom prst="rect">
            <a:avLst/>
          </a:prstGeom>
        </p:spPr>
        <p:txBody>
          <a:bodyPr lIns="0" tIns="0" rIns="0" bIns="0" rtlCol="0" anchor="t">
            <a:spAutoFit/>
          </a:bodyPr>
          <a:lstStyle/>
          <a:p>
            <a:pPr algn="ctr">
              <a:lnSpc>
                <a:spcPts val="6832"/>
              </a:lnSpc>
              <a:spcBef>
                <a:spcPct val="0"/>
              </a:spcBef>
            </a:pPr>
            <a:r>
              <a:rPr lang="en-US" sz="5600">
                <a:solidFill>
                  <a:srgbClr val="404040"/>
                </a:solidFill>
                <a:latin typeface="Now Bold"/>
              </a:rPr>
              <a:t>LITERATURE REVIEW</a:t>
            </a:r>
          </a:p>
        </p:txBody>
      </p:sp>
      <p:sp>
        <p:nvSpPr>
          <p:cNvPr id="4" name="TextBox 4"/>
          <p:cNvSpPr txBox="1"/>
          <p:nvPr/>
        </p:nvSpPr>
        <p:spPr>
          <a:xfrm>
            <a:off x="1028700" y="3955782"/>
            <a:ext cx="11475472" cy="4491101"/>
          </a:xfrm>
          <a:prstGeom prst="rect">
            <a:avLst/>
          </a:prstGeom>
        </p:spPr>
        <p:txBody>
          <a:bodyPr lIns="0" tIns="0" rIns="0" bIns="0" rtlCol="0" anchor="t">
            <a:spAutoFit/>
          </a:bodyPr>
          <a:lstStyle/>
          <a:p>
            <a:pPr algn="ctr">
              <a:lnSpc>
                <a:spcPts val="5152"/>
              </a:lnSpc>
            </a:pPr>
            <a:r>
              <a:rPr lang="en-US" sz="3200">
                <a:solidFill>
                  <a:srgbClr val="000000"/>
                </a:solidFill>
                <a:latin typeface="Now"/>
              </a:rPr>
              <a:t>There was a reported increase in hate crimes against Asian-Americans and people of Asian descent during the t COVID pandemic. Researchers such as Smith (2020) noted a surge in incidents like verbal harassment, physical assaults, and vandalism specifically directed at individuals of Asian descent. </a:t>
            </a:r>
          </a:p>
          <a:p>
            <a:pPr algn="ctr">
              <a:lnSpc>
                <a:spcPts val="5152"/>
              </a:lnSpc>
            </a:pPr>
            <a:r>
              <a:rPr lang="en-US" sz="3200">
                <a:solidFill>
                  <a:srgbClr val="000000"/>
                </a:solidFill>
                <a:latin typeface="Now"/>
              </a:rPr>
              <a:t>.</a:t>
            </a:r>
          </a:p>
        </p:txBody>
      </p:sp>
      <p:sp>
        <p:nvSpPr>
          <p:cNvPr id="5" name="TextBox 5"/>
          <p:cNvSpPr txBox="1"/>
          <p:nvPr/>
        </p:nvSpPr>
        <p:spPr>
          <a:xfrm>
            <a:off x="6414715" y="2110098"/>
            <a:ext cx="5458569" cy="402537"/>
          </a:xfrm>
          <a:prstGeom prst="rect">
            <a:avLst/>
          </a:prstGeom>
        </p:spPr>
        <p:txBody>
          <a:bodyPr lIns="0" tIns="0" rIns="0" bIns="0" rtlCol="0" anchor="t">
            <a:spAutoFit/>
          </a:bodyPr>
          <a:lstStyle/>
          <a:p>
            <a:pPr>
              <a:lnSpc>
                <a:spcPts val="3152"/>
              </a:lnSpc>
            </a:pPr>
            <a:r>
              <a:rPr lang="en-US" sz="2584">
                <a:solidFill>
                  <a:srgbClr val="000000"/>
                </a:solidFill>
                <a:latin typeface="Now Medium"/>
              </a:rPr>
              <a:t>Victimization of Asian Americans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1028700" y="3350117"/>
            <a:ext cx="4371633" cy="4114800"/>
          </a:xfrm>
          <a:custGeom>
            <a:avLst/>
            <a:gdLst/>
            <a:ahLst/>
            <a:cxnLst/>
            <a:rect l="l" t="t" r="r" b="b"/>
            <a:pathLst>
              <a:path w="4371633" h="4114800">
                <a:moveTo>
                  <a:pt x="0" y="0"/>
                </a:moveTo>
                <a:lnTo>
                  <a:pt x="4371633" y="0"/>
                </a:lnTo>
                <a:lnTo>
                  <a:pt x="4371633"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4484564" y="1009650"/>
            <a:ext cx="9318872" cy="881126"/>
          </a:xfrm>
          <a:prstGeom prst="rect">
            <a:avLst/>
          </a:prstGeom>
        </p:spPr>
        <p:txBody>
          <a:bodyPr lIns="0" tIns="0" rIns="0" bIns="0" rtlCol="0" anchor="t">
            <a:spAutoFit/>
          </a:bodyPr>
          <a:lstStyle/>
          <a:p>
            <a:pPr algn="ctr">
              <a:lnSpc>
                <a:spcPts val="6832"/>
              </a:lnSpc>
              <a:spcBef>
                <a:spcPct val="0"/>
              </a:spcBef>
            </a:pPr>
            <a:r>
              <a:rPr lang="en-US" sz="5600">
                <a:solidFill>
                  <a:srgbClr val="404040"/>
                </a:solidFill>
                <a:latin typeface="Now Bold"/>
              </a:rPr>
              <a:t>LITERATURE REVIEW</a:t>
            </a:r>
          </a:p>
        </p:txBody>
      </p:sp>
      <p:sp>
        <p:nvSpPr>
          <p:cNvPr id="4" name="TextBox 4"/>
          <p:cNvSpPr txBox="1"/>
          <p:nvPr/>
        </p:nvSpPr>
        <p:spPr>
          <a:xfrm>
            <a:off x="6414715" y="2071998"/>
            <a:ext cx="5458569" cy="402537"/>
          </a:xfrm>
          <a:prstGeom prst="rect">
            <a:avLst/>
          </a:prstGeom>
        </p:spPr>
        <p:txBody>
          <a:bodyPr lIns="0" tIns="0" rIns="0" bIns="0" rtlCol="0" anchor="t">
            <a:spAutoFit/>
          </a:bodyPr>
          <a:lstStyle/>
          <a:p>
            <a:pPr>
              <a:lnSpc>
                <a:spcPts val="3152"/>
              </a:lnSpc>
            </a:pPr>
            <a:r>
              <a:rPr lang="en-US" sz="2584">
                <a:solidFill>
                  <a:srgbClr val="000000"/>
                </a:solidFill>
                <a:latin typeface="Now Medium"/>
              </a:rPr>
              <a:t>Victimization of Black Americans</a:t>
            </a:r>
          </a:p>
        </p:txBody>
      </p:sp>
      <p:sp>
        <p:nvSpPr>
          <p:cNvPr id="5" name="TextBox 5"/>
          <p:cNvSpPr txBox="1"/>
          <p:nvPr/>
        </p:nvSpPr>
        <p:spPr>
          <a:xfrm>
            <a:off x="6414715" y="3405451"/>
            <a:ext cx="10238186" cy="4714655"/>
          </a:xfrm>
          <a:prstGeom prst="rect">
            <a:avLst/>
          </a:prstGeom>
        </p:spPr>
        <p:txBody>
          <a:bodyPr lIns="0" tIns="0" rIns="0" bIns="0" rtlCol="0" anchor="t">
            <a:spAutoFit/>
          </a:bodyPr>
          <a:lstStyle/>
          <a:p>
            <a:pPr algn="ctr">
              <a:lnSpc>
                <a:spcPts val="4680"/>
              </a:lnSpc>
              <a:spcBef>
                <a:spcPct val="0"/>
              </a:spcBef>
            </a:pPr>
            <a:r>
              <a:rPr lang="en-US" sz="3836">
                <a:solidFill>
                  <a:srgbClr val="000000"/>
                </a:solidFill>
                <a:latin typeface="Now"/>
              </a:rPr>
              <a:t>African Americans have been disproportionately affected by hate crimes, a consequence of systemic racism and historical injustices (Smith, 2020). Racial profiling, economic disparities, and a legacy of historical injustices contribute to an environment where hate crimes against this community persist.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2289861" y="1028700"/>
            <a:ext cx="11397298" cy="8229600"/>
            <a:chOff x="0" y="0"/>
            <a:chExt cx="3001758" cy="2167467"/>
          </a:xfrm>
        </p:grpSpPr>
        <p:sp>
          <p:nvSpPr>
            <p:cNvPr id="3" name="Freeform 3"/>
            <p:cNvSpPr/>
            <p:nvPr/>
          </p:nvSpPr>
          <p:spPr>
            <a:xfrm>
              <a:off x="0" y="0"/>
              <a:ext cx="3001757" cy="2167467"/>
            </a:xfrm>
            <a:custGeom>
              <a:avLst/>
              <a:gdLst/>
              <a:ahLst/>
              <a:cxnLst/>
              <a:rect l="l" t="t" r="r" b="b"/>
              <a:pathLst>
                <a:path w="3001757" h="2167467">
                  <a:moveTo>
                    <a:pt x="0" y="0"/>
                  </a:moveTo>
                  <a:lnTo>
                    <a:pt x="3001757" y="0"/>
                  </a:lnTo>
                  <a:lnTo>
                    <a:pt x="3001757" y="2167467"/>
                  </a:lnTo>
                  <a:lnTo>
                    <a:pt x="0" y="2167467"/>
                  </a:lnTo>
                  <a:close/>
                </a:path>
              </a:pathLst>
            </a:custGeom>
            <a:solidFill>
              <a:srgbClr val="E9E7E9"/>
            </a:solidFill>
          </p:spPr>
          <p:txBody>
            <a:bodyPr/>
            <a:lstStyle/>
            <a:p>
              <a:endParaRPr lang="en-US"/>
            </a:p>
          </p:txBody>
        </p:sp>
        <p:sp>
          <p:nvSpPr>
            <p:cNvPr id="4" name="TextBox 4"/>
            <p:cNvSpPr txBox="1"/>
            <p:nvPr/>
          </p:nvSpPr>
          <p:spPr>
            <a:xfrm>
              <a:off x="0" y="-47625"/>
              <a:ext cx="3001758" cy="2215092"/>
            </a:xfrm>
            <a:prstGeom prst="rect">
              <a:avLst/>
            </a:prstGeom>
          </p:spPr>
          <p:txBody>
            <a:bodyPr lIns="50800" tIns="50800" rIns="50800" bIns="50800" rtlCol="0" anchor="ctr"/>
            <a:lstStyle/>
            <a:p>
              <a:pPr algn="ctr">
                <a:lnSpc>
                  <a:spcPts val="2800"/>
                </a:lnSpc>
              </a:pPr>
              <a:endParaRPr/>
            </a:p>
          </p:txBody>
        </p:sp>
      </p:grpSp>
      <p:sp>
        <p:nvSpPr>
          <p:cNvPr id="5" name="Freeform 5"/>
          <p:cNvSpPr/>
          <p:nvPr/>
        </p:nvSpPr>
        <p:spPr>
          <a:xfrm>
            <a:off x="11632331" y="3525341"/>
            <a:ext cx="4109656" cy="4114800"/>
          </a:xfrm>
          <a:custGeom>
            <a:avLst/>
            <a:gdLst/>
            <a:ahLst/>
            <a:cxnLst/>
            <a:rect l="l" t="t" r="r" b="b"/>
            <a:pathLst>
              <a:path w="4109656" h="4114800">
                <a:moveTo>
                  <a:pt x="0" y="0"/>
                </a:moveTo>
                <a:lnTo>
                  <a:pt x="4109657" y="0"/>
                </a:lnTo>
                <a:lnTo>
                  <a:pt x="410965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p:cNvSpPr txBox="1"/>
          <p:nvPr/>
        </p:nvSpPr>
        <p:spPr>
          <a:xfrm>
            <a:off x="3251785" y="2826841"/>
            <a:ext cx="5429775" cy="854076"/>
          </a:xfrm>
          <a:prstGeom prst="rect">
            <a:avLst/>
          </a:prstGeom>
        </p:spPr>
        <p:txBody>
          <a:bodyPr lIns="0" tIns="0" rIns="0" bIns="0" rtlCol="0" anchor="t">
            <a:spAutoFit/>
          </a:bodyPr>
          <a:lstStyle/>
          <a:p>
            <a:pPr>
              <a:lnSpc>
                <a:spcPts val="6999"/>
              </a:lnSpc>
            </a:pPr>
            <a:r>
              <a:rPr lang="en-US" sz="4999" spc="999">
                <a:solidFill>
                  <a:srgbClr val="000000"/>
                </a:solidFill>
                <a:latin typeface="Baskerville Display PT Bold"/>
              </a:rPr>
              <a:t>HYPOTHESIS</a:t>
            </a:r>
          </a:p>
        </p:txBody>
      </p:sp>
      <p:sp>
        <p:nvSpPr>
          <p:cNvPr id="7" name="TextBox 7"/>
          <p:cNvSpPr txBox="1"/>
          <p:nvPr/>
        </p:nvSpPr>
        <p:spPr>
          <a:xfrm>
            <a:off x="3654735" y="4093797"/>
            <a:ext cx="7273083" cy="3948430"/>
          </a:xfrm>
          <a:prstGeom prst="rect">
            <a:avLst/>
          </a:prstGeom>
        </p:spPr>
        <p:txBody>
          <a:bodyPr lIns="0" tIns="0" rIns="0" bIns="0" rtlCol="0" anchor="t">
            <a:spAutoFit/>
          </a:bodyPr>
          <a:lstStyle/>
          <a:p>
            <a:pPr>
              <a:lnSpc>
                <a:spcPts val="3919"/>
              </a:lnSpc>
            </a:pPr>
            <a:r>
              <a:rPr lang="en-US" sz="2799">
                <a:solidFill>
                  <a:srgbClr val="000000"/>
                </a:solidFill>
                <a:latin typeface="Inter Bold"/>
              </a:rPr>
              <a:t>Ha #1</a:t>
            </a:r>
            <a:r>
              <a:rPr lang="en-US" sz="2799">
                <a:solidFill>
                  <a:srgbClr val="000000"/>
                </a:solidFill>
                <a:latin typeface="Inter"/>
              </a:rPr>
              <a:t>: Over time we will see an increase in the victimization rates of Asian Americans in Los Angeles from 2020-2021.</a:t>
            </a:r>
          </a:p>
          <a:p>
            <a:pPr>
              <a:lnSpc>
                <a:spcPts val="3919"/>
              </a:lnSpc>
            </a:pPr>
            <a:endParaRPr lang="en-US" sz="2799">
              <a:solidFill>
                <a:srgbClr val="000000"/>
              </a:solidFill>
              <a:latin typeface="Inter"/>
            </a:endParaRPr>
          </a:p>
          <a:p>
            <a:pPr>
              <a:lnSpc>
                <a:spcPts val="3919"/>
              </a:lnSpc>
            </a:pPr>
            <a:r>
              <a:rPr lang="en-US" sz="2799">
                <a:solidFill>
                  <a:srgbClr val="000000"/>
                </a:solidFill>
                <a:latin typeface="Inter Bold"/>
              </a:rPr>
              <a:t>Ha #2</a:t>
            </a:r>
            <a:r>
              <a:rPr lang="en-US" sz="2799">
                <a:solidFill>
                  <a:srgbClr val="000000"/>
                </a:solidFill>
                <a:latin typeface="Inter"/>
              </a:rPr>
              <a:t>: Over time we will see an increase in the victimization rates of Black Americans in Los Angeles from 2020-2021.</a:t>
            </a:r>
          </a:p>
          <a:p>
            <a:pPr>
              <a:lnSpc>
                <a:spcPts val="3919"/>
              </a:lnSpc>
            </a:pPr>
            <a:endParaRPr lang="en-US" sz="2799">
              <a:solidFill>
                <a:srgbClr val="000000"/>
              </a:solidFill>
              <a:latin typeface="Inte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1991940" y="3486646"/>
            <a:ext cx="5018460" cy="5018460"/>
          </a:xfrm>
          <a:custGeom>
            <a:avLst/>
            <a:gdLst/>
            <a:ahLst/>
            <a:cxnLst/>
            <a:rect l="l" t="t" r="r" b="b"/>
            <a:pathLst>
              <a:path w="5018460" h="5018460">
                <a:moveTo>
                  <a:pt x="0" y="0"/>
                </a:moveTo>
                <a:lnTo>
                  <a:pt x="5018460" y="0"/>
                </a:lnTo>
                <a:lnTo>
                  <a:pt x="5018460" y="5018460"/>
                </a:lnTo>
                <a:lnTo>
                  <a:pt x="0" y="50184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6112321" y="1009650"/>
            <a:ext cx="6063358" cy="881126"/>
          </a:xfrm>
          <a:prstGeom prst="rect">
            <a:avLst/>
          </a:prstGeom>
        </p:spPr>
        <p:txBody>
          <a:bodyPr lIns="0" tIns="0" rIns="0" bIns="0" rtlCol="0" anchor="t">
            <a:spAutoFit/>
          </a:bodyPr>
          <a:lstStyle/>
          <a:p>
            <a:pPr>
              <a:lnSpc>
                <a:spcPts val="6832"/>
              </a:lnSpc>
              <a:spcBef>
                <a:spcPct val="0"/>
              </a:spcBef>
            </a:pPr>
            <a:r>
              <a:rPr lang="en-US" sz="5600">
                <a:solidFill>
                  <a:srgbClr val="404040"/>
                </a:solidFill>
                <a:latin typeface="Now Bold"/>
              </a:rPr>
              <a:t>METHODOLOGY</a:t>
            </a:r>
          </a:p>
        </p:txBody>
      </p:sp>
      <p:sp>
        <p:nvSpPr>
          <p:cNvPr id="4" name="TextBox 4"/>
          <p:cNvSpPr txBox="1"/>
          <p:nvPr/>
        </p:nvSpPr>
        <p:spPr>
          <a:xfrm>
            <a:off x="8589013" y="2499033"/>
            <a:ext cx="8137313" cy="4993437"/>
          </a:xfrm>
          <a:prstGeom prst="rect">
            <a:avLst/>
          </a:prstGeom>
        </p:spPr>
        <p:txBody>
          <a:bodyPr lIns="0" tIns="0" rIns="0" bIns="0" rtlCol="0" anchor="t">
            <a:spAutoFit/>
          </a:bodyPr>
          <a:lstStyle/>
          <a:p>
            <a:pPr algn="ctr">
              <a:lnSpc>
                <a:spcPts val="5013"/>
              </a:lnSpc>
            </a:pPr>
            <a:r>
              <a:rPr lang="en-US" sz="3193">
                <a:solidFill>
                  <a:srgbClr val="000000"/>
                </a:solidFill>
                <a:latin typeface="Now"/>
              </a:rPr>
              <a:t>We will be utilizing secondary data on crime in Los Angeles from 2020 to the present from Data.gov. We will assess the relationship between Asian and Black race and their victimization rate throughout the COVID pandemic and civil unrest that occurred in 2020. </a:t>
            </a:r>
          </a:p>
          <a:p>
            <a:pPr algn="ctr">
              <a:lnSpc>
                <a:spcPts val="5013"/>
              </a:lnSpc>
            </a:pPr>
            <a:endParaRPr lang="en-US" sz="3193">
              <a:solidFill>
                <a:srgbClr val="000000"/>
              </a:solidFill>
              <a:latin typeface="No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757663" y="4042002"/>
            <a:ext cx="8176333" cy="5216298"/>
            <a:chOff x="0" y="0"/>
            <a:chExt cx="10901778" cy="6955064"/>
          </a:xfrm>
        </p:grpSpPr>
        <p:pic>
          <p:nvPicPr>
            <p:cNvPr id="3" name="Picture 3"/>
            <p:cNvPicPr>
              <a:picLocks noChangeAspect="1"/>
            </p:cNvPicPr>
            <p:nvPr/>
          </p:nvPicPr>
          <p:blipFill>
            <a:blip r:embed="rId2"/>
            <a:srcRect t="421" b="421"/>
            <a:stretch>
              <a:fillRect/>
            </a:stretch>
          </p:blipFill>
          <p:spPr>
            <a:xfrm>
              <a:off x="0" y="0"/>
              <a:ext cx="10901778" cy="6955064"/>
            </a:xfrm>
            <a:prstGeom prst="rect">
              <a:avLst/>
            </a:prstGeom>
          </p:spPr>
        </p:pic>
      </p:grpSp>
      <p:grpSp>
        <p:nvGrpSpPr>
          <p:cNvPr id="4" name="Group 4"/>
          <p:cNvGrpSpPr/>
          <p:nvPr/>
        </p:nvGrpSpPr>
        <p:grpSpPr>
          <a:xfrm>
            <a:off x="9144000" y="4042002"/>
            <a:ext cx="8176260" cy="5216298"/>
            <a:chOff x="0" y="0"/>
            <a:chExt cx="10901680" cy="6955064"/>
          </a:xfrm>
        </p:grpSpPr>
        <p:pic>
          <p:nvPicPr>
            <p:cNvPr id="5" name="Picture 5"/>
            <p:cNvPicPr>
              <a:picLocks noChangeAspect="1"/>
            </p:cNvPicPr>
            <p:nvPr/>
          </p:nvPicPr>
          <p:blipFill>
            <a:blip r:embed="rId3"/>
            <a:srcRect t="421" b="421"/>
            <a:stretch>
              <a:fillRect/>
            </a:stretch>
          </p:blipFill>
          <p:spPr>
            <a:xfrm>
              <a:off x="0" y="0"/>
              <a:ext cx="10901680" cy="6955064"/>
            </a:xfrm>
            <a:prstGeom prst="rect">
              <a:avLst/>
            </a:prstGeom>
          </p:spPr>
        </p:pic>
      </p:grpSp>
      <p:sp>
        <p:nvSpPr>
          <p:cNvPr id="6" name="TextBox 6"/>
          <p:cNvSpPr txBox="1"/>
          <p:nvPr/>
        </p:nvSpPr>
        <p:spPr>
          <a:xfrm>
            <a:off x="6286421" y="1180180"/>
            <a:ext cx="5715158" cy="881126"/>
          </a:xfrm>
          <a:prstGeom prst="rect">
            <a:avLst/>
          </a:prstGeom>
        </p:spPr>
        <p:txBody>
          <a:bodyPr lIns="0" tIns="0" rIns="0" bIns="0" rtlCol="0" anchor="t">
            <a:spAutoFit/>
          </a:bodyPr>
          <a:lstStyle/>
          <a:p>
            <a:pPr algn="ctr">
              <a:lnSpc>
                <a:spcPts val="6832"/>
              </a:lnSpc>
              <a:spcBef>
                <a:spcPct val="0"/>
              </a:spcBef>
            </a:pPr>
            <a:r>
              <a:rPr lang="en-US" sz="5600">
                <a:solidFill>
                  <a:srgbClr val="404040"/>
                </a:solidFill>
                <a:latin typeface="Now Bold"/>
              </a:rPr>
              <a:t>RESULTS</a:t>
            </a:r>
          </a:p>
        </p:txBody>
      </p:sp>
      <p:sp>
        <p:nvSpPr>
          <p:cNvPr id="7" name="TextBox 7"/>
          <p:cNvSpPr txBox="1"/>
          <p:nvPr/>
        </p:nvSpPr>
        <p:spPr>
          <a:xfrm>
            <a:off x="1700638" y="2199017"/>
            <a:ext cx="14886723" cy="1057910"/>
          </a:xfrm>
          <a:prstGeom prst="rect">
            <a:avLst/>
          </a:prstGeom>
        </p:spPr>
        <p:txBody>
          <a:bodyPr lIns="0" tIns="0" rIns="0" bIns="0" rtlCol="0" anchor="t">
            <a:spAutoFit/>
          </a:bodyPr>
          <a:lstStyle/>
          <a:p>
            <a:pPr algn="ctr">
              <a:lnSpc>
                <a:spcPts val="4269"/>
              </a:lnSpc>
            </a:pPr>
            <a:r>
              <a:rPr lang="en-US" sz="3499">
                <a:solidFill>
                  <a:srgbClr val="000000"/>
                </a:solidFill>
                <a:latin typeface="Now"/>
              </a:rPr>
              <a:t>DATA VISUALIZATION OF ASIAN AMERICAN VICTIMIZATION FROM 2020-2021</a:t>
            </a:r>
          </a:p>
        </p:txBody>
      </p:sp>
      <p:sp>
        <p:nvSpPr>
          <p:cNvPr id="8" name="TextBox 8"/>
          <p:cNvSpPr txBox="1"/>
          <p:nvPr/>
        </p:nvSpPr>
        <p:spPr>
          <a:xfrm>
            <a:off x="4587741" y="9649708"/>
            <a:ext cx="1103721" cy="449828"/>
          </a:xfrm>
          <a:prstGeom prst="rect">
            <a:avLst/>
          </a:prstGeom>
        </p:spPr>
        <p:txBody>
          <a:bodyPr lIns="0" tIns="0" rIns="0" bIns="0" rtlCol="0" anchor="t">
            <a:spAutoFit/>
          </a:bodyPr>
          <a:lstStyle/>
          <a:p>
            <a:pPr>
              <a:lnSpc>
                <a:spcPts val="3540"/>
              </a:lnSpc>
              <a:spcBef>
                <a:spcPct val="0"/>
              </a:spcBef>
            </a:pPr>
            <a:r>
              <a:rPr lang="en-US" sz="2902">
                <a:solidFill>
                  <a:srgbClr val="000000"/>
                </a:solidFill>
                <a:latin typeface="Now Bold"/>
              </a:rPr>
              <a:t>2020</a:t>
            </a:r>
          </a:p>
        </p:txBody>
      </p:sp>
      <p:sp>
        <p:nvSpPr>
          <p:cNvPr id="9" name="TextBox 9"/>
          <p:cNvSpPr txBox="1"/>
          <p:nvPr/>
        </p:nvSpPr>
        <p:spPr>
          <a:xfrm>
            <a:off x="13038564" y="9649708"/>
            <a:ext cx="942416" cy="449828"/>
          </a:xfrm>
          <a:prstGeom prst="rect">
            <a:avLst/>
          </a:prstGeom>
        </p:spPr>
        <p:txBody>
          <a:bodyPr lIns="0" tIns="0" rIns="0" bIns="0" rtlCol="0" anchor="t">
            <a:spAutoFit/>
          </a:bodyPr>
          <a:lstStyle/>
          <a:p>
            <a:pPr>
              <a:lnSpc>
                <a:spcPts val="3540"/>
              </a:lnSpc>
              <a:spcBef>
                <a:spcPct val="0"/>
              </a:spcBef>
            </a:pPr>
            <a:r>
              <a:rPr lang="en-US" sz="2902">
                <a:solidFill>
                  <a:srgbClr val="000000"/>
                </a:solidFill>
                <a:latin typeface="Now Bold"/>
              </a:rPr>
              <a:t>2021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757663" y="4042002"/>
            <a:ext cx="8176333" cy="5216298"/>
            <a:chOff x="0" y="0"/>
            <a:chExt cx="10901778" cy="6955064"/>
          </a:xfrm>
        </p:grpSpPr>
        <p:pic>
          <p:nvPicPr>
            <p:cNvPr id="3" name="Picture 3"/>
            <p:cNvPicPr>
              <a:picLocks noChangeAspect="1"/>
            </p:cNvPicPr>
            <p:nvPr/>
          </p:nvPicPr>
          <p:blipFill>
            <a:blip r:embed="rId2"/>
            <a:srcRect t="6289" b="6289"/>
            <a:stretch>
              <a:fillRect/>
            </a:stretch>
          </p:blipFill>
          <p:spPr>
            <a:xfrm>
              <a:off x="0" y="0"/>
              <a:ext cx="10901778" cy="6955064"/>
            </a:xfrm>
            <a:prstGeom prst="rect">
              <a:avLst/>
            </a:prstGeom>
          </p:spPr>
        </p:pic>
      </p:grpSp>
      <p:grpSp>
        <p:nvGrpSpPr>
          <p:cNvPr id="4" name="Group 4"/>
          <p:cNvGrpSpPr/>
          <p:nvPr/>
        </p:nvGrpSpPr>
        <p:grpSpPr>
          <a:xfrm>
            <a:off x="9144000" y="4042002"/>
            <a:ext cx="8176260" cy="5216298"/>
            <a:chOff x="0" y="0"/>
            <a:chExt cx="10901680" cy="6955064"/>
          </a:xfrm>
        </p:grpSpPr>
        <p:pic>
          <p:nvPicPr>
            <p:cNvPr id="5" name="Picture 5"/>
            <p:cNvPicPr>
              <a:picLocks noChangeAspect="1"/>
            </p:cNvPicPr>
            <p:nvPr/>
          </p:nvPicPr>
          <p:blipFill>
            <a:blip r:embed="rId3"/>
            <a:srcRect l="105" r="105"/>
            <a:stretch>
              <a:fillRect/>
            </a:stretch>
          </p:blipFill>
          <p:spPr>
            <a:xfrm>
              <a:off x="0" y="0"/>
              <a:ext cx="10901680" cy="6955064"/>
            </a:xfrm>
            <a:prstGeom prst="rect">
              <a:avLst/>
            </a:prstGeom>
          </p:spPr>
        </p:pic>
      </p:grpSp>
      <p:sp>
        <p:nvSpPr>
          <p:cNvPr id="6" name="TextBox 6"/>
          <p:cNvSpPr txBox="1"/>
          <p:nvPr/>
        </p:nvSpPr>
        <p:spPr>
          <a:xfrm>
            <a:off x="6286421" y="1180180"/>
            <a:ext cx="5715158" cy="881126"/>
          </a:xfrm>
          <a:prstGeom prst="rect">
            <a:avLst/>
          </a:prstGeom>
        </p:spPr>
        <p:txBody>
          <a:bodyPr lIns="0" tIns="0" rIns="0" bIns="0" rtlCol="0" anchor="t">
            <a:spAutoFit/>
          </a:bodyPr>
          <a:lstStyle/>
          <a:p>
            <a:pPr algn="ctr">
              <a:lnSpc>
                <a:spcPts val="6832"/>
              </a:lnSpc>
              <a:spcBef>
                <a:spcPct val="0"/>
              </a:spcBef>
            </a:pPr>
            <a:r>
              <a:rPr lang="en-US" sz="5600">
                <a:solidFill>
                  <a:srgbClr val="404040"/>
                </a:solidFill>
                <a:latin typeface="Now Bold"/>
              </a:rPr>
              <a:t>RESULTS</a:t>
            </a:r>
          </a:p>
        </p:txBody>
      </p:sp>
      <p:sp>
        <p:nvSpPr>
          <p:cNvPr id="7" name="TextBox 7"/>
          <p:cNvSpPr txBox="1"/>
          <p:nvPr/>
        </p:nvSpPr>
        <p:spPr>
          <a:xfrm>
            <a:off x="1700638" y="2297071"/>
            <a:ext cx="14886723" cy="1057910"/>
          </a:xfrm>
          <a:prstGeom prst="rect">
            <a:avLst/>
          </a:prstGeom>
        </p:spPr>
        <p:txBody>
          <a:bodyPr lIns="0" tIns="0" rIns="0" bIns="0" rtlCol="0" anchor="t">
            <a:spAutoFit/>
          </a:bodyPr>
          <a:lstStyle/>
          <a:p>
            <a:pPr algn="ctr">
              <a:lnSpc>
                <a:spcPts val="4269"/>
              </a:lnSpc>
            </a:pPr>
            <a:r>
              <a:rPr lang="en-US" sz="3499">
                <a:solidFill>
                  <a:srgbClr val="000000"/>
                </a:solidFill>
                <a:latin typeface="Now"/>
              </a:rPr>
              <a:t>DATA VISUALIZATION OF ASIAN AMERICAN VICTIMIZATION FROM 2020-2021</a:t>
            </a:r>
          </a:p>
        </p:txBody>
      </p:sp>
      <p:sp>
        <p:nvSpPr>
          <p:cNvPr id="8" name="TextBox 8"/>
          <p:cNvSpPr txBox="1"/>
          <p:nvPr/>
        </p:nvSpPr>
        <p:spPr>
          <a:xfrm>
            <a:off x="4587741" y="9649708"/>
            <a:ext cx="1103721" cy="449828"/>
          </a:xfrm>
          <a:prstGeom prst="rect">
            <a:avLst/>
          </a:prstGeom>
        </p:spPr>
        <p:txBody>
          <a:bodyPr lIns="0" tIns="0" rIns="0" bIns="0" rtlCol="0" anchor="t">
            <a:spAutoFit/>
          </a:bodyPr>
          <a:lstStyle/>
          <a:p>
            <a:pPr>
              <a:lnSpc>
                <a:spcPts val="3540"/>
              </a:lnSpc>
              <a:spcBef>
                <a:spcPct val="0"/>
              </a:spcBef>
            </a:pPr>
            <a:r>
              <a:rPr lang="en-US" sz="2902">
                <a:solidFill>
                  <a:srgbClr val="000000"/>
                </a:solidFill>
                <a:latin typeface="Now Bold"/>
              </a:rPr>
              <a:t>2020</a:t>
            </a:r>
          </a:p>
        </p:txBody>
      </p:sp>
      <p:sp>
        <p:nvSpPr>
          <p:cNvPr id="9" name="TextBox 9"/>
          <p:cNvSpPr txBox="1"/>
          <p:nvPr/>
        </p:nvSpPr>
        <p:spPr>
          <a:xfrm>
            <a:off x="13038564" y="9649708"/>
            <a:ext cx="942416" cy="449828"/>
          </a:xfrm>
          <a:prstGeom prst="rect">
            <a:avLst/>
          </a:prstGeom>
        </p:spPr>
        <p:txBody>
          <a:bodyPr lIns="0" tIns="0" rIns="0" bIns="0" rtlCol="0" anchor="t">
            <a:spAutoFit/>
          </a:bodyPr>
          <a:lstStyle/>
          <a:p>
            <a:pPr>
              <a:lnSpc>
                <a:spcPts val="3540"/>
              </a:lnSpc>
              <a:spcBef>
                <a:spcPct val="0"/>
              </a:spcBef>
            </a:pPr>
            <a:r>
              <a:rPr lang="en-US" sz="2902">
                <a:solidFill>
                  <a:srgbClr val="000000"/>
                </a:solidFill>
                <a:latin typeface="Now Bold"/>
              </a:rPr>
              <a:t>2021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621</Words>
  <Application>Microsoft Office PowerPoint</Application>
  <PresentationFormat>Custom</PresentationFormat>
  <Paragraphs>69</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Baskerville Display PT Bold</vt:lpstr>
      <vt:lpstr>Now Bold</vt:lpstr>
      <vt:lpstr>Calibri</vt:lpstr>
      <vt:lpstr>Arial</vt:lpstr>
      <vt:lpstr>Inter</vt:lpstr>
      <vt:lpstr>Inter Bold</vt:lpstr>
      <vt:lpstr>Now</vt:lpstr>
      <vt:lpstr>Now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 FINAL</dc:title>
  <dc:creator>TAYABA SALEEM</dc:creator>
  <cp:lastModifiedBy>Saleem, Tayaba</cp:lastModifiedBy>
  <cp:revision>2</cp:revision>
  <dcterms:created xsi:type="dcterms:W3CDTF">2006-08-16T00:00:00Z</dcterms:created>
  <dcterms:modified xsi:type="dcterms:W3CDTF">2023-11-30T06:06:56Z</dcterms:modified>
  <dc:identifier>DAF0gDy5oQw</dc:identifier>
</cp:coreProperties>
</file>