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C6160D8-31A3-4E42-9A5D-7C07B55F77AC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884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79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298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401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2066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038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79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939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05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4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46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780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70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24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50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01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160D8-31A3-4E42-9A5D-7C07B55F77AC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81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6160D8-31A3-4E42-9A5D-7C07B55F77AC}" type="datetimeFigureOut">
              <a:rPr lang="en-IN" smtClean="0"/>
              <a:t>11-03-2025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17C2DFB-0BD0-436B-8935-1003F27AA6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222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0103E6A5-355E-E40B-C791-94CB19C35A31}"/>
              </a:ext>
            </a:extLst>
          </p:cNvPr>
          <p:cNvSpPr/>
          <p:nvPr/>
        </p:nvSpPr>
        <p:spPr>
          <a:xfrm>
            <a:off x="379414" y="1552947"/>
            <a:ext cx="6906514" cy="10571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Barlow Bold" pitchFamily="34" charset="-122"/>
                <a:cs typeface="Barlow Bold" pitchFamily="34" charset="-120"/>
              </a:rPr>
              <a:t>NEXTHIKE IT SOLUTIONS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FA4AB703-49D9-15AF-3802-5FDAE80FA5B4}"/>
              </a:ext>
            </a:extLst>
          </p:cNvPr>
          <p:cNvSpPr/>
          <p:nvPr/>
        </p:nvSpPr>
        <p:spPr>
          <a:xfrm>
            <a:off x="379414" y="3000049"/>
            <a:ext cx="7191280" cy="153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6000" dirty="0">
                <a:solidFill>
                  <a:srgbClr val="FFC000"/>
                </a:solidFill>
                <a:latin typeface="Britannic Bold" panose="020B0903060703020204" pitchFamily="34" charset="0"/>
                <a:cs typeface="Arial" panose="020B0604020202020204" pitchFamily="34" charset="0"/>
              </a:rPr>
              <a:t>Data Acquisition and Data Wrangling </a:t>
            </a: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5B8E2D87-DA13-3D29-0D7F-1D9728A1BFC5}"/>
              </a:ext>
            </a:extLst>
          </p:cNvPr>
          <p:cNvSpPr/>
          <p:nvPr/>
        </p:nvSpPr>
        <p:spPr>
          <a:xfrm>
            <a:off x="379414" y="4797884"/>
            <a:ext cx="3614362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400" b="1" dirty="0">
                <a:latin typeface="Arial" panose="020B0604020202020204" pitchFamily="34" charset="0"/>
                <a:ea typeface="Montserrat Bold" pitchFamily="34" charset="-122"/>
                <a:cs typeface="Arial" panose="020B0604020202020204" pitchFamily="34" charset="0"/>
              </a:rPr>
              <a:t>Mr. Aniket G. Tayade.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06D3FA-8EFF-47D3-9A21-35B0BDB84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18" y="122758"/>
            <a:ext cx="2380952" cy="857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B6C5D3-090F-4154-9874-6940D1F64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824" y="49984"/>
            <a:ext cx="4527176" cy="679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3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4">
            <a:extLst>
              <a:ext uri="{FF2B5EF4-FFF2-40B4-BE49-F238E27FC236}">
                <a16:creationId xmlns:a16="http://schemas.microsoft.com/office/drawing/2014/main" id="{4DD59168-AF82-5651-B920-9FBD8EB9D289}"/>
              </a:ext>
            </a:extLst>
          </p:cNvPr>
          <p:cNvSpPr/>
          <p:nvPr/>
        </p:nvSpPr>
        <p:spPr>
          <a:xfrm>
            <a:off x="8080070" y="913870"/>
            <a:ext cx="377647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PLOTS</a:t>
            </a: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8F72B7B3-9F2D-07C3-FF16-B4BF9BB779B3}"/>
              </a:ext>
            </a:extLst>
          </p:cNvPr>
          <p:cNvSpPr/>
          <p:nvPr/>
        </p:nvSpPr>
        <p:spPr>
          <a:xfrm>
            <a:off x="8080070" y="1348073"/>
            <a:ext cx="3776472" cy="4964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70"/>
              </a:lnSpc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• </a:t>
            </a:r>
            <a:r>
              <a:rPr lang="en-US" sz="200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L</a:t>
            </a:r>
            <a:r>
              <a:rPr lang="en-US" sz="2000" dirty="0"/>
              <a:t>ine plot that shows the trend of bike rentals </a:t>
            </a:r>
            <a:r>
              <a:rPr lang="en-IN" sz="2000" dirty="0"/>
              <a:t>over time.</a:t>
            </a: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F01514E2-BBAB-E41B-38B7-F49B3AF02E5E}"/>
              </a:ext>
            </a:extLst>
          </p:cNvPr>
          <p:cNvSpPr/>
          <p:nvPr/>
        </p:nvSpPr>
        <p:spPr>
          <a:xfrm>
            <a:off x="8080070" y="2677853"/>
            <a:ext cx="377647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IN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INSIGHTS</a:t>
            </a:r>
            <a:endParaRPr lang="en-US" sz="2320" b="1" dirty="0">
              <a:latin typeface="Arial" panose="020B0604020202020204" pitchFamily="34" charset="0"/>
              <a:ea typeface="NotoSans-NotoSans-SemiBold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2218319B-6947-13DF-2E28-D775FA1E09EC}"/>
              </a:ext>
            </a:extLst>
          </p:cNvPr>
          <p:cNvSpPr/>
          <p:nvPr/>
        </p:nvSpPr>
        <p:spPr>
          <a:xfrm>
            <a:off x="8080070" y="3171356"/>
            <a:ext cx="4111930" cy="3760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70"/>
              </a:lnSpc>
            </a:pPr>
            <a:r>
              <a:rPr lang="en-US" sz="2000" dirty="0"/>
              <a:t>Helps identify seasonal trends or fluctuations in bike rentals.</a:t>
            </a:r>
          </a:p>
          <a:p>
            <a:pPr>
              <a:lnSpc>
                <a:spcPts val="2970"/>
              </a:lnSpc>
            </a:pPr>
            <a:r>
              <a:rPr lang="en-US" sz="2000" dirty="0"/>
              <a:t>Detects high and low rental periods (e.g., weekends vs. weekdays).</a:t>
            </a:r>
          </a:p>
          <a:p>
            <a:pPr>
              <a:lnSpc>
                <a:spcPts val="2970"/>
              </a:lnSpc>
            </a:pPr>
            <a:r>
              <a:rPr lang="en-US" sz="2000" dirty="0"/>
              <a:t>Useful for spotting spikes or drops, which may indicate weather effects, holidays, or special events.</a:t>
            </a: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1FD20F-85E2-98D3-C0FE-7437CEFB3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1" t="25282" r="25441" b="31952"/>
          <a:stretch/>
        </p:blipFill>
        <p:spPr>
          <a:xfrm>
            <a:off x="132318" y="1297642"/>
            <a:ext cx="7521755" cy="4262716"/>
          </a:xfrm>
          <a:prstGeom prst="rect">
            <a:avLst/>
          </a:prstGeom>
        </p:spPr>
      </p:pic>
      <p:pic>
        <p:nvPicPr>
          <p:cNvPr id="8" name="Image 2" descr="preencoded.png">
            <a:extLst>
              <a:ext uri="{FF2B5EF4-FFF2-40B4-BE49-F238E27FC236}">
                <a16:creationId xmlns:a16="http://schemas.microsoft.com/office/drawing/2014/main" id="{3E649D84-41F5-3B96-BA76-840415E1B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162" y="411223"/>
            <a:ext cx="338328" cy="384048"/>
          </a:xfrm>
          <a:prstGeom prst="rect">
            <a:avLst/>
          </a:prstGeom>
        </p:spPr>
      </p:pic>
      <p:pic>
        <p:nvPicPr>
          <p:cNvPr id="9" name="Image 3" descr="preencoded.png">
            <a:extLst>
              <a:ext uri="{FF2B5EF4-FFF2-40B4-BE49-F238E27FC236}">
                <a16:creationId xmlns:a16="http://schemas.microsoft.com/office/drawing/2014/main" id="{4A8E18AA-E672-2971-A279-A8FE09A0F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360" y="2175206"/>
            <a:ext cx="384048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10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BBDFD70-E02B-DC07-F9FF-B52CFA58B86A}"/>
              </a:ext>
            </a:extLst>
          </p:cNvPr>
          <p:cNvSpPr/>
          <p:nvPr/>
        </p:nvSpPr>
        <p:spPr>
          <a:xfrm>
            <a:off x="308208" y="306591"/>
            <a:ext cx="6711158" cy="836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800"/>
              </a:lnSpc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</a:rPr>
              <a:t>How We Merged the Final Datasets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A495CF-6D58-D13D-5288-E8757224F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08" y="836830"/>
            <a:ext cx="6824179" cy="61529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2DAF9B-279C-EF15-5978-002D4A00E979}"/>
              </a:ext>
            </a:extLst>
          </p:cNvPr>
          <p:cNvSpPr txBox="1"/>
          <p:nvPr/>
        </p:nvSpPr>
        <p:spPr>
          <a:xfrm>
            <a:off x="308208" y="1250574"/>
            <a:ext cx="4941996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Merged using instant column as a common key.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Used pd.merge() with how='outer' to combine all datasets.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Removed unnecessary _y columns after merging.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Renamed _x columns to original names.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Final dataset shape → 1000 rows, 16 columns.</a:t>
            </a:r>
            <a:endParaRPr lang="en-IN" sz="200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3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4BAB74C-D99F-852D-A0F6-F21EEE6B9EBE}"/>
              </a:ext>
            </a:extLst>
          </p:cNvPr>
          <p:cNvSpPr/>
          <p:nvPr/>
        </p:nvSpPr>
        <p:spPr>
          <a:xfrm>
            <a:off x="281313" y="387274"/>
            <a:ext cx="6711158" cy="836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  <a:cs typeface="NotoSans-NotoSans-SemiBold" pitchFamily="34" charset="-120"/>
              </a:rPr>
              <a:t>Understanding Final Merged Dataset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32F769FC-541D-45EA-5D69-3AB5352E8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124" y="1615262"/>
            <a:ext cx="704088" cy="630936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0C43F619-10CE-5F08-CF66-550ED75BADCD}"/>
              </a:ext>
            </a:extLst>
          </p:cNvPr>
          <p:cNvSpPr/>
          <p:nvPr/>
        </p:nvSpPr>
        <p:spPr>
          <a:xfrm>
            <a:off x="435953" y="2314506"/>
            <a:ext cx="3093899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IN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KEY LEARNINGS</a:t>
            </a:r>
            <a:endParaRPr lang="en-US" sz="2320" b="1" dirty="0">
              <a:latin typeface="Arial" panose="020B0604020202020204" pitchFamily="34" charset="0"/>
              <a:ea typeface="NotoSans-NotoSans-SemiBold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F0ED631-6F22-C3C1-DA14-9E5C01E59A82}"/>
              </a:ext>
            </a:extLst>
          </p:cNvPr>
          <p:cNvSpPr/>
          <p:nvPr/>
        </p:nvSpPr>
        <p:spPr>
          <a:xfrm>
            <a:off x="372306" y="2838584"/>
            <a:ext cx="3403181" cy="1517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missing values after treatment.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Contains bike rental data with weather, season, temperature, humidity, and time details.</a:t>
            </a:r>
          </a:p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Weather and temperature impact bike rentals the most.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F49B5390-0023-0B4E-C5A1-22728DAFD10B}"/>
              </a:ext>
            </a:extLst>
          </p:cNvPr>
          <p:cNvSpPr/>
          <p:nvPr/>
        </p:nvSpPr>
        <p:spPr>
          <a:xfrm>
            <a:off x="4140980" y="2247276"/>
            <a:ext cx="32504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IN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OUTLIERS - DETECTION 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IN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&amp; HANDLING</a:t>
            </a:r>
            <a:endParaRPr lang="en-US" sz="2320" b="1" dirty="0">
              <a:latin typeface="Arial" panose="020B0604020202020204" pitchFamily="34" charset="0"/>
              <a:ea typeface="NotoSans-NotoSans-SemiBold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209AB390-B806-57D4-401D-8FC8227C1071}"/>
              </a:ext>
            </a:extLst>
          </p:cNvPr>
          <p:cNvSpPr/>
          <p:nvPr/>
        </p:nvSpPr>
        <p:spPr>
          <a:xfrm>
            <a:off x="4194769" y="3007306"/>
            <a:ext cx="3671762" cy="151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Outliers checked using Boxplots → Found in casual, registered, cnt (total rentals).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Used IQR Method (Interquartile Range) → Capped extreme values instead of removing them.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No extreme outliers after handling.</a:t>
            </a: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A36595A5-3A38-69E0-04EC-60A8A82E062D}"/>
              </a:ext>
            </a:extLst>
          </p:cNvPr>
          <p:cNvSpPr/>
          <p:nvPr/>
        </p:nvSpPr>
        <p:spPr>
          <a:xfrm>
            <a:off x="8941576" y="2242787"/>
            <a:ext cx="32504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IN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OUTLIER ANALYSIS 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IN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&amp; TREATMENT</a:t>
            </a:r>
            <a:endParaRPr lang="en-US" sz="2320" b="1" dirty="0">
              <a:latin typeface="Arial" panose="020B0604020202020204" pitchFamily="34" charset="0"/>
              <a:ea typeface="NotoSans-NotoSans-SemiBold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F32F7695-EDCC-BE5E-3DBF-9CFCC32267A7}"/>
              </a:ext>
            </a:extLst>
          </p:cNvPr>
          <p:cNvSpPr/>
          <p:nvPr/>
        </p:nvSpPr>
        <p:spPr>
          <a:xfrm>
            <a:off x="8941576" y="3007306"/>
            <a:ext cx="3403181" cy="151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970"/>
              </a:lnSpc>
            </a:pPr>
            <a:r>
              <a:rPr lang="en-IN" sz="2000" dirty="0"/>
              <a:t>Remove outliers – 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Extreme values distort analysis.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Better model accuracy.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Used capping (replacing extreme values with upper/lower bound).</a:t>
            </a: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0E2D2D6E-5A28-47C5-2C13-35AD827A03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5285" y="1523269"/>
            <a:ext cx="704088" cy="704088"/>
          </a:xfrm>
          <a:prstGeom prst="rect">
            <a:avLst/>
          </a:prstGeom>
        </p:spPr>
      </p:pic>
      <p:pic>
        <p:nvPicPr>
          <p:cNvPr id="13" name="Graphic 12" descr="Books on shelf with solid fill">
            <a:extLst>
              <a:ext uri="{FF2B5EF4-FFF2-40B4-BE49-F238E27FC236}">
                <a16:creationId xmlns:a16="http://schemas.microsoft.com/office/drawing/2014/main" id="{255A6BDB-87AD-30FE-053E-4F8068B145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7481" y="1653987"/>
            <a:ext cx="573741" cy="57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70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98186B-B81F-FAC2-F5BD-5CC847BED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6" t="28225" r="14080" b="1741"/>
          <a:stretch/>
        </p:blipFill>
        <p:spPr>
          <a:xfrm>
            <a:off x="215153" y="1035423"/>
            <a:ext cx="5382443" cy="3079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FB534B-AFA5-7C5A-4CD9-4512A8B1E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1" t="24105" r="14191" b="5861"/>
          <a:stretch/>
        </p:blipFill>
        <p:spPr>
          <a:xfrm>
            <a:off x="6229643" y="1048870"/>
            <a:ext cx="5747203" cy="3079378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8F4A3124-168B-EA1B-858A-0E15AF337F87}"/>
              </a:ext>
            </a:extLst>
          </p:cNvPr>
          <p:cNvSpPr/>
          <p:nvPr/>
        </p:nvSpPr>
        <p:spPr>
          <a:xfrm>
            <a:off x="215153" y="145227"/>
            <a:ext cx="6711158" cy="836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800"/>
              </a:lnSpc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</a:rPr>
              <a:t>Plot Explanation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FD5B5ED5-7B40-99CC-EC5C-84DE323E2AB2}"/>
              </a:ext>
            </a:extLst>
          </p:cNvPr>
          <p:cNvSpPr/>
          <p:nvPr/>
        </p:nvSpPr>
        <p:spPr>
          <a:xfrm>
            <a:off x="215153" y="4182037"/>
            <a:ext cx="5382443" cy="1517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x-axis represents the number of bike rentals (cnt). 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y-axis represents the frequency, showing how often different rental counts appear in the dataset. 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bars (histogram) represent the count of occurrences for different rental values</a:t>
            </a: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A4B2648A-42C8-D3CA-CB97-E5C33A29A6BD}"/>
              </a:ext>
            </a:extLst>
          </p:cNvPr>
          <p:cNvSpPr/>
          <p:nvPr/>
        </p:nvSpPr>
        <p:spPr>
          <a:xfrm>
            <a:off x="6229644" y="4291226"/>
            <a:ext cx="5747202" cy="1517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94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F6ABBA08-F435-BFFD-74A9-C96CBCC2F6BF}"/>
              </a:ext>
            </a:extLst>
          </p:cNvPr>
          <p:cNvSpPr/>
          <p:nvPr/>
        </p:nvSpPr>
        <p:spPr>
          <a:xfrm>
            <a:off x="470658" y="3452385"/>
            <a:ext cx="6840064" cy="9077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400" dirty="0">
                <a:solidFill>
                  <a:schemeClr val="tx1">
                    <a:lumMod val="85000"/>
                  </a:schemeClr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 appreciate you taking the time to view this presentation and hope you enjoyed it.</a:t>
            </a: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4F083355-3708-1A96-1A6E-6F2A1E896825}"/>
              </a:ext>
            </a:extLst>
          </p:cNvPr>
          <p:cNvSpPr/>
          <p:nvPr/>
        </p:nvSpPr>
        <p:spPr>
          <a:xfrm>
            <a:off x="470658" y="250464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Barlow Bold" pitchFamily="34" charset="-122"/>
                <a:cs typeface="Barlow Bold" pitchFamily="34" charset="-120"/>
              </a:rPr>
              <a:t>Thank You!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C4AC5D-82C3-CF2B-61A8-CA8672424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4D68D-4A08-58F8-31ED-A45AD3C16F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757"/>
            <a:ext cx="2380952" cy="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0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BA68119-A5AC-21D1-9C75-05F661608848}"/>
              </a:ext>
            </a:extLst>
          </p:cNvPr>
          <p:cNvSpPr/>
          <p:nvPr/>
        </p:nvSpPr>
        <p:spPr>
          <a:xfrm>
            <a:off x="281313" y="629320"/>
            <a:ext cx="6711158" cy="836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  <a:cs typeface="NotoSans-NotoSans-SemiBold" pitchFamily="34" charset="-120"/>
              </a:rPr>
              <a:t>Understanding Dataset 1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3" name="Image 3" descr="preencoded.png">
            <a:extLst>
              <a:ext uri="{FF2B5EF4-FFF2-40B4-BE49-F238E27FC236}">
                <a16:creationId xmlns:a16="http://schemas.microsoft.com/office/drawing/2014/main" id="{B62B8D91-345E-170A-5752-F863841AE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12" y="2314506"/>
            <a:ext cx="548640" cy="630936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D49DB991-D8C1-2D2D-DD86-3353B2672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124" y="2314506"/>
            <a:ext cx="704088" cy="630936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ADB40E91-3F7A-B159-1A73-9EBD751A5CD1}"/>
              </a:ext>
            </a:extLst>
          </p:cNvPr>
          <p:cNvSpPr/>
          <p:nvPr/>
        </p:nvSpPr>
        <p:spPr>
          <a:xfrm>
            <a:off x="281313" y="3094437"/>
            <a:ext cx="625449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DATASET STRUCTURE</a:t>
            </a:r>
            <a:endParaRPr lang="en-US" sz="232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51EAE1B-6432-6886-F998-3063307726C9}"/>
              </a:ext>
            </a:extLst>
          </p:cNvPr>
          <p:cNvSpPr/>
          <p:nvPr/>
        </p:nvSpPr>
        <p:spPr>
          <a:xfrm>
            <a:off x="281313" y="3563470"/>
            <a:ext cx="3403181" cy="1517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Key Columns: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 instant, dteday, season, yr, mnth, hr, holiday, weekday, weathersit, temp</a:t>
            </a:r>
          </a:p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Data types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: </a:t>
            </a:r>
            <a:r>
              <a:rPr lang="en-IN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int64, object, float64,bool. </a:t>
            </a:r>
          </a:p>
          <a:p>
            <a:pPr algn="l">
              <a:lnSpc>
                <a:spcPts val="2970"/>
              </a:lnSpc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232D6E5F-B5C3-052B-8C76-A26FA83F22E6}"/>
              </a:ext>
            </a:extLst>
          </p:cNvPr>
          <p:cNvSpPr/>
          <p:nvPr/>
        </p:nvSpPr>
        <p:spPr>
          <a:xfrm>
            <a:off x="4638519" y="3094437"/>
            <a:ext cx="32504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ISSUES FOUND</a:t>
            </a: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B2128BE6-210F-17C2-8298-A6E2D0063573}"/>
              </a:ext>
            </a:extLst>
          </p:cNvPr>
          <p:cNvSpPr/>
          <p:nvPr/>
        </p:nvSpPr>
        <p:spPr>
          <a:xfrm>
            <a:off x="4638519" y="3618336"/>
            <a:ext cx="3403181" cy="151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Incorrect types</a:t>
            </a:r>
          </a:p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Convert ‘dteday’ column to Date Time Format.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A594FB7E-3557-2613-EB0E-A678A2060AEE}"/>
              </a:ext>
            </a:extLst>
          </p:cNvPr>
          <p:cNvSpPr/>
          <p:nvPr/>
        </p:nvSpPr>
        <p:spPr>
          <a:xfrm>
            <a:off x="8704009" y="3098920"/>
            <a:ext cx="32504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FINDINGS</a:t>
            </a:r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5B6B1AC1-1459-ECA0-51C5-4BB4797215AB}"/>
              </a:ext>
            </a:extLst>
          </p:cNvPr>
          <p:cNvSpPr/>
          <p:nvPr/>
        </p:nvSpPr>
        <p:spPr>
          <a:xfrm>
            <a:off x="8421624" y="3622819"/>
            <a:ext cx="3403181" cy="151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Dataset Shape is (610, 10)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No Missing Values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After Conversion No Incorrect Datatypes</a:t>
            </a:r>
          </a:p>
        </p:txBody>
      </p:sp>
      <p:pic>
        <p:nvPicPr>
          <p:cNvPr id="14" name="Graphic 13" descr="Magnifying glass with solid fill">
            <a:extLst>
              <a:ext uri="{FF2B5EF4-FFF2-40B4-BE49-F238E27FC236}">
                <a16:creationId xmlns:a16="http://schemas.microsoft.com/office/drawing/2014/main" id="{6F21D861-C2A5-2EA1-2CC3-9972D3DB7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0840" y="2314506"/>
            <a:ext cx="70408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2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DB2BE4FD-6C3A-B071-45F0-ACE20D096433}"/>
              </a:ext>
            </a:extLst>
          </p:cNvPr>
          <p:cNvSpPr/>
          <p:nvPr/>
        </p:nvSpPr>
        <p:spPr>
          <a:xfrm>
            <a:off x="348548" y="214615"/>
            <a:ext cx="7973568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</a:rPr>
              <a:t>Exploring Dataset 1</a:t>
            </a:r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ADA17CF8-3F0C-0040-DB1C-9D6AFA6CF7AC}"/>
              </a:ext>
            </a:extLst>
          </p:cNvPr>
          <p:cNvSpPr/>
          <p:nvPr/>
        </p:nvSpPr>
        <p:spPr>
          <a:xfrm>
            <a:off x="8415528" y="1592131"/>
            <a:ext cx="377647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PLOTS</a:t>
            </a: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2B21D1FD-73CF-37C7-F11F-EAF42C3AEF6C}"/>
              </a:ext>
            </a:extLst>
          </p:cNvPr>
          <p:cNvSpPr/>
          <p:nvPr/>
        </p:nvSpPr>
        <p:spPr>
          <a:xfrm>
            <a:off x="8322116" y="2124633"/>
            <a:ext cx="3776472" cy="4964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70"/>
              </a:lnSpc>
              <a:buNone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• Histogram of temperature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B9D9300-9196-860D-D724-1A7D9D3BA924}"/>
              </a:ext>
            </a:extLst>
          </p:cNvPr>
          <p:cNvSpPr/>
          <p:nvPr/>
        </p:nvSpPr>
        <p:spPr>
          <a:xfrm>
            <a:off x="8415528" y="3603001"/>
            <a:ext cx="377647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IN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INSIGHTS</a:t>
            </a:r>
            <a:endParaRPr lang="en-US" sz="2320" b="1" dirty="0">
              <a:latin typeface="Arial" panose="020B0604020202020204" pitchFamily="34" charset="0"/>
              <a:ea typeface="NotoSans-NotoSans-SemiBold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0DA5DD4-54E9-653B-97A9-FDF11824CA30}"/>
              </a:ext>
            </a:extLst>
          </p:cNvPr>
          <p:cNvSpPr/>
          <p:nvPr/>
        </p:nvSpPr>
        <p:spPr>
          <a:xfrm>
            <a:off x="8322116" y="4078756"/>
            <a:ext cx="3776472" cy="1517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70"/>
              </a:lnSpc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• Temperature follows a normal distribution.</a:t>
            </a:r>
          </a:p>
          <a:p>
            <a:pPr>
              <a:lnSpc>
                <a:spcPts val="2970"/>
              </a:lnSpc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• </a:t>
            </a:r>
            <a:r>
              <a:rPr lang="en-IN" sz="2000" dirty="0"/>
              <a:t>Summer (season 2)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 weather conditions affect rental counts significantly.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05D8B-9C6B-6591-939B-B78F5469A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6" t="31952" r="29302" b="7430"/>
          <a:stretch/>
        </p:blipFill>
        <p:spPr>
          <a:xfrm>
            <a:off x="212912" y="1578685"/>
            <a:ext cx="7436224" cy="4155141"/>
          </a:xfrm>
          <a:prstGeom prst="rect">
            <a:avLst/>
          </a:prstGeom>
        </p:spPr>
      </p:pic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C7BC5689-F185-AF1D-787B-17469E8A5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110" y="1084502"/>
            <a:ext cx="338328" cy="384048"/>
          </a:xfrm>
          <a:prstGeom prst="rect">
            <a:avLst/>
          </a:prstGeom>
        </p:spPr>
      </p:pic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0251CA65-5A3B-F93E-FBB2-918D5B450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3110" y="3018183"/>
            <a:ext cx="384048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1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972C9D4-FC10-09BD-72CB-82D7FD568303}"/>
              </a:ext>
            </a:extLst>
          </p:cNvPr>
          <p:cNvSpPr/>
          <p:nvPr/>
        </p:nvSpPr>
        <p:spPr>
          <a:xfrm>
            <a:off x="281313" y="293144"/>
            <a:ext cx="6711158" cy="836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  <a:cs typeface="NotoSans-NotoSans-SemiBold" pitchFamily="34" charset="-120"/>
              </a:rPr>
              <a:t>Understanding Dataset 2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3" name="Image 3" descr="preencoded.png">
            <a:extLst>
              <a:ext uri="{FF2B5EF4-FFF2-40B4-BE49-F238E27FC236}">
                <a16:creationId xmlns:a16="http://schemas.microsoft.com/office/drawing/2014/main" id="{4FBE4E9F-4380-A72D-CC0B-A1F8BAA91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12" y="1561474"/>
            <a:ext cx="548640" cy="630936"/>
          </a:xfrm>
          <a:prstGeom prst="rect">
            <a:avLst/>
          </a:prstGeom>
        </p:spPr>
      </p:pic>
      <p:sp>
        <p:nvSpPr>
          <p:cNvPr id="4" name="Text 2">
            <a:extLst>
              <a:ext uri="{FF2B5EF4-FFF2-40B4-BE49-F238E27FC236}">
                <a16:creationId xmlns:a16="http://schemas.microsoft.com/office/drawing/2014/main" id="{7ED861E7-FEE0-0275-0305-0CEA987B1DAF}"/>
              </a:ext>
            </a:extLst>
          </p:cNvPr>
          <p:cNvSpPr/>
          <p:nvPr/>
        </p:nvSpPr>
        <p:spPr>
          <a:xfrm>
            <a:off x="281313" y="2341405"/>
            <a:ext cx="625449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DATASET STRUCTURE</a:t>
            </a:r>
            <a:endParaRPr lang="en-US" sz="232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5CFA5F35-9DDC-CCB6-D1BE-E6C5BB8B1D0D}"/>
              </a:ext>
            </a:extLst>
          </p:cNvPr>
          <p:cNvSpPr/>
          <p:nvPr/>
        </p:nvSpPr>
        <p:spPr>
          <a:xfrm>
            <a:off x="281313" y="2810438"/>
            <a:ext cx="3403181" cy="1517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Dataset Shape is (610, </a:t>
            </a:r>
            <a:r>
              <a:rPr lang="en-IN" sz="2000" dirty="0"/>
              <a:t>8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)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Key Columns:</a:t>
            </a: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Unnamed: 0, 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instant, </a:t>
            </a:r>
            <a:r>
              <a:rPr lang="en-IN" sz="2000" dirty="0"/>
              <a:t>atemp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, </a:t>
            </a:r>
            <a:r>
              <a:rPr lang="en-IN" sz="2000" dirty="0"/>
              <a:t>hum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, </a:t>
            </a:r>
            <a:r>
              <a:rPr lang="en-IN" sz="2000" dirty="0"/>
              <a:t>windspeed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, </a:t>
            </a:r>
            <a:r>
              <a:rPr lang="en-IN" sz="2000" dirty="0"/>
              <a:t>casual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, </a:t>
            </a:r>
            <a:r>
              <a:rPr lang="en-IN" sz="2000" dirty="0"/>
              <a:t>registered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, </a:t>
            </a:r>
            <a:r>
              <a:rPr lang="en-IN" sz="2000" dirty="0"/>
              <a:t>cnt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Data types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: </a:t>
            </a:r>
            <a:r>
              <a:rPr lang="en-IN" sz="2000" dirty="0"/>
              <a:t>int64, float64.</a:t>
            </a: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88736C26-BC18-E46F-E43A-86DAA5D56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124" y="1548027"/>
            <a:ext cx="704088" cy="630936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D053735F-76B4-21F2-CF79-B799E1C4DDB3}"/>
              </a:ext>
            </a:extLst>
          </p:cNvPr>
          <p:cNvSpPr/>
          <p:nvPr/>
        </p:nvSpPr>
        <p:spPr>
          <a:xfrm>
            <a:off x="4638519" y="2327958"/>
            <a:ext cx="32504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ISSUES FOUND</a:t>
            </a: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3DCEBC1B-AEE7-AE3F-A1FC-E74678F1D1B3}"/>
              </a:ext>
            </a:extLst>
          </p:cNvPr>
          <p:cNvSpPr/>
          <p:nvPr/>
        </p:nvSpPr>
        <p:spPr>
          <a:xfrm>
            <a:off x="4638519" y="2851857"/>
            <a:ext cx="3403181" cy="151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Unnecessary column ‘Unnamed: 0’.</a:t>
            </a: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Missing values are found in ‘atemp’ columns.</a:t>
            </a: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DB3EAB57-2D71-739A-676F-62ACBAC0B079}"/>
              </a:ext>
            </a:extLst>
          </p:cNvPr>
          <p:cNvSpPr/>
          <p:nvPr/>
        </p:nvSpPr>
        <p:spPr>
          <a:xfrm>
            <a:off x="8704009" y="2318994"/>
            <a:ext cx="32504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SOLUTIONS</a:t>
            </a:r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34FD73B3-6DB4-52CA-21A4-C59576CDEF3B}"/>
              </a:ext>
            </a:extLst>
          </p:cNvPr>
          <p:cNvSpPr/>
          <p:nvPr/>
        </p:nvSpPr>
        <p:spPr>
          <a:xfrm>
            <a:off x="8421624" y="2842893"/>
            <a:ext cx="3403181" cy="151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Dropped the column ‘Unnamed: 0’.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Use ‘mean()’ to handle missing values.</a:t>
            </a:r>
          </a:p>
        </p:txBody>
      </p:sp>
      <p:pic>
        <p:nvPicPr>
          <p:cNvPr id="17" name="Graphic 16" descr="Bullseye with solid fill">
            <a:extLst>
              <a:ext uri="{FF2B5EF4-FFF2-40B4-BE49-F238E27FC236}">
                <a16:creationId xmlns:a16="http://schemas.microsoft.com/office/drawing/2014/main" id="{AB3294A9-DF11-7446-EBD7-04065CE01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40996" y="1388635"/>
            <a:ext cx="803775" cy="8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8F488B-7488-FD57-7D32-339834238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31" t="35091" r="35257" b="8803"/>
          <a:stretch/>
        </p:blipFill>
        <p:spPr>
          <a:xfrm>
            <a:off x="5088181" y="1627095"/>
            <a:ext cx="6911079" cy="4411982"/>
          </a:xfrm>
          <a:prstGeom prst="rect">
            <a:avLst/>
          </a:prstGeom>
        </p:spPr>
      </p:pic>
      <p:sp>
        <p:nvSpPr>
          <p:cNvPr id="4" name="Text 2">
            <a:extLst>
              <a:ext uri="{FF2B5EF4-FFF2-40B4-BE49-F238E27FC236}">
                <a16:creationId xmlns:a16="http://schemas.microsoft.com/office/drawing/2014/main" id="{C7143F39-0A9A-C19A-418E-A3054E41CA99}"/>
              </a:ext>
            </a:extLst>
          </p:cNvPr>
          <p:cNvSpPr/>
          <p:nvPr/>
        </p:nvSpPr>
        <p:spPr>
          <a:xfrm>
            <a:off x="348548" y="214615"/>
            <a:ext cx="7973568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</a:rPr>
              <a:t>Exploring Dataset 2</a:t>
            </a: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3CF9FC03-548A-3D91-93D3-7BC700F66229}"/>
              </a:ext>
            </a:extLst>
          </p:cNvPr>
          <p:cNvSpPr/>
          <p:nvPr/>
        </p:nvSpPr>
        <p:spPr>
          <a:xfrm>
            <a:off x="401074" y="1592131"/>
            <a:ext cx="377647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PLOTS</a:t>
            </a: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1AF3C3AE-373B-8634-3FF6-3B057BAF94EB}"/>
              </a:ext>
            </a:extLst>
          </p:cNvPr>
          <p:cNvSpPr/>
          <p:nvPr/>
        </p:nvSpPr>
        <p:spPr>
          <a:xfrm>
            <a:off x="307661" y="2124633"/>
            <a:ext cx="4197103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70"/>
              </a:lnSpc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• </a:t>
            </a:r>
            <a:r>
              <a:rPr lang="en-IN" sz="2000" i="0" dirty="0">
                <a:effectLst/>
                <a:latin typeface="system-ui"/>
              </a:rPr>
              <a:t>Scatter Plot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 of temperature and Bike Rental</a:t>
            </a: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D389A147-57A2-7A87-DA1E-1508735418DD}"/>
              </a:ext>
            </a:extLst>
          </p:cNvPr>
          <p:cNvSpPr/>
          <p:nvPr/>
        </p:nvSpPr>
        <p:spPr>
          <a:xfrm>
            <a:off x="387627" y="3925729"/>
            <a:ext cx="377647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IN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INSIGHTS</a:t>
            </a:r>
            <a:endParaRPr lang="en-US" sz="2320" b="1" dirty="0">
              <a:latin typeface="Arial" panose="020B0604020202020204" pitchFamily="34" charset="0"/>
              <a:ea typeface="NotoSans-NotoSans-SemiBold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43FE25BC-B850-EDD9-B637-45BF2AE7BCED}"/>
              </a:ext>
            </a:extLst>
          </p:cNvPr>
          <p:cNvSpPr/>
          <p:nvPr/>
        </p:nvSpPr>
        <p:spPr>
          <a:xfrm>
            <a:off x="335101" y="4494279"/>
            <a:ext cx="4304134" cy="1517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70"/>
              </a:lnSpc>
            </a:pPr>
            <a:r>
              <a:rPr lang="en-US" sz="2000" dirty="0"/>
              <a:t>A positive trend might indicate that warmer temperatures lead to more bike rentals.</a:t>
            </a:r>
          </a:p>
          <a:p>
            <a:pPr>
              <a:lnSpc>
                <a:spcPts val="2970"/>
              </a:lnSpc>
            </a:pPr>
            <a:r>
              <a:rPr lang="en-US" sz="2000" dirty="0"/>
              <a:t>This plot helps analyze how temperature impacts bike rental demand.</a:t>
            </a: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D99A8D96-2932-C976-7FAA-B5AD295D2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56" y="1084502"/>
            <a:ext cx="338328" cy="384048"/>
          </a:xfrm>
          <a:prstGeom prst="rect">
            <a:avLst/>
          </a:prstGeom>
        </p:spPr>
      </p:pic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00645AC1-783F-7202-5570-D02758E8B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09" y="3340911"/>
            <a:ext cx="384048" cy="38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79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C4D324-EFBB-B8E7-8BF2-BADEE4FDD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5" t="29010" r="29081" b="5273"/>
          <a:stretch/>
        </p:blipFill>
        <p:spPr>
          <a:xfrm>
            <a:off x="-1" y="0"/>
            <a:ext cx="7902055" cy="6858000"/>
          </a:xfrm>
          <a:prstGeom prst="rect">
            <a:avLst/>
          </a:prstGeom>
        </p:spPr>
      </p:pic>
      <p:sp>
        <p:nvSpPr>
          <p:cNvPr id="4" name="Text 4">
            <a:extLst>
              <a:ext uri="{FF2B5EF4-FFF2-40B4-BE49-F238E27FC236}">
                <a16:creationId xmlns:a16="http://schemas.microsoft.com/office/drawing/2014/main" id="{3CC4A5FD-B0EF-8B96-3C2E-C197955DDB8D}"/>
              </a:ext>
            </a:extLst>
          </p:cNvPr>
          <p:cNvSpPr/>
          <p:nvPr/>
        </p:nvSpPr>
        <p:spPr>
          <a:xfrm>
            <a:off x="8173482" y="139855"/>
            <a:ext cx="377647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PLOTS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0594F02C-A7A7-4671-C88D-28ADE35E4567}"/>
              </a:ext>
            </a:extLst>
          </p:cNvPr>
          <p:cNvSpPr/>
          <p:nvPr/>
        </p:nvSpPr>
        <p:spPr>
          <a:xfrm>
            <a:off x="8080070" y="551334"/>
            <a:ext cx="3776472" cy="4964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70"/>
              </a:lnSpc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• </a:t>
            </a:r>
            <a:r>
              <a:rPr lang="en-US" sz="200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P</a:t>
            </a:r>
            <a:r>
              <a:rPr lang="en-US" sz="2000" dirty="0"/>
              <a:t>air plot visualizes relationships between temperature , </a:t>
            </a:r>
            <a:r>
              <a:rPr lang="en-IN" sz="2000" dirty="0"/>
              <a:t>humidity, wind speed, and bike rentals</a:t>
            </a: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2BDB945B-5174-9373-C7E8-1FF8106E74D5}"/>
              </a:ext>
            </a:extLst>
          </p:cNvPr>
          <p:cNvSpPr/>
          <p:nvPr/>
        </p:nvSpPr>
        <p:spPr>
          <a:xfrm>
            <a:off x="8173482" y="1922126"/>
            <a:ext cx="377647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IN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INSIGHTS</a:t>
            </a:r>
            <a:endParaRPr lang="en-US" sz="2320" b="1" dirty="0">
              <a:latin typeface="Arial" panose="020B0604020202020204" pitchFamily="34" charset="0"/>
              <a:ea typeface="NotoSans-NotoSans-SemiBold" pitchFamily="34" charset="-122"/>
              <a:cs typeface="Arial" panose="020B0604020202020204" pitchFamily="34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0B807AF8-43B7-D20E-65A4-82D8023EEDC4}"/>
              </a:ext>
            </a:extLst>
          </p:cNvPr>
          <p:cNvSpPr/>
          <p:nvPr/>
        </p:nvSpPr>
        <p:spPr>
          <a:xfrm>
            <a:off x="8080070" y="2290305"/>
            <a:ext cx="4111930" cy="3760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70"/>
              </a:lnSpc>
            </a:pPr>
            <a:r>
              <a:rPr lang="en-IN" sz="2000" b="1" dirty="0">
                <a:uFill>
                  <a:solidFill>
                    <a:srgbClr val="00B0F0"/>
                  </a:solidFill>
                </a:uFill>
              </a:rPr>
              <a:t>atemp vs. cnt </a:t>
            </a:r>
            <a:r>
              <a:rPr lang="en-IN" sz="2000" dirty="0">
                <a:uFill>
                  <a:solidFill>
                    <a:srgbClr val="00B0F0"/>
                  </a:solidFill>
                </a:uFill>
              </a:rPr>
              <a:t>- </a:t>
            </a:r>
            <a:r>
              <a:rPr lang="en-US" sz="2000" dirty="0"/>
              <a:t>If there’s an upward trend, warmer temperatures lead to more bike rentals.</a:t>
            </a:r>
          </a:p>
          <a:p>
            <a:pPr>
              <a:lnSpc>
                <a:spcPts val="2970"/>
              </a:lnSpc>
            </a:pPr>
            <a:r>
              <a:rPr lang="en-IN" sz="2000" b="1" dirty="0"/>
              <a:t>hum</a:t>
            </a:r>
            <a:r>
              <a:rPr lang="en-US" sz="2000" b="1" dirty="0"/>
              <a:t> vs. </a:t>
            </a:r>
            <a:r>
              <a:rPr lang="en-IN" sz="2000" b="1" dirty="0"/>
              <a:t>cnt</a:t>
            </a:r>
            <a:r>
              <a:rPr lang="en-US" sz="2000" b="1" dirty="0"/>
              <a:t> </a:t>
            </a:r>
            <a:r>
              <a:rPr lang="en-US" sz="2000" dirty="0"/>
              <a:t>- A downward trend may indicate high humidity reduces bike rentals.</a:t>
            </a:r>
          </a:p>
          <a:p>
            <a:pPr>
              <a:lnSpc>
                <a:spcPts val="2970"/>
              </a:lnSpc>
            </a:pPr>
            <a:r>
              <a:rPr lang="en-IN" sz="2000" b="1" dirty="0"/>
              <a:t>windspeed</a:t>
            </a:r>
            <a:r>
              <a:rPr lang="en-US" sz="2000" b="1" dirty="0"/>
              <a:t> vs. </a:t>
            </a:r>
            <a:r>
              <a:rPr lang="en-IN" sz="2000" b="1" dirty="0"/>
              <a:t>cnt</a:t>
            </a:r>
            <a:r>
              <a:rPr lang="en-US" sz="2000" b="1" dirty="0"/>
              <a:t> </a:t>
            </a:r>
            <a:r>
              <a:rPr lang="en-US" sz="2000" dirty="0"/>
              <a:t>- If points are scattered, wind speed may have little impact on rentals.</a:t>
            </a:r>
          </a:p>
          <a:p>
            <a:pPr>
              <a:lnSpc>
                <a:spcPts val="2970"/>
              </a:lnSpc>
            </a:pPr>
            <a:r>
              <a:rPr lang="en-IN" sz="2000" b="1" dirty="0"/>
              <a:t>Correlations</a:t>
            </a:r>
            <a:r>
              <a:rPr lang="en-IN" sz="2000" dirty="0"/>
              <a:t> </a:t>
            </a:r>
            <a:r>
              <a:rPr lang="en-US" sz="2000" dirty="0"/>
              <a:t>- Strong linear patterns indicate a strong relationship between two variables.</a:t>
            </a: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4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F6E41340-88F2-31EA-BFDD-F72647B344E5}"/>
              </a:ext>
            </a:extLst>
          </p:cNvPr>
          <p:cNvSpPr/>
          <p:nvPr/>
        </p:nvSpPr>
        <p:spPr>
          <a:xfrm>
            <a:off x="348548" y="214615"/>
            <a:ext cx="7973568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</a:rPr>
              <a:t>Merging Dataset 1 and Dataset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1FF62-7AEE-4074-8D76-59538E514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258" y="705621"/>
            <a:ext cx="12192000" cy="644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145344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EBF21A1-F8C9-33D7-5C10-0BA7138A0651}"/>
              </a:ext>
            </a:extLst>
          </p:cNvPr>
          <p:cNvSpPr/>
          <p:nvPr/>
        </p:nvSpPr>
        <p:spPr>
          <a:xfrm>
            <a:off x="281313" y="629320"/>
            <a:ext cx="6711158" cy="8364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  <a:cs typeface="NotoSans-NotoSans-SemiBold" pitchFamily="34" charset="-120"/>
              </a:rPr>
              <a:t>Understanding Dataset 3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tannic Bold" panose="020B0903060703020204" pitchFamily="34" charset="0"/>
            </a:endParaRPr>
          </a:p>
        </p:txBody>
      </p:sp>
      <p:pic>
        <p:nvPicPr>
          <p:cNvPr id="3" name="Image 3" descr="preencoded.png">
            <a:extLst>
              <a:ext uri="{FF2B5EF4-FFF2-40B4-BE49-F238E27FC236}">
                <a16:creationId xmlns:a16="http://schemas.microsoft.com/office/drawing/2014/main" id="{2A301A22-827E-66C4-D997-89B9ABD7F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12" y="2314506"/>
            <a:ext cx="548640" cy="630936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76FC56AF-CF3D-D2F3-0688-655A96056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124" y="2314506"/>
            <a:ext cx="704088" cy="630936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C9167963-BA6D-2703-A540-968EB0627278}"/>
              </a:ext>
            </a:extLst>
          </p:cNvPr>
          <p:cNvSpPr/>
          <p:nvPr/>
        </p:nvSpPr>
        <p:spPr>
          <a:xfrm>
            <a:off x="281313" y="3094437"/>
            <a:ext cx="625449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DATASET STRUCTURE</a:t>
            </a:r>
            <a:endParaRPr lang="en-US" sz="232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B9C1105-1FA8-1CB9-D847-46572E8C76DC}"/>
              </a:ext>
            </a:extLst>
          </p:cNvPr>
          <p:cNvSpPr/>
          <p:nvPr/>
        </p:nvSpPr>
        <p:spPr>
          <a:xfrm>
            <a:off x="281313" y="3563470"/>
            <a:ext cx="3403181" cy="1517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Key Columns: instant, dteday, season, yr, mnth, hr, holiday, weekday, weathersit, temp, atemp, hum, windspeed, casual, registered, cnt</a:t>
            </a:r>
          </a:p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IN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Data types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: </a:t>
            </a:r>
            <a:r>
              <a:rPr lang="en-IN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int64, object, float64,bool. </a:t>
            </a:r>
          </a:p>
          <a:p>
            <a:pPr algn="l">
              <a:lnSpc>
                <a:spcPts val="2970"/>
              </a:lnSpc>
            </a:pPr>
            <a:endParaRPr lang="en-US" sz="18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59562478-6BA2-79E7-A747-927614AD361B}"/>
              </a:ext>
            </a:extLst>
          </p:cNvPr>
          <p:cNvSpPr/>
          <p:nvPr/>
        </p:nvSpPr>
        <p:spPr>
          <a:xfrm>
            <a:off x="4638519" y="3094437"/>
            <a:ext cx="32504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ISSUES FOUND</a:t>
            </a: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C5BCB55B-7D81-CC7E-EABB-A55D3A174DB3}"/>
              </a:ext>
            </a:extLst>
          </p:cNvPr>
          <p:cNvSpPr/>
          <p:nvPr/>
        </p:nvSpPr>
        <p:spPr>
          <a:xfrm>
            <a:off x="4638519" y="3618336"/>
            <a:ext cx="3403181" cy="151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‘dteday’ </a:t>
            </a:r>
            <a:r>
              <a:rPr lang="en-US" sz="2000" dirty="0"/>
              <a:t>was initially an object → Converted to ‘date’.</a:t>
            </a: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7DFA7C6B-BE8A-4241-D42F-D1755C6AC1E4}"/>
              </a:ext>
            </a:extLst>
          </p:cNvPr>
          <p:cNvSpPr/>
          <p:nvPr/>
        </p:nvSpPr>
        <p:spPr>
          <a:xfrm>
            <a:off x="8704009" y="3098920"/>
            <a:ext cx="325042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FINDINGS</a:t>
            </a: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8E034DF3-4A37-AFDF-D4B1-F5EE0D1FAA3D}"/>
              </a:ext>
            </a:extLst>
          </p:cNvPr>
          <p:cNvSpPr/>
          <p:nvPr/>
        </p:nvSpPr>
        <p:spPr>
          <a:xfrm>
            <a:off x="8421624" y="3622819"/>
            <a:ext cx="3403181" cy="151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Dataset Shape is (390, 16)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No Missing Values</a:t>
            </a:r>
          </a:p>
          <a:p>
            <a:pPr marL="342900" indent="-342900" algn="l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After Conversion No Incorrect Datatypes</a:t>
            </a:r>
          </a:p>
        </p:txBody>
      </p:sp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CB300E4A-1F70-9375-266E-DB4CDED0D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0840" y="2314506"/>
            <a:ext cx="704088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0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:a16="http://schemas.microsoft.com/office/drawing/2014/main" id="{A0AF6D7C-10B9-29F4-C3C3-18A470DA7870}"/>
              </a:ext>
            </a:extLst>
          </p:cNvPr>
          <p:cNvSpPr/>
          <p:nvPr/>
        </p:nvSpPr>
        <p:spPr>
          <a:xfrm>
            <a:off x="348548" y="214615"/>
            <a:ext cx="7973568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NotoSans-NotoSans-SemiBold" pitchFamily="34" charset="-122"/>
              </a:rPr>
              <a:t>Exploring Dataset 3</a:t>
            </a:r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8A6C70DA-498D-4758-DD46-768FE2B3B4C7}"/>
              </a:ext>
            </a:extLst>
          </p:cNvPr>
          <p:cNvSpPr/>
          <p:nvPr/>
        </p:nvSpPr>
        <p:spPr>
          <a:xfrm>
            <a:off x="401074" y="1457661"/>
            <a:ext cx="377647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PLOTS</a:t>
            </a: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CD83E972-7AF0-5506-6C3A-CF120E65E8F7}"/>
              </a:ext>
            </a:extLst>
          </p:cNvPr>
          <p:cNvSpPr/>
          <p:nvPr/>
        </p:nvSpPr>
        <p:spPr>
          <a:xfrm>
            <a:off x="307661" y="1815352"/>
            <a:ext cx="4197103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970"/>
              </a:lnSpc>
            </a:pP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• </a:t>
            </a:r>
            <a:r>
              <a:rPr lang="en-IN" sz="200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H</a:t>
            </a:r>
            <a:r>
              <a:rPr lang="en-IN" sz="2000" dirty="0"/>
              <a:t>istogram </a:t>
            </a:r>
            <a:r>
              <a:rPr lang="en-IN" sz="2000" i="0" dirty="0">
                <a:effectLst/>
                <a:latin typeface="system-ui"/>
              </a:rPr>
              <a:t>Plot</a:t>
            </a:r>
            <a:r>
              <a:rPr lang="en-US" sz="1850" dirty="0">
                <a:latin typeface="Arial" panose="020B0604020202020204" pitchFamily="34" charset="0"/>
                <a:ea typeface="NotoSans-NotoSans-Thin" pitchFamily="34" charset="-122"/>
                <a:cs typeface="Arial" panose="020B0604020202020204" pitchFamily="34" charset="0"/>
              </a:rPr>
              <a:t> </a:t>
            </a:r>
            <a:r>
              <a:rPr lang="en-IN" sz="2000" dirty="0"/>
              <a:t>with a KDE </a:t>
            </a:r>
            <a:r>
              <a:rPr lang="en-US" sz="2000" dirty="0"/>
              <a:t>(Kernel Density Estimation) curve that shows the distribution of total bike rentals</a:t>
            </a: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31AC027-62F1-F960-B5F6-6A73CDDB2B0D}"/>
              </a:ext>
            </a:extLst>
          </p:cNvPr>
          <p:cNvSpPr/>
          <p:nvPr/>
        </p:nvSpPr>
        <p:spPr>
          <a:xfrm>
            <a:off x="387627" y="3656789"/>
            <a:ext cx="3776472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IN" sz="2320" b="1" dirty="0">
                <a:latin typeface="Arial" panose="020B0604020202020204" pitchFamily="34" charset="0"/>
                <a:ea typeface="NotoSans-NotoSans-SemiBold" pitchFamily="34" charset="-122"/>
                <a:cs typeface="Arial" panose="020B0604020202020204" pitchFamily="34" charset="0"/>
              </a:rPr>
              <a:t>INSIGHTS</a:t>
            </a:r>
            <a:endParaRPr lang="en-US" sz="2320" b="1" dirty="0">
              <a:latin typeface="Arial" panose="020B0604020202020204" pitchFamily="34" charset="0"/>
              <a:ea typeface="NotoSans-NotoSans-SemiBold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D0AD71F8-A1C6-2D81-4D6F-69E5776CC479}"/>
              </a:ext>
            </a:extLst>
          </p:cNvPr>
          <p:cNvSpPr/>
          <p:nvPr/>
        </p:nvSpPr>
        <p:spPr>
          <a:xfrm>
            <a:off x="335101" y="4063975"/>
            <a:ext cx="4304134" cy="1517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Most rentals fall in a specific range, meaning demand is not evenly spread.</a:t>
            </a:r>
          </a:p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If the curve is skewed, it suggests more low or high rental values.</a:t>
            </a:r>
          </a:p>
          <a:p>
            <a:pPr marL="342900" indent="-342900">
              <a:lnSpc>
                <a:spcPts val="297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Helps understand common rental counts and detect outliers.</a:t>
            </a:r>
            <a:endParaRPr lang="en-US" sz="1850" dirty="0">
              <a:latin typeface="Arial" panose="020B0604020202020204" pitchFamily="34" charset="0"/>
              <a:ea typeface="NotoSans-NotoSans-Thin" pitchFamily="34" charset="-122"/>
              <a:cs typeface="Arial" panose="020B0604020202020204" pitchFamily="34" charset="0"/>
            </a:endParaRPr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736119D9-C215-B761-D8FC-D57806DC2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56" y="1084502"/>
            <a:ext cx="338328" cy="384048"/>
          </a:xfrm>
          <a:prstGeom prst="rect">
            <a:avLst/>
          </a:prstGeom>
        </p:spPr>
      </p:pic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151346B8-574C-D1FA-2986-25C58CB6D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09" y="3179547"/>
            <a:ext cx="384048" cy="384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BFD42-0406-693F-790C-AC5859301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2" t="26459" r="26213" b="26460"/>
          <a:stretch/>
        </p:blipFill>
        <p:spPr>
          <a:xfrm>
            <a:off x="4689834" y="1276526"/>
            <a:ext cx="7345246" cy="41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8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226</TotalTime>
  <Words>756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Britannic Bold</vt:lpstr>
      <vt:lpstr>Calibri</vt:lpstr>
      <vt:lpstr>Calibri Light</vt:lpstr>
      <vt:lpstr>Montserrat</vt:lpstr>
      <vt:lpstr>system-ui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Windows User</dc:creator>
  <cp:lastModifiedBy>Windows User</cp:lastModifiedBy>
  <cp:revision>26</cp:revision>
  <dcterms:created xsi:type="dcterms:W3CDTF">2025-03-07T16:58:39Z</dcterms:created>
  <dcterms:modified xsi:type="dcterms:W3CDTF">2025-03-11T17:24:18Z</dcterms:modified>
</cp:coreProperties>
</file>