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530" r:id="rId5"/>
    <p:sldId id="531" r:id="rId6"/>
    <p:sldId id="547" r:id="rId7"/>
    <p:sldId id="548" r:id="rId8"/>
    <p:sldId id="549" r:id="rId9"/>
    <p:sldId id="550" r:id="rId10"/>
    <p:sldId id="551" r:id="rId11"/>
    <p:sldId id="533" r:id="rId12"/>
    <p:sldId id="534" r:id="rId13"/>
    <p:sldId id="535" r:id="rId14"/>
    <p:sldId id="536" r:id="rId15"/>
    <p:sldId id="537" r:id="rId16"/>
    <p:sldId id="546" r:id="rId17"/>
    <p:sldId id="545" r:id="rId18"/>
    <p:sldId id="538" r:id="rId19"/>
    <p:sldId id="539" r:id="rId20"/>
    <p:sldId id="540" r:id="rId21"/>
    <p:sldId id="541" r:id="rId22"/>
    <p:sldId id="543" r:id="rId23"/>
    <p:sldId id="54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23F1"/>
    <a:srgbClr val="8822EE"/>
    <a:srgbClr val="F01688"/>
    <a:srgbClr val="2F21F3"/>
    <a:srgbClr val="FEB52B"/>
    <a:srgbClr val="F01689"/>
    <a:srgbClr val="6F22E3"/>
    <a:srgbClr val="E218A3"/>
    <a:srgbClr val="BA20DB"/>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22"/>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Series 3</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448A-482A-987B-70234277E2E8}"/>
            </c:ext>
          </c:extLst>
        </c:ser>
        <c:ser>
          <c:idx val="1"/>
          <c:order val="1"/>
          <c:tx>
            <c:strRef>
              <c:f>Sheet1!$C$1</c:f>
              <c:strCache>
                <c:ptCount val="1"/>
                <c:pt idx="0">
                  <c:v>Series 2</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448A-482A-987B-70234277E2E8}"/>
            </c:ext>
          </c:extLst>
        </c:ser>
        <c:ser>
          <c:idx val="2"/>
          <c:order val="2"/>
          <c:tx>
            <c:strRef>
              <c:f>Sheet1!$D$1</c:f>
              <c:strCache>
                <c:ptCount val="1"/>
                <c:pt idx="0">
                  <c:v>Series 1</c:v>
                </c:pt>
              </c:strCache>
            </c:strRef>
          </c:tx>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accent3">
                        <a:lumMod val="25000"/>
                      </a:schemeClr>
                    </a:solidFill>
                    <a:latin typeface="Segoe UI Light" panose="020B0502040204020203" pitchFamily="34" charset="0"/>
                    <a:ea typeface="+mn-ea"/>
                    <a:cs typeface="Segoe UI Light"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448A-482A-987B-70234277E2E8}"/>
            </c:ext>
          </c:extLst>
        </c:ser>
        <c:dLbls>
          <c:showLegendKey val="0"/>
          <c:showVal val="1"/>
          <c:showCatName val="0"/>
          <c:showSerName val="0"/>
          <c:showPercent val="0"/>
          <c:showBubbleSize val="0"/>
        </c:dLbls>
        <c:gapWidth val="326"/>
        <c:overlap val="100"/>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0" i="0">
          <a:solidFill>
            <a:schemeClr val="bg1"/>
          </a:solidFill>
          <a:latin typeface="Segoe UI Light" panose="020B0502040204020203" pitchFamily="34" charset="0"/>
          <a:cs typeface="Segoe UI Light" panose="020B05020402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5/20/2025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Crypto: investing &amp; trading</a:t>
            </a:r>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dirty="0"/>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dirty="0"/>
              <a:t>Click icon to add picture</a:t>
            </a:r>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dirty="0"/>
              <a:t>Click icon to add picture</a:t>
            </a:r>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dirty="0"/>
              <a:t>Click icon to add picture</a:t>
            </a:r>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dirty="0"/>
              <a:t>Click icon to add picture</a:t>
            </a:r>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dirty="0"/>
              <a:t>Crypto: investing &amp; trading</a:t>
            </a:r>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dirty="0"/>
              <a:t>Click icon to add picture</a:t>
            </a:r>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dirty="0"/>
              <a:t>Crypto: investing &amp; trading</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dirty="0"/>
              <a:t>Crypto: investing &amp; trading</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dirty="0"/>
              <a:t>Crypto: investing &amp; trading</a:t>
            </a:r>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dirty="0"/>
              <a:t>Crypto: investing &amp; trading</a:t>
            </a:r>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dirty="0"/>
              <a:t>Crypto: investing &amp; trading</a:t>
            </a:r>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dirty="0"/>
              <a:t>Crypto: investing &amp; trading</a:t>
            </a:r>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dirty="0"/>
              <a:t>Crypto: investing &amp; trading</a:t>
            </a:r>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dirty="0"/>
              <a:t>Crypto: investing &amp; trading</a:t>
            </a:r>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dirty="0"/>
              <a:t>Click icon to add picture</a:t>
            </a:r>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dirty="0"/>
              <a:t>Crypto: investing &amp; trading</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dirty="0"/>
              <a:t>Crypto: investing &amp; trading</a:t>
            </a:r>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8.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484094" y="2474795"/>
            <a:ext cx="11497235" cy="1761029"/>
          </a:xfrm>
        </p:spPr>
        <p:txBody>
          <a:bodyPr/>
          <a:lstStyle/>
          <a:p>
            <a:r>
              <a:rPr lang="en-US" sz="4000" b="1" dirty="0">
                <a:solidFill>
                  <a:srgbClr val="FFE14D"/>
                </a:solidFill>
                <a:latin typeface="Comfortaa Bold" pitchFamily="34" charset="0"/>
                <a:ea typeface="Comfortaa Bold" pitchFamily="34" charset="-122"/>
                <a:cs typeface="Comfortaa Bold" pitchFamily="34" charset="-120"/>
              </a:rPr>
              <a:t>Predicting Mobile Phone Prices Using Machine Learning</a:t>
            </a:r>
            <a:br>
              <a:rPr lang="en-US" sz="4000" dirty="0"/>
            </a:br>
            <a:endParaRPr lang="en-US" sz="4000"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3886199" y="4369758"/>
            <a:ext cx="4693024" cy="758952"/>
          </a:xfrm>
        </p:spPr>
        <p:txBody>
          <a:bodyPr/>
          <a:lstStyle/>
          <a:p>
            <a:r>
              <a:rPr lang="en-US" dirty="0"/>
              <a:t>Mr. Aniket G. Tayade.</a:t>
            </a:r>
          </a:p>
        </p:txBody>
      </p:sp>
      <p:pic>
        <p:nvPicPr>
          <p:cNvPr id="6" name="Picture 5">
            <a:extLst>
              <a:ext uri="{FF2B5EF4-FFF2-40B4-BE49-F238E27FC236}">
                <a16:creationId xmlns:a16="http://schemas.microsoft.com/office/drawing/2014/main" id="{C8F43CE8-9046-3E7A-534C-CF9FE42ADC2B}"/>
              </a:ext>
            </a:extLst>
          </p:cNvPr>
          <p:cNvPicPr>
            <a:picLocks noChangeAspect="1"/>
          </p:cNvPicPr>
          <p:nvPr/>
        </p:nvPicPr>
        <p:blipFill>
          <a:blip r:embed="rId2"/>
          <a:stretch>
            <a:fillRect/>
          </a:stretch>
        </p:blipFill>
        <p:spPr>
          <a:xfrm>
            <a:off x="0" y="10660"/>
            <a:ext cx="2761450" cy="912666"/>
          </a:xfrm>
          <a:prstGeom prst="rect">
            <a:avLst/>
          </a:prstGeom>
        </p:spPr>
      </p:pic>
      <p:sp>
        <p:nvSpPr>
          <p:cNvPr id="7" name="TextBox 6">
            <a:extLst>
              <a:ext uri="{FF2B5EF4-FFF2-40B4-BE49-F238E27FC236}">
                <a16:creationId xmlns:a16="http://schemas.microsoft.com/office/drawing/2014/main" id="{AC5B2B12-5E4F-A6A0-F868-94EEC3B72A8D}"/>
              </a:ext>
            </a:extLst>
          </p:cNvPr>
          <p:cNvSpPr txBox="1"/>
          <p:nvPr/>
        </p:nvSpPr>
        <p:spPr>
          <a:xfrm>
            <a:off x="1963271" y="820271"/>
            <a:ext cx="8740587" cy="923330"/>
          </a:xfrm>
          <a:prstGeom prst="rect">
            <a:avLst/>
          </a:prstGeom>
          <a:noFill/>
        </p:spPr>
        <p:txBody>
          <a:bodyPr wrap="square" rtlCol="0">
            <a:spAutoFit/>
          </a:bodyPr>
          <a:lstStyle/>
          <a:p>
            <a:pPr algn="ctr"/>
            <a:r>
              <a:rPr lang="en-US" sz="5400" b="1" dirty="0">
                <a:solidFill>
                  <a:schemeClr val="bg1"/>
                </a:solidFill>
                <a:effectLst>
                  <a:outerShdw blurRad="38100" dist="38100" dir="2700000" algn="tl">
                    <a:srgbClr val="000000">
                      <a:alpha val="43137"/>
                    </a:srgbClr>
                  </a:outerShdw>
                </a:effectLst>
                <a:latin typeface="Britannic Bold" panose="020B0903060703020204" pitchFamily="34" charset="0"/>
                <a:ea typeface="Barlow Bold" pitchFamily="34" charset="-122"/>
                <a:cs typeface="Barlow Bold" pitchFamily="34" charset="-120"/>
              </a:rPr>
              <a:t>NEXTHIKE IT SOLUTIONS</a:t>
            </a:r>
            <a:endParaRPr lang="en-US" sz="5400" dirty="0">
              <a:solidFill>
                <a:schemeClr val="bg1"/>
              </a:solidFill>
              <a:effectLst>
                <a:outerShdw blurRad="38100" dist="38100" dir="2700000" algn="tl">
                  <a:srgbClr val="000000">
                    <a:alpha val="43137"/>
                  </a:srgbClr>
                </a:outerShdw>
              </a:effectLst>
              <a:latin typeface="Britannic Bold" panose="020B0903060703020204" pitchFamily="34" charset="0"/>
            </a:endParaRP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p:txBody>
          <a:bodyPr/>
          <a:lstStyle/>
          <a:p>
            <a:r>
              <a:rPr lang="en-US" sz="4000" b="1" spc="600" dirty="0">
                <a:ln w="28575">
                  <a:noFill/>
                  <a:prstDash val="solid"/>
                </a:ln>
                <a:solidFill>
                  <a:schemeClr val="bg1"/>
                </a:solidFill>
                <a:latin typeface="Tw Cen MT" panose="020B0602020104020603" pitchFamily="34" charset="77"/>
              </a:rPr>
              <a:t>LONG-TERM VS. SHORT-TERM</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10</a:t>
            </a:fld>
            <a:endParaRPr lang="en-US" dirty="0"/>
          </a:p>
        </p:txBody>
      </p:sp>
      <p:graphicFrame>
        <p:nvGraphicFramePr>
          <p:cNvPr id="4" name="Content Placeholder 5" descr="Bar chart">
            <a:extLst>
              <a:ext uri="{FF2B5EF4-FFF2-40B4-BE49-F238E27FC236}">
                <a16:creationId xmlns:a16="http://schemas.microsoft.com/office/drawing/2014/main" id="{9F02851F-DB0A-09AB-B52A-BE347DDCBD1D}"/>
              </a:ext>
            </a:extLst>
          </p:cNvPr>
          <p:cNvGraphicFramePr>
            <a:graphicFrameLocks noGrp="1"/>
          </p:cNvGraphicFramePr>
          <p:nvPr>
            <p:ph idx="1"/>
            <p:extLst>
              <p:ext uri="{D42A27DB-BD31-4B8C-83A1-F6EECF244321}">
                <p14:modId xmlns:p14="http://schemas.microsoft.com/office/powerpoint/2010/main" val="1861876390"/>
              </p:ext>
            </p:extLst>
          </p:nvPr>
        </p:nvGraphicFramePr>
        <p:xfrm>
          <a:off x="1014413" y="2212975"/>
          <a:ext cx="10333037" cy="3548063"/>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723252A1-51AE-36E1-CE3B-D88466BA8814}"/>
              </a:ext>
            </a:extLst>
          </p:cNvPr>
          <p:cNvSpPr>
            <a:spLocks noGrp="1"/>
          </p:cNvSpPr>
          <p:nvPr>
            <p:ph type="ftr" sz="quarter" idx="10"/>
          </p:nvPr>
        </p:nvSpPr>
        <p:spPr/>
        <p:txBody>
          <a:bodyPr/>
          <a:lstStyle/>
          <a:p>
            <a:r>
              <a:rPr lang="en-US" dirty="0"/>
              <a:t>Crypto: investing &amp; trading</a:t>
            </a:r>
          </a:p>
        </p:txBody>
      </p:sp>
    </p:spTree>
    <p:extLst>
      <p:ext uri="{BB962C8B-B14F-4D97-AF65-F5344CB8AC3E}">
        <p14:creationId xmlns:p14="http://schemas.microsoft.com/office/powerpoint/2010/main" val="137265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0DEE9-2DBD-C997-C208-027230B5A3EA}"/>
              </a:ext>
            </a:extLst>
          </p:cNvPr>
          <p:cNvSpPr>
            <a:spLocks noGrp="1"/>
          </p:cNvSpPr>
          <p:nvPr>
            <p:ph type="title"/>
          </p:nvPr>
        </p:nvSpPr>
        <p:spPr>
          <a:xfrm>
            <a:off x="1098804" y="832104"/>
            <a:ext cx="9994392" cy="1069848"/>
          </a:xfrm>
        </p:spPr>
        <p:txBody>
          <a:bodyPr/>
          <a:lstStyle/>
          <a:p>
            <a:r>
              <a:rPr lang="en-US" sz="4000" b="1" spc="600" dirty="0">
                <a:ln w="28575">
                  <a:noFill/>
                  <a:prstDash val="solid"/>
                </a:ln>
                <a:solidFill>
                  <a:schemeClr val="bg1"/>
                </a:solidFill>
                <a:latin typeface="Tw Cen MT" panose="020B0602020104020603" pitchFamily="34" charset="77"/>
              </a:rPr>
              <a:t>GLOBAL CURRENCY MARKETS</a:t>
            </a:r>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11</a:t>
            </a:fld>
            <a:endParaRPr lang="en-US" dirty="0"/>
          </a:p>
        </p:txBody>
      </p:sp>
      <p:graphicFrame>
        <p:nvGraphicFramePr>
          <p:cNvPr id="4" name="Table 4">
            <a:extLst>
              <a:ext uri="{FF2B5EF4-FFF2-40B4-BE49-F238E27FC236}">
                <a16:creationId xmlns:a16="http://schemas.microsoft.com/office/drawing/2014/main" id="{49C20947-A133-32C2-D0F4-654D337A74ED}"/>
              </a:ext>
            </a:extLst>
          </p:cNvPr>
          <p:cNvGraphicFramePr>
            <a:graphicFrameLocks noGrp="1"/>
          </p:cNvGraphicFramePr>
          <p:nvPr>
            <p:ph idx="1"/>
            <p:extLst>
              <p:ext uri="{D42A27DB-BD31-4B8C-83A1-F6EECF244321}">
                <p14:modId xmlns:p14="http://schemas.microsoft.com/office/powerpoint/2010/main" val="3951968750"/>
              </p:ext>
            </p:extLst>
          </p:nvPr>
        </p:nvGraphicFramePr>
        <p:xfrm>
          <a:off x="1324266" y="2212975"/>
          <a:ext cx="9543469" cy="2963361"/>
        </p:xfrm>
        <a:graphic>
          <a:graphicData uri="http://schemas.openxmlformats.org/drawingml/2006/table">
            <a:tbl>
              <a:tblPr firstRow="1" lastCol="1" bandRow="1">
                <a:tableStyleId>{5C22544A-7EE6-4342-B048-85BDC9FD1C3A}</a:tableStyleId>
              </a:tblPr>
              <a:tblGrid>
                <a:gridCol w="925972">
                  <a:extLst>
                    <a:ext uri="{9D8B030D-6E8A-4147-A177-3AD203B41FA5}">
                      <a16:colId xmlns:a16="http://schemas.microsoft.com/office/drawing/2014/main" val="1689330750"/>
                    </a:ext>
                  </a:extLst>
                </a:gridCol>
                <a:gridCol w="2152890">
                  <a:extLst>
                    <a:ext uri="{9D8B030D-6E8A-4147-A177-3AD203B41FA5}">
                      <a16:colId xmlns:a16="http://schemas.microsoft.com/office/drawing/2014/main" val="2660631934"/>
                    </a:ext>
                  </a:extLst>
                </a:gridCol>
                <a:gridCol w="2164466">
                  <a:extLst>
                    <a:ext uri="{9D8B030D-6E8A-4147-A177-3AD203B41FA5}">
                      <a16:colId xmlns:a16="http://schemas.microsoft.com/office/drawing/2014/main" val="3909717689"/>
                    </a:ext>
                  </a:extLst>
                </a:gridCol>
                <a:gridCol w="2141317">
                  <a:extLst>
                    <a:ext uri="{9D8B030D-6E8A-4147-A177-3AD203B41FA5}">
                      <a16:colId xmlns:a16="http://schemas.microsoft.com/office/drawing/2014/main" val="1603189107"/>
                    </a:ext>
                  </a:extLst>
                </a:gridCol>
                <a:gridCol w="2158824">
                  <a:extLst>
                    <a:ext uri="{9D8B030D-6E8A-4147-A177-3AD203B41FA5}">
                      <a16:colId xmlns:a16="http://schemas.microsoft.com/office/drawing/2014/main" val="2755691855"/>
                    </a:ext>
                  </a:extLst>
                </a:gridCol>
              </a:tblGrid>
              <a:tr h="426377">
                <a:tc>
                  <a:txBody>
                    <a:bodyPr/>
                    <a:lstStyle/>
                    <a:p>
                      <a:pPr algn="ctr"/>
                      <a:endParaRPr lang="en-US" sz="2000" dirty="0">
                        <a:solidFill>
                          <a:schemeClr val="bg1"/>
                        </a:solidFill>
                        <a:latin typeface="Segoe UI" panose="020B0502040204020203" pitchFamily="34" charset="0"/>
                        <a:cs typeface="Segoe UI" panose="020B0502040204020203" pitchFamily="34" charset="0"/>
                      </a:endParaRP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$USD</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US" sz="2400" b="1" i="0" dirty="0">
                          <a:solidFill>
                            <a:schemeClr val="accent3">
                              <a:lumMod val="25000"/>
                            </a:schemeClr>
                          </a:solidFill>
                          <a:latin typeface="Tw Cen MT" panose="020B0602020104020603" pitchFamily="34" charset="77"/>
                          <a:cs typeface="Segoe UI Light" panose="020B0502040204020203" pitchFamily="34" charset="0"/>
                        </a:rPr>
                        <a:t>£EUR</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lvl="0" algn="ctr">
                        <a:buNone/>
                      </a:pPr>
                      <a:r>
                        <a:rPr lang="en-US" sz="2400" b="1" i="0" dirty="0">
                          <a:solidFill>
                            <a:schemeClr val="accent3">
                              <a:lumMod val="25000"/>
                            </a:schemeClr>
                          </a:solidFill>
                          <a:latin typeface="Tw Cen MT" panose="020B0602020104020603" pitchFamily="34" charset="77"/>
                          <a:cs typeface="Segoe UI Light" panose="020B0502040204020203" pitchFamily="34" charset="0"/>
                        </a:rPr>
                        <a:t>¥JPY</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lvl="0" algn="ctr">
                        <a:buNone/>
                      </a:pPr>
                      <a:r>
                        <a:rPr lang="en-US" sz="2400" b="1" i="0" u="none" strike="noStrike" noProof="0" dirty="0">
                          <a:solidFill>
                            <a:schemeClr val="accent3">
                              <a:lumMod val="25000"/>
                            </a:schemeClr>
                          </a:solidFill>
                          <a:latin typeface="Tw Cen MT" panose="020B0602020104020603" pitchFamily="34" charset="77"/>
                          <a:cs typeface="Segoe UI Light" panose="020B0502040204020203" pitchFamily="34" charset="0"/>
                        </a:rPr>
                        <a:t>₿</a:t>
                      </a:r>
                      <a:r>
                        <a:rPr lang="en-US" sz="2400" b="1" i="0" dirty="0">
                          <a:solidFill>
                            <a:schemeClr val="accent3">
                              <a:lumMod val="25000"/>
                            </a:schemeClr>
                          </a:solidFill>
                          <a:latin typeface="Tw Cen MT" panose="020B0602020104020603" pitchFamily="34" charset="77"/>
                          <a:cs typeface="Segoe UI Light" panose="020B0502040204020203" pitchFamily="34" charset="0"/>
                        </a:rPr>
                        <a:t>BTC</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479928716"/>
                  </a:ext>
                </a:extLst>
              </a:tr>
              <a:tr h="607863">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1760208656"/>
                  </a:ext>
                </a:extLst>
              </a:tr>
              <a:tr h="610590">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5.1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3.0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634243071"/>
                  </a:ext>
                </a:extLst>
              </a:tr>
              <a:tr h="627902">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Q3</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2.1</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2.8</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30000"/>
                      </a:schemeClr>
                    </a:solidFill>
                  </a:tcPr>
                </a:tc>
                <a:extLst>
                  <a:ext uri="{0D108BD9-81ED-4DB2-BD59-A6C34878D82A}">
                    <a16:rowId xmlns:a16="http://schemas.microsoft.com/office/drawing/2014/main" val="415808797"/>
                  </a:ext>
                </a:extLst>
              </a:tr>
              <a:tr h="659806">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Q4</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4.5</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2.2</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1.7</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tc>
                  <a:txBody>
                    <a:bodyPr/>
                    <a:lstStyle/>
                    <a:p>
                      <a:pPr algn="ctr"/>
                      <a:r>
                        <a:rPr lang="en-US" sz="1600" b="0" i="0" dirty="0">
                          <a:solidFill>
                            <a:schemeClr val="bg1"/>
                          </a:solidFill>
                          <a:latin typeface="Segoe UI Light" panose="020B0502040204020203" pitchFamily="34" charset="0"/>
                          <a:cs typeface="Segoe UI Light" panose="020B0502040204020203" pitchFamily="34" charset="0"/>
                        </a:rPr>
                        <a:t>7.0</a:t>
                      </a:r>
                    </a:p>
                  </a:txBody>
                  <a:tcPr anchor="ctr">
                    <a:lnL w="12700" cap="flat" cmpd="sng" algn="ctr">
                      <a:solidFill>
                        <a:schemeClr val="accent3">
                          <a:lumMod val="25000"/>
                        </a:schemeClr>
                      </a:solidFill>
                      <a:prstDash val="solid"/>
                      <a:round/>
                      <a:headEnd type="none" w="med" len="med"/>
                      <a:tailEnd type="none" w="med" len="med"/>
                    </a:lnL>
                    <a:lnR w="12700" cap="flat" cmpd="sng" algn="ctr">
                      <a:solidFill>
                        <a:schemeClr val="accent3">
                          <a:lumMod val="25000"/>
                        </a:schemeClr>
                      </a:solidFill>
                      <a:prstDash val="solid"/>
                      <a:round/>
                      <a:headEnd type="none" w="med" len="med"/>
                      <a:tailEnd type="none" w="med" len="med"/>
                    </a:lnR>
                    <a:lnT w="12700" cap="flat" cmpd="sng" algn="ctr">
                      <a:solidFill>
                        <a:schemeClr val="accent3">
                          <a:lumMod val="25000"/>
                        </a:schemeClr>
                      </a:solidFill>
                      <a:prstDash val="solid"/>
                      <a:round/>
                      <a:headEnd type="none" w="med" len="med"/>
                      <a:tailEnd type="none" w="med" len="med"/>
                    </a:lnT>
                    <a:lnB w="12700" cap="flat" cmpd="sng" algn="ctr">
                      <a:solidFill>
                        <a:schemeClr val="accent3">
                          <a:lumMod val="25000"/>
                        </a:schemeClr>
                      </a:solidFill>
                      <a:prstDash val="solid"/>
                      <a:round/>
                      <a:headEnd type="none" w="med" len="med"/>
                      <a:tailEnd type="none" w="med" len="med"/>
                    </a:lnB>
                    <a:lnTlToBr w="12700" cmpd="sng">
                      <a:noFill/>
                      <a:prstDash val="solid"/>
                    </a:lnTlToBr>
                    <a:lnBlToTr w="12700" cmpd="sng">
                      <a:noFill/>
                      <a:prstDash val="solid"/>
                    </a:lnBlToTr>
                    <a:solidFill>
                      <a:schemeClr val="bg1">
                        <a:alpha val="40000"/>
                      </a:schemeClr>
                    </a:solidFill>
                  </a:tcPr>
                </a:tc>
                <a:extLst>
                  <a:ext uri="{0D108BD9-81ED-4DB2-BD59-A6C34878D82A}">
                    <a16:rowId xmlns:a16="http://schemas.microsoft.com/office/drawing/2014/main" val="380950325"/>
                  </a:ext>
                </a:extLst>
              </a:tr>
            </a:tbl>
          </a:graphicData>
        </a:graphic>
      </p:graphicFrame>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dirty="0"/>
              <a:t>Crypto: investing &amp; trading</a:t>
            </a:r>
          </a:p>
        </p:txBody>
      </p:sp>
    </p:spTree>
    <p:extLst>
      <p:ext uri="{BB962C8B-B14F-4D97-AF65-F5344CB8AC3E}">
        <p14:creationId xmlns:p14="http://schemas.microsoft.com/office/powerpoint/2010/main" val="1208724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04F090D-C862-CF85-1001-A82E54365597}"/>
              </a:ext>
            </a:extLst>
          </p:cNvPr>
          <p:cNvSpPr>
            <a:spLocks noGrp="1"/>
          </p:cNvSpPr>
          <p:nvPr>
            <p:ph type="ctrTitle"/>
          </p:nvPr>
        </p:nvSpPr>
        <p:spPr/>
        <p:txBody>
          <a:bodyPr/>
          <a:lstStyle/>
          <a:p>
            <a:r>
              <a:rPr lang="en-US" dirty="0"/>
              <a:t>WEALTH IS THE ABILITY TO FULLY EXPERIENCE LIFE.</a:t>
            </a:r>
            <a:br>
              <a:rPr lang="en-US" dirty="0"/>
            </a:br>
            <a:endParaRPr lang="en-US" dirty="0"/>
          </a:p>
        </p:txBody>
      </p:sp>
      <p:sp>
        <p:nvSpPr>
          <p:cNvPr id="3" name="Subtitle 2">
            <a:extLst>
              <a:ext uri="{FF2B5EF4-FFF2-40B4-BE49-F238E27FC236}">
                <a16:creationId xmlns:a16="http://schemas.microsoft.com/office/drawing/2014/main" id="{4CE82C04-6445-9E02-B0E8-8D809278C37D}"/>
              </a:ext>
            </a:extLst>
          </p:cNvPr>
          <p:cNvSpPr>
            <a:spLocks noGrp="1"/>
          </p:cNvSpPr>
          <p:nvPr>
            <p:ph type="subTitle" idx="1"/>
          </p:nvPr>
        </p:nvSpPr>
        <p:spPr/>
        <p:txBody>
          <a:bodyPr/>
          <a:lstStyle/>
          <a:p>
            <a:r>
              <a:rPr lang="en-US" dirty="0"/>
              <a:t>-Henry David Thoreau</a:t>
            </a:r>
          </a:p>
        </p:txBody>
      </p:sp>
    </p:spTree>
    <p:extLst>
      <p:ext uri="{BB962C8B-B14F-4D97-AF65-F5344CB8AC3E}">
        <p14:creationId xmlns:p14="http://schemas.microsoft.com/office/powerpoint/2010/main" val="1213210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p:txBody>
          <a:bodyPr/>
          <a:lstStyle/>
          <a:p>
            <a:r>
              <a:rPr lang="en-US" dirty="0"/>
              <a:t>TYPES OF TOKENS</a:t>
            </a:r>
          </a:p>
        </p:txBody>
      </p:sp>
      <p:sp>
        <p:nvSpPr>
          <p:cNvPr id="4" name="Text Placeholder 3">
            <a:extLst>
              <a:ext uri="{FF2B5EF4-FFF2-40B4-BE49-F238E27FC236}">
                <a16:creationId xmlns:a16="http://schemas.microsoft.com/office/drawing/2014/main" id="{55DA2D8B-92F5-22B2-084C-934BCBC00DFD}"/>
              </a:ext>
            </a:extLst>
          </p:cNvPr>
          <p:cNvSpPr>
            <a:spLocks noGrp="1"/>
          </p:cNvSpPr>
          <p:nvPr>
            <p:ph type="body" sz="quarter" idx="12"/>
          </p:nvPr>
        </p:nvSpPr>
        <p:spPr/>
        <p:txBody>
          <a:bodyPr/>
          <a:lstStyle/>
          <a:p>
            <a:r>
              <a:rPr lang="en-US" dirty="0"/>
              <a:t>Payment</a:t>
            </a:r>
          </a:p>
        </p:txBody>
      </p:sp>
      <p:sp>
        <p:nvSpPr>
          <p:cNvPr id="5" name="Text Placeholder 4">
            <a:extLst>
              <a:ext uri="{FF2B5EF4-FFF2-40B4-BE49-F238E27FC236}">
                <a16:creationId xmlns:a16="http://schemas.microsoft.com/office/drawing/2014/main" id="{8B004B5D-BB88-E446-FDC1-8BE748EFE8B6}"/>
              </a:ext>
            </a:extLst>
          </p:cNvPr>
          <p:cNvSpPr>
            <a:spLocks noGrp="1"/>
          </p:cNvSpPr>
          <p:nvPr>
            <p:ph type="body" sz="quarter" idx="13"/>
          </p:nvPr>
        </p:nvSpPr>
        <p:spPr/>
        <p:txBody>
          <a:bodyPr/>
          <a:lstStyle/>
          <a:p>
            <a:r>
              <a:rPr lang="en-US" dirty="0"/>
              <a:t>Used to complete transactions anywhere crypto is accepted</a:t>
            </a:r>
          </a:p>
          <a:p>
            <a:endParaRPr lang="en-US" dirty="0"/>
          </a:p>
        </p:txBody>
      </p:sp>
      <p:sp>
        <p:nvSpPr>
          <p:cNvPr id="6" name="Text Placeholder 5">
            <a:extLst>
              <a:ext uri="{FF2B5EF4-FFF2-40B4-BE49-F238E27FC236}">
                <a16:creationId xmlns:a16="http://schemas.microsoft.com/office/drawing/2014/main" id="{98AC0C5B-16A7-E317-7222-BF9FA26C0DC6}"/>
              </a:ext>
            </a:extLst>
          </p:cNvPr>
          <p:cNvSpPr>
            <a:spLocks noGrp="1"/>
          </p:cNvSpPr>
          <p:nvPr>
            <p:ph type="body" sz="quarter" idx="14"/>
          </p:nvPr>
        </p:nvSpPr>
        <p:spPr/>
        <p:txBody>
          <a:bodyPr/>
          <a:lstStyle/>
          <a:p>
            <a:r>
              <a:rPr lang="en-US" dirty="0"/>
              <a:t>Utility</a:t>
            </a:r>
          </a:p>
        </p:txBody>
      </p:sp>
      <p:sp>
        <p:nvSpPr>
          <p:cNvPr id="7" name="Text Placeholder 6">
            <a:extLst>
              <a:ext uri="{FF2B5EF4-FFF2-40B4-BE49-F238E27FC236}">
                <a16:creationId xmlns:a16="http://schemas.microsoft.com/office/drawing/2014/main" id="{77D9B67F-AD02-4BA5-209B-C91070303A72}"/>
              </a:ext>
            </a:extLst>
          </p:cNvPr>
          <p:cNvSpPr>
            <a:spLocks noGrp="1"/>
          </p:cNvSpPr>
          <p:nvPr>
            <p:ph type="body" sz="quarter" idx="15"/>
          </p:nvPr>
        </p:nvSpPr>
        <p:spPr/>
        <p:txBody>
          <a:bodyPr/>
          <a:lstStyle/>
          <a:p>
            <a:r>
              <a:rPr lang="en-US" dirty="0"/>
              <a:t>These tokens have a specific use within a blockchain</a:t>
            </a:r>
          </a:p>
          <a:p>
            <a:endParaRPr lang="en-US" dirty="0"/>
          </a:p>
        </p:txBody>
      </p:sp>
      <p:sp>
        <p:nvSpPr>
          <p:cNvPr id="8" name="Text Placeholder 7">
            <a:extLst>
              <a:ext uri="{FF2B5EF4-FFF2-40B4-BE49-F238E27FC236}">
                <a16:creationId xmlns:a16="http://schemas.microsoft.com/office/drawing/2014/main" id="{6269FBD2-F371-6F7E-1D42-95EFADFA10DD}"/>
              </a:ext>
            </a:extLst>
          </p:cNvPr>
          <p:cNvSpPr>
            <a:spLocks noGrp="1"/>
          </p:cNvSpPr>
          <p:nvPr>
            <p:ph type="body" sz="quarter" idx="16"/>
          </p:nvPr>
        </p:nvSpPr>
        <p:spPr/>
        <p:txBody>
          <a:bodyPr/>
          <a:lstStyle/>
          <a:p>
            <a:r>
              <a:rPr lang="en-US" dirty="0"/>
              <a:t>Security</a:t>
            </a:r>
          </a:p>
        </p:txBody>
      </p:sp>
      <p:sp>
        <p:nvSpPr>
          <p:cNvPr id="9" name="Text Placeholder 8">
            <a:extLst>
              <a:ext uri="{FF2B5EF4-FFF2-40B4-BE49-F238E27FC236}">
                <a16:creationId xmlns:a16="http://schemas.microsoft.com/office/drawing/2014/main" id="{F039B280-D4F1-D5B7-9D62-C1DA10C605C9}"/>
              </a:ext>
            </a:extLst>
          </p:cNvPr>
          <p:cNvSpPr>
            <a:spLocks noGrp="1"/>
          </p:cNvSpPr>
          <p:nvPr>
            <p:ph type="body" sz="quarter" idx="17"/>
          </p:nvPr>
        </p:nvSpPr>
        <p:spPr/>
        <p:txBody>
          <a:bodyPr/>
          <a:lstStyle/>
          <a:p>
            <a:r>
              <a:rPr lang="en-US" dirty="0"/>
              <a:t>Tokens backed by securities</a:t>
            </a:r>
          </a:p>
          <a:p>
            <a:endParaRPr lang="en-US" dirty="0"/>
          </a:p>
        </p:txBody>
      </p:sp>
      <p:sp>
        <p:nvSpPr>
          <p:cNvPr id="10" name="Text Placeholder 9">
            <a:extLst>
              <a:ext uri="{FF2B5EF4-FFF2-40B4-BE49-F238E27FC236}">
                <a16:creationId xmlns:a16="http://schemas.microsoft.com/office/drawing/2014/main" id="{6A9C835B-EE7B-2801-6842-7044F690144A}"/>
              </a:ext>
            </a:extLst>
          </p:cNvPr>
          <p:cNvSpPr>
            <a:spLocks noGrp="1"/>
          </p:cNvSpPr>
          <p:nvPr>
            <p:ph type="body" sz="quarter" idx="18"/>
          </p:nvPr>
        </p:nvSpPr>
        <p:spPr/>
        <p:txBody>
          <a:bodyPr/>
          <a:lstStyle/>
          <a:p>
            <a:r>
              <a:rPr lang="en-US" dirty="0"/>
              <a:t>NFT</a:t>
            </a:r>
          </a:p>
        </p:txBody>
      </p:sp>
      <p:sp>
        <p:nvSpPr>
          <p:cNvPr id="11" name="Text Placeholder 10">
            <a:extLst>
              <a:ext uri="{FF2B5EF4-FFF2-40B4-BE49-F238E27FC236}">
                <a16:creationId xmlns:a16="http://schemas.microsoft.com/office/drawing/2014/main" id="{429544CE-BE3D-F6DD-FADE-D85F729A9BCC}"/>
              </a:ext>
            </a:extLst>
          </p:cNvPr>
          <p:cNvSpPr>
            <a:spLocks noGrp="1"/>
          </p:cNvSpPr>
          <p:nvPr>
            <p:ph type="body" sz="quarter" idx="19"/>
          </p:nvPr>
        </p:nvSpPr>
        <p:spPr/>
        <p:txBody>
          <a:bodyPr/>
          <a:lstStyle/>
          <a:p>
            <a:r>
              <a:rPr lang="en-US" dirty="0"/>
              <a:t>Authenticates ownership of specific assets</a:t>
            </a:r>
          </a:p>
          <a:p>
            <a:endParaRPr lang="en-US" dirty="0"/>
          </a:p>
        </p:txBody>
      </p:sp>
      <p:sp>
        <p:nvSpPr>
          <p:cNvPr id="81" name="Text Placeholder 80">
            <a:extLst>
              <a:ext uri="{FF2B5EF4-FFF2-40B4-BE49-F238E27FC236}">
                <a16:creationId xmlns:a16="http://schemas.microsoft.com/office/drawing/2014/main" id="{2AF0BD8F-E098-8282-AE8C-8BFAB5EBBFC2}"/>
              </a:ext>
            </a:extLst>
          </p:cNvPr>
          <p:cNvSpPr>
            <a:spLocks noGrp="1"/>
          </p:cNvSpPr>
          <p:nvPr>
            <p:ph type="body" sz="quarter" idx="20"/>
          </p:nvPr>
        </p:nvSpPr>
        <p:spPr/>
        <p:txBody>
          <a:bodyPr/>
          <a:lstStyle/>
          <a:p>
            <a:r>
              <a:rPr lang="en-US" sz="2400" b="1" dirty="0">
                <a:solidFill>
                  <a:schemeClr val="accent3">
                    <a:lumMod val="25000"/>
                  </a:schemeClr>
                </a:solidFill>
                <a:latin typeface="Tw Cen MT" panose="020B0602020104020603" pitchFamily="34" charset="77"/>
                <a:ea typeface="Source Sans Pro" panose="020B0503030403020204" pitchFamily="34" charset="0"/>
              </a:rPr>
              <a:t>Gaming</a:t>
            </a:r>
            <a:endParaRPr lang="en-US" dirty="0"/>
          </a:p>
        </p:txBody>
      </p:sp>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p:txBody>
          <a:bodyPr/>
          <a:lstStyle/>
          <a:p>
            <a:r>
              <a:rPr lang="en-US" dirty="0"/>
              <a:t>Used as in-game currency and traded with real world value</a:t>
            </a:r>
          </a:p>
          <a:p>
            <a:endParaRPr lang="en-US" dirty="0"/>
          </a:p>
        </p:txBody>
      </p:sp>
    </p:spTree>
    <p:extLst>
      <p:ext uri="{BB962C8B-B14F-4D97-AF65-F5344CB8AC3E}">
        <p14:creationId xmlns:p14="http://schemas.microsoft.com/office/powerpoint/2010/main" val="143013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PORTFOLIO BUILDUP</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14</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86" name="Picture Placeholder 85" descr="Wallet outline">
            <a:extLst>
              <a:ext uri="{FF2B5EF4-FFF2-40B4-BE49-F238E27FC236}">
                <a16:creationId xmlns:a16="http://schemas.microsoft.com/office/drawing/2014/main" id="{EDC60F06-D73E-F719-14FA-A6F1ECF09300}"/>
              </a:ext>
            </a:extLst>
          </p:cNvPr>
          <p:cNvPicPr>
            <a:picLocks noGrp="1" noChangeAspect="1"/>
          </p:cNvPicPr>
          <p:nvPr>
            <p:ph type="pic" sz="quarter" idx="23"/>
          </p:nvPr>
        </p:nvPicPr>
        <p:blipFill rotWithShape="1">
          <a:blip r:embed="rId3"/>
          <a:srcRect t="128" b="128"/>
          <a:stretch/>
        </p:blipFill>
        <p:spPr/>
      </p:pic>
      <p:pic>
        <p:nvPicPr>
          <p:cNvPr id="87" name="Picture Placeholder 86" descr="Piggy Bank outline">
            <a:extLst>
              <a:ext uri="{FF2B5EF4-FFF2-40B4-BE49-F238E27FC236}">
                <a16:creationId xmlns:a16="http://schemas.microsoft.com/office/drawing/2014/main" id="{ED53247D-56A2-6AB9-6FF9-0313BD7DB9E8}"/>
              </a:ext>
            </a:extLst>
          </p:cNvPr>
          <p:cNvPicPr>
            <a:picLocks noGrp="1" noChangeAspect="1"/>
          </p:cNvPicPr>
          <p:nvPr>
            <p:ph type="pic" sz="quarter" idx="24"/>
          </p:nvPr>
        </p:nvPicPr>
        <p:blipFill rotWithShape="1">
          <a:blip r:embed="rId4"/>
          <a:srcRect/>
          <a:stretch/>
        </p:blipFill>
        <p:spPr/>
      </p:pic>
      <p:pic>
        <p:nvPicPr>
          <p:cNvPr id="88" name="Picture Placeholder 87" descr="Bitcoin outline">
            <a:extLst>
              <a:ext uri="{FF2B5EF4-FFF2-40B4-BE49-F238E27FC236}">
                <a16:creationId xmlns:a16="http://schemas.microsoft.com/office/drawing/2014/main" id="{32BC0F61-A0C8-5BEF-A6E9-0E7ADE645FA6}"/>
              </a:ext>
            </a:extLst>
          </p:cNvPr>
          <p:cNvPicPr>
            <a:picLocks noGrp="1" noChangeAspect="1"/>
          </p:cNvPicPr>
          <p:nvPr>
            <p:ph type="pic" sz="quarter" idx="25"/>
          </p:nvPr>
        </p:nvPicPr>
        <p:blipFill rotWithShape="1">
          <a:blip r:embed="rId5"/>
          <a:srcRect l="345" r="345"/>
          <a:stretch/>
        </p:blipFill>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6"/>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Choose a cryptocurrency exchange</a:t>
            </a:r>
          </a:p>
          <a:p>
            <a:endParaRPr lang="en-US" dirty="0"/>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Purchase preferred coins &amp; create "wallet"</a:t>
            </a:r>
          </a:p>
          <a:p>
            <a:endParaRPr lang="en-US" dirty="0"/>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Research investment and trading options</a:t>
            </a:r>
          </a:p>
          <a:p>
            <a:endParaRPr lang="en-US" dirty="0"/>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Stake preferred coins in chosen company</a:t>
            </a:r>
          </a:p>
          <a:p>
            <a:endParaRPr lang="en-US" dirty="0"/>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Set exponential growth goals</a:t>
            </a:r>
          </a:p>
        </p:txBody>
      </p:sp>
      <p:sp>
        <p:nvSpPr>
          <p:cNvPr id="138" name="Footer Placeholder 137">
            <a:extLst>
              <a:ext uri="{FF2B5EF4-FFF2-40B4-BE49-F238E27FC236}">
                <a16:creationId xmlns:a16="http://schemas.microsoft.com/office/drawing/2014/main" id="{8BC11123-4B26-8100-E85C-F218651524A5}"/>
              </a:ext>
            </a:extLst>
          </p:cNvPr>
          <p:cNvSpPr>
            <a:spLocks noGrp="1"/>
          </p:cNvSpPr>
          <p:nvPr>
            <p:ph type="ftr" sz="quarter" idx="10"/>
          </p:nvPr>
        </p:nvSpPr>
        <p:spPr/>
        <p:txBody>
          <a:bodyPr/>
          <a:lstStyle/>
          <a:p>
            <a:r>
              <a:rPr lang="en-US" dirty="0"/>
              <a:t>Crypto: investing &amp; trading</a:t>
            </a:r>
          </a:p>
        </p:txBody>
      </p:sp>
    </p:spTree>
    <p:extLst>
      <p:ext uri="{BB962C8B-B14F-4D97-AF65-F5344CB8AC3E}">
        <p14:creationId xmlns:p14="http://schemas.microsoft.com/office/powerpoint/2010/main" val="3510130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AREAS OF FOCUS</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p:txBody>
          <a:bodyPr/>
          <a:lstStyle/>
          <a:p>
            <a:r>
              <a:rPr lang="en-US" dirty="0"/>
              <a:t>Portfolio diversification</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p:txBody>
          <a:bodyPr/>
          <a:lstStyle/>
          <a:p>
            <a:r>
              <a:rPr lang="en-US" dirty="0"/>
              <a:t>Develop winning combinations to stay ahead of the market</a:t>
            </a:r>
          </a:p>
          <a:p>
            <a:r>
              <a:rPr lang="en-US" dirty="0"/>
              <a:t>Capitalize on direct ownership of digital coins</a:t>
            </a:r>
          </a:p>
          <a:p>
            <a:r>
              <a:rPr lang="en-US" dirty="0"/>
              <a:t>Invest in multiple blockchains​</a:t>
            </a:r>
          </a:p>
          <a:p>
            <a:endParaRPr lang="en-US" dirty="0"/>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p:txBody>
          <a:bodyPr/>
          <a:lstStyle/>
          <a:p>
            <a:r>
              <a:rPr lang="en-US" dirty="0"/>
              <a:t>Short and long-term goals</a:t>
            </a:r>
          </a:p>
        </p:txBody>
      </p:sp>
      <p:sp>
        <p:nvSpPr>
          <p:cNvPr id="6" name="Content Placeholder 5">
            <a:extLst>
              <a:ext uri="{FF2B5EF4-FFF2-40B4-BE49-F238E27FC236}">
                <a16:creationId xmlns:a16="http://schemas.microsoft.com/office/drawing/2014/main" id="{3DF22CC9-1295-2B21-05A9-68A44E669B8F}"/>
              </a:ext>
            </a:extLst>
          </p:cNvPr>
          <p:cNvSpPr>
            <a:spLocks noGrp="1"/>
          </p:cNvSpPr>
          <p:nvPr>
            <p:ph sz="quarter" idx="4"/>
          </p:nvPr>
        </p:nvSpPr>
        <p:spPr/>
        <p:txBody>
          <a:bodyPr/>
          <a:lstStyle/>
          <a:p>
            <a:r>
              <a:rPr lang="en-US" dirty="0"/>
              <a:t>Create an emergency fund</a:t>
            </a:r>
          </a:p>
          <a:p>
            <a:r>
              <a:rPr lang="en-US" dirty="0"/>
              <a:t>Add a second stream of income</a:t>
            </a:r>
          </a:p>
          <a:p>
            <a:r>
              <a:rPr lang="en-US" dirty="0"/>
              <a:t>Buy a house</a:t>
            </a:r>
          </a:p>
          <a:p>
            <a:r>
              <a:rPr lang="en-US" dirty="0"/>
              <a:t>Supplement retirement fund</a:t>
            </a:r>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dirty="0"/>
              <a:t>Crypto: investing &amp; trading</a:t>
            </a:r>
          </a:p>
        </p:txBody>
      </p:sp>
    </p:spTree>
    <p:extLst>
      <p:ext uri="{BB962C8B-B14F-4D97-AF65-F5344CB8AC3E}">
        <p14:creationId xmlns:p14="http://schemas.microsoft.com/office/powerpoint/2010/main" val="76521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73D4-535B-6DCC-2268-43A5E9E12C45}"/>
              </a:ext>
            </a:extLst>
          </p:cNvPr>
          <p:cNvSpPr>
            <a:spLocks noGrp="1"/>
          </p:cNvSpPr>
          <p:nvPr>
            <p:ph type="title"/>
          </p:nvPr>
        </p:nvSpPr>
        <p:spPr/>
        <p:txBody>
          <a:bodyPr/>
          <a:lstStyle/>
          <a:p>
            <a:r>
              <a:rPr lang="en-US" dirty="0"/>
              <a:t>HOW TO GET THERE</a:t>
            </a:r>
          </a:p>
        </p:txBody>
      </p:sp>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3" name="Text Placeholder 2">
            <a:extLst>
              <a:ext uri="{FF2B5EF4-FFF2-40B4-BE49-F238E27FC236}">
                <a16:creationId xmlns:a16="http://schemas.microsoft.com/office/drawing/2014/main" id="{5830852F-3FB7-6D2E-F6AC-1F6B9CAD2158}"/>
              </a:ext>
            </a:extLst>
          </p:cNvPr>
          <p:cNvSpPr>
            <a:spLocks noGrp="1"/>
          </p:cNvSpPr>
          <p:nvPr>
            <p:ph type="body" idx="1"/>
          </p:nvPr>
        </p:nvSpPr>
        <p:spPr/>
        <p:txBody>
          <a:bodyPr/>
          <a:lstStyle/>
          <a:p>
            <a:r>
              <a:rPr lang="en-US" dirty="0"/>
              <a:t>Strategize</a:t>
            </a:r>
          </a:p>
          <a:p>
            <a:endParaRPr lang="en-US" dirty="0"/>
          </a:p>
        </p:txBody>
      </p:sp>
      <p:sp>
        <p:nvSpPr>
          <p:cNvPr id="10" name="Content Placeholder 9">
            <a:extLst>
              <a:ext uri="{FF2B5EF4-FFF2-40B4-BE49-F238E27FC236}">
                <a16:creationId xmlns:a16="http://schemas.microsoft.com/office/drawing/2014/main" id="{E135D3F1-0C33-3404-5D49-E70C9D100F2A}"/>
              </a:ext>
            </a:extLst>
          </p:cNvPr>
          <p:cNvSpPr>
            <a:spLocks noGrp="1"/>
          </p:cNvSpPr>
          <p:nvPr>
            <p:ph sz="half" idx="2"/>
          </p:nvPr>
        </p:nvSpPr>
        <p:spPr/>
        <p:txBody>
          <a:bodyPr/>
          <a:lstStyle/>
          <a:p>
            <a:r>
              <a:rPr lang="en-US" dirty="0"/>
              <a:t>Do your research and develop a plan with goals</a:t>
            </a:r>
          </a:p>
          <a:p>
            <a:r>
              <a:rPr lang="en-US" dirty="0"/>
              <a:t>Diversify your portfolio through coin ownership​</a:t>
            </a:r>
          </a:p>
          <a:p>
            <a:r>
              <a:rPr lang="en-US" dirty="0"/>
              <a:t>Follow the markets closely​</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p:txBody>
          <a:bodyPr/>
          <a:lstStyle/>
          <a:p>
            <a:r>
              <a:rPr lang="en-US" dirty="0"/>
              <a:t>Minimize risk</a:t>
            </a:r>
          </a:p>
        </p:txBody>
      </p:sp>
      <p:sp>
        <p:nvSpPr>
          <p:cNvPr id="11" name="Content Placeholder 10">
            <a:extLst>
              <a:ext uri="{FF2B5EF4-FFF2-40B4-BE49-F238E27FC236}">
                <a16:creationId xmlns:a16="http://schemas.microsoft.com/office/drawing/2014/main" id="{724F2AAC-B18D-1D49-15F1-2D69101664AA}"/>
              </a:ext>
            </a:extLst>
          </p:cNvPr>
          <p:cNvSpPr>
            <a:spLocks noGrp="1"/>
          </p:cNvSpPr>
          <p:nvPr>
            <p:ph sz="quarter" idx="4"/>
          </p:nvPr>
        </p:nvSpPr>
        <p:spPr/>
        <p:txBody>
          <a:bodyPr/>
          <a:lstStyle/>
          <a:p>
            <a:r>
              <a:rPr lang="en-US" dirty="0"/>
              <a:t>Be cautious of scams and "too good to be true" scenarios</a:t>
            </a:r>
          </a:p>
          <a:p>
            <a:r>
              <a:rPr lang="en-US" dirty="0"/>
              <a:t>Avoid "all-in" strategies</a:t>
            </a:r>
          </a:p>
          <a:p>
            <a:endParaRPr lang="en-US" dirty="0"/>
          </a:p>
          <a:p>
            <a:endParaRPr lang="en-US" dirty="0"/>
          </a:p>
          <a:p>
            <a:endParaRPr lang="en-US" dirty="0"/>
          </a:p>
        </p:txBody>
      </p:sp>
      <p:sp>
        <p:nvSpPr>
          <p:cNvPr id="12" name="Text Placeholder 11">
            <a:extLst>
              <a:ext uri="{FF2B5EF4-FFF2-40B4-BE49-F238E27FC236}">
                <a16:creationId xmlns:a16="http://schemas.microsoft.com/office/drawing/2014/main" id="{5E68EFF0-69C3-F9AE-1107-E08A22BCF938}"/>
              </a:ext>
            </a:extLst>
          </p:cNvPr>
          <p:cNvSpPr>
            <a:spLocks noGrp="1"/>
          </p:cNvSpPr>
          <p:nvPr>
            <p:ph type="body" sz="quarter" idx="13"/>
          </p:nvPr>
        </p:nvSpPr>
        <p:spPr/>
        <p:txBody>
          <a:bodyPr/>
          <a:lstStyle/>
          <a:p>
            <a:r>
              <a:rPr lang="en-US" dirty="0"/>
              <a:t>Utilize resources</a:t>
            </a:r>
          </a:p>
        </p:txBody>
      </p:sp>
      <p:sp>
        <p:nvSpPr>
          <p:cNvPr id="13" name="Content Placeholder 12">
            <a:extLst>
              <a:ext uri="{FF2B5EF4-FFF2-40B4-BE49-F238E27FC236}">
                <a16:creationId xmlns:a16="http://schemas.microsoft.com/office/drawing/2014/main" id="{4D6980BD-0225-0DD6-3D62-B0B1E983AB52}"/>
              </a:ext>
            </a:extLst>
          </p:cNvPr>
          <p:cNvSpPr>
            <a:spLocks noGrp="1"/>
          </p:cNvSpPr>
          <p:nvPr>
            <p:ph sz="quarter" idx="14"/>
          </p:nvPr>
        </p:nvSpPr>
        <p:spPr>
          <a:xfrm>
            <a:off x="7973568" y="2743200"/>
            <a:ext cx="3068680" cy="2578608"/>
          </a:xfrm>
        </p:spPr>
        <p:txBody>
          <a:bodyPr/>
          <a:lstStyle/>
          <a:p>
            <a:r>
              <a:rPr lang="en-US" dirty="0"/>
              <a:t>Apps and platforms help streamline user experience</a:t>
            </a:r>
          </a:p>
          <a:p>
            <a:r>
              <a:rPr lang="en-US" dirty="0"/>
              <a:t>Seek expert guidance from Krypto Logics team members​</a:t>
            </a:r>
          </a:p>
          <a:p>
            <a:endParaRPr lang="en-US" dirty="0"/>
          </a:p>
          <a:p>
            <a:endParaRPr lang="en-US" dirty="0"/>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p:txBody>
          <a:bodyPr/>
          <a:lstStyle/>
          <a:p>
            <a:r>
              <a:rPr lang="en-US" dirty="0"/>
              <a:t>Crypto: investing &amp; trading</a:t>
            </a:r>
          </a:p>
        </p:txBody>
      </p:sp>
    </p:spTree>
    <p:extLst>
      <p:ext uri="{BB962C8B-B14F-4D97-AF65-F5344CB8AC3E}">
        <p14:creationId xmlns:p14="http://schemas.microsoft.com/office/powerpoint/2010/main" val="1877080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TEAM</a:t>
            </a:r>
          </a:p>
        </p:txBody>
      </p:sp>
      <p:sp>
        <p:nvSpPr>
          <p:cNvPr id="11" name="Slide Number Placeholder 10">
            <a:extLst>
              <a:ext uri="{FF2B5EF4-FFF2-40B4-BE49-F238E27FC236}">
                <a16:creationId xmlns:a16="http://schemas.microsoft.com/office/drawing/2014/main" id="{9816FD90-6ABD-5EA8-0870-E27733B9F685}"/>
              </a:ext>
            </a:extLst>
          </p:cNvPr>
          <p:cNvSpPr>
            <a:spLocks noGrp="1"/>
          </p:cNvSpPr>
          <p:nvPr>
            <p:ph type="sldNum" sz="quarter" idx="11"/>
          </p:nvPr>
        </p:nvSpPr>
        <p:spPr/>
        <p:txBody>
          <a:bodyPr/>
          <a:lstStyle/>
          <a:p>
            <a:fld id="{294A09A9-5501-47C1-A89A-A340965A2BE2}" type="slidenum">
              <a:rPr lang="en-US" smtClean="0"/>
              <a:pPr/>
              <a:t>17</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t="45" b="45"/>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3"/>
          <a:srcRect/>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4"/>
          <a:srcRect/>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5"/>
          <a:srcRect l="174" r="174"/>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sp>
        <p:nvSpPr>
          <p:cNvPr id="2" name="Footer Placeholder 1">
            <a:extLst>
              <a:ext uri="{FF2B5EF4-FFF2-40B4-BE49-F238E27FC236}">
                <a16:creationId xmlns:a16="http://schemas.microsoft.com/office/drawing/2014/main" id="{23DFDBA5-4CFB-88D0-C90E-69D151F5BFCA}"/>
              </a:ext>
            </a:extLst>
          </p:cNvPr>
          <p:cNvSpPr>
            <a:spLocks noGrp="1"/>
          </p:cNvSpPr>
          <p:nvPr>
            <p:ph type="ftr" sz="quarter" idx="10"/>
          </p:nvPr>
        </p:nvSpPr>
        <p:spPr/>
        <p:txBody>
          <a:bodyPr/>
          <a:lstStyle/>
          <a:p>
            <a:r>
              <a:rPr lang="en-US" dirty="0"/>
              <a:t>Crypto: investing &amp; trading</a:t>
            </a:r>
          </a:p>
        </p:txBody>
      </p:sp>
    </p:spTree>
    <p:extLst>
      <p:ext uri="{BB962C8B-B14F-4D97-AF65-F5344CB8AC3E}">
        <p14:creationId xmlns:p14="http://schemas.microsoft.com/office/powerpoint/2010/main" val="1579562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57144164-5503-9D11-4F68-81F4CD378333}"/>
              </a:ext>
            </a:extLst>
          </p:cNvPr>
          <p:cNvSpPr>
            <a:spLocks noGrp="1"/>
          </p:cNvSpPr>
          <p:nvPr>
            <p:ph type="title"/>
          </p:nvPr>
        </p:nvSpPr>
        <p:spPr/>
        <p:txBody>
          <a:bodyPr/>
          <a:lstStyle/>
          <a:p>
            <a:r>
              <a:rPr lang="en-US" dirty="0"/>
              <a:t>MEET OUR EXTENDED TEAM</a:t>
            </a:r>
          </a:p>
        </p:txBody>
      </p:sp>
      <p:sp>
        <p:nvSpPr>
          <p:cNvPr id="11" name="Slide Number Placeholder 10">
            <a:extLst>
              <a:ext uri="{FF2B5EF4-FFF2-40B4-BE49-F238E27FC236}">
                <a16:creationId xmlns:a16="http://schemas.microsoft.com/office/drawing/2014/main" id="{F02CA379-5C0D-5E21-B070-E880A01BB9A7}"/>
              </a:ext>
            </a:extLst>
          </p:cNvPr>
          <p:cNvSpPr>
            <a:spLocks noGrp="1"/>
          </p:cNvSpPr>
          <p:nvPr>
            <p:ph type="sldNum" sz="quarter" idx="11"/>
          </p:nvPr>
        </p:nvSpPr>
        <p:spPr/>
        <p:txBody>
          <a:bodyPr/>
          <a:lstStyle/>
          <a:p>
            <a:fld id="{294A09A9-5501-47C1-A89A-A340965A2BE2}" type="slidenum">
              <a:rPr lang="en-US" smtClean="0"/>
              <a:pPr/>
              <a:t>18</a:t>
            </a:fld>
            <a:endParaRPr lang="en-US" dirty="0"/>
          </a:p>
        </p:txBody>
      </p:sp>
      <p:pic>
        <p:nvPicPr>
          <p:cNvPr id="16" name="Picture Placeholder 15" descr="Team member head shot&#10;">
            <a:extLst>
              <a:ext uri="{FF2B5EF4-FFF2-40B4-BE49-F238E27FC236}">
                <a16:creationId xmlns:a16="http://schemas.microsoft.com/office/drawing/2014/main" id="{675FEA7C-5201-0219-EAA4-51C8A3B8185E}"/>
              </a:ext>
            </a:extLst>
          </p:cNvPr>
          <p:cNvPicPr>
            <a:picLocks noGrp="1" noChangeAspect="1"/>
          </p:cNvPicPr>
          <p:nvPr>
            <p:ph type="pic" sz="quarter" idx="20"/>
          </p:nvPr>
        </p:nvPicPr>
        <p:blipFill rotWithShape="1">
          <a:blip r:embed="rId2"/>
          <a:srcRect/>
          <a:stretch/>
        </p:blipFill>
        <p:spPr/>
      </p:pic>
      <p:sp>
        <p:nvSpPr>
          <p:cNvPr id="3" name="Text Placeholder 2">
            <a:extLst>
              <a:ext uri="{FF2B5EF4-FFF2-40B4-BE49-F238E27FC236}">
                <a16:creationId xmlns:a16="http://schemas.microsoft.com/office/drawing/2014/main" id="{CFC225EB-9239-A8F4-48C2-D2E44A245C26}"/>
              </a:ext>
            </a:extLst>
          </p:cNvPr>
          <p:cNvSpPr>
            <a:spLocks noGrp="1"/>
          </p:cNvSpPr>
          <p:nvPr>
            <p:ph type="body" sz="quarter" idx="12"/>
          </p:nvPr>
        </p:nvSpPr>
        <p:spPr/>
        <p:txBody>
          <a:bodyPr/>
          <a:lstStyle/>
          <a:p>
            <a:r>
              <a:rPr lang="en-US" dirty="0"/>
              <a:t>Takuma Hayashi​</a:t>
            </a:r>
          </a:p>
        </p:txBody>
      </p:sp>
      <p:sp>
        <p:nvSpPr>
          <p:cNvPr id="4" name="Text Placeholder 3">
            <a:extLst>
              <a:ext uri="{FF2B5EF4-FFF2-40B4-BE49-F238E27FC236}">
                <a16:creationId xmlns:a16="http://schemas.microsoft.com/office/drawing/2014/main" id="{BF63BCC4-AF80-8D3B-413B-3F80C74503EE}"/>
              </a:ext>
            </a:extLst>
          </p:cNvPr>
          <p:cNvSpPr>
            <a:spLocks noGrp="1"/>
          </p:cNvSpPr>
          <p:nvPr>
            <p:ph type="body" sz="quarter" idx="13"/>
          </p:nvPr>
        </p:nvSpPr>
        <p:spPr/>
        <p:txBody>
          <a:bodyPr/>
          <a:lstStyle/>
          <a:p>
            <a:r>
              <a:rPr lang="en-US" dirty="0"/>
              <a:t>President</a:t>
            </a:r>
          </a:p>
        </p:txBody>
      </p:sp>
      <p:pic>
        <p:nvPicPr>
          <p:cNvPr id="139" name="Picture Placeholder 138" descr="Team member head shot&#10;">
            <a:extLst>
              <a:ext uri="{FF2B5EF4-FFF2-40B4-BE49-F238E27FC236}">
                <a16:creationId xmlns:a16="http://schemas.microsoft.com/office/drawing/2014/main" id="{40505ADD-6A41-FEA2-952B-68B8652C37DD}"/>
              </a:ext>
            </a:extLst>
          </p:cNvPr>
          <p:cNvPicPr>
            <a:picLocks noGrp="1" noChangeAspect="1"/>
          </p:cNvPicPr>
          <p:nvPr>
            <p:ph type="pic" sz="quarter" idx="24"/>
          </p:nvPr>
        </p:nvPicPr>
        <p:blipFill rotWithShape="1">
          <a:blip r:embed="rId3"/>
          <a:srcRect/>
          <a:stretch/>
        </p:blipFill>
        <p:spPr/>
      </p:pic>
      <p:sp>
        <p:nvSpPr>
          <p:cNvPr id="131" name="Text Placeholder 130">
            <a:extLst>
              <a:ext uri="{FF2B5EF4-FFF2-40B4-BE49-F238E27FC236}">
                <a16:creationId xmlns:a16="http://schemas.microsoft.com/office/drawing/2014/main" id="{29B0FDD4-0C9D-9FEE-0CB5-5341E9A67D6A}"/>
              </a:ext>
            </a:extLst>
          </p:cNvPr>
          <p:cNvSpPr>
            <a:spLocks noGrp="1"/>
          </p:cNvSpPr>
          <p:nvPr>
            <p:ph type="body" sz="quarter" idx="28"/>
          </p:nvPr>
        </p:nvSpPr>
        <p:spPr/>
        <p:txBody>
          <a:bodyPr/>
          <a:lstStyle/>
          <a:p>
            <a:r>
              <a:rPr lang="en-US" dirty="0"/>
              <a:t>Graham Barnes</a:t>
            </a:r>
          </a:p>
        </p:txBody>
      </p:sp>
      <p:sp>
        <p:nvSpPr>
          <p:cNvPr id="132" name="Text Placeholder 131">
            <a:extLst>
              <a:ext uri="{FF2B5EF4-FFF2-40B4-BE49-F238E27FC236}">
                <a16:creationId xmlns:a16="http://schemas.microsoft.com/office/drawing/2014/main" id="{0E6B790C-A9A2-BF33-11DC-2AA2B45ADDDE}"/>
              </a:ext>
            </a:extLst>
          </p:cNvPr>
          <p:cNvSpPr>
            <a:spLocks noGrp="1"/>
          </p:cNvSpPr>
          <p:nvPr>
            <p:ph type="body" sz="quarter" idx="29"/>
          </p:nvPr>
        </p:nvSpPr>
        <p:spPr/>
        <p:txBody>
          <a:bodyPr/>
          <a:lstStyle/>
          <a:p>
            <a:r>
              <a:rPr lang="en-US" dirty="0"/>
              <a:t>VP Product</a:t>
            </a:r>
          </a:p>
        </p:txBody>
      </p:sp>
      <p:pic>
        <p:nvPicPr>
          <p:cNvPr id="17" name="Picture Placeholder 16" descr="Team member head shot&#10;">
            <a:extLst>
              <a:ext uri="{FF2B5EF4-FFF2-40B4-BE49-F238E27FC236}">
                <a16:creationId xmlns:a16="http://schemas.microsoft.com/office/drawing/2014/main" id="{8B1E138F-E5F8-7188-0E7F-C61CC315F3CA}"/>
              </a:ext>
            </a:extLst>
          </p:cNvPr>
          <p:cNvPicPr>
            <a:picLocks noGrp="1" noChangeAspect="1"/>
          </p:cNvPicPr>
          <p:nvPr>
            <p:ph type="pic" sz="quarter" idx="21"/>
          </p:nvPr>
        </p:nvPicPr>
        <p:blipFill rotWithShape="1">
          <a:blip r:embed="rId4"/>
          <a:srcRect t="75" b="75"/>
          <a:stretch/>
        </p:blipFill>
        <p:spPr/>
      </p:pic>
      <p:sp>
        <p:nvSpPr>
          <p:cNvPr id="5" name="Text Placeholder 4">
            <a:extLst>
              <a:ext uri="{FF2B5EF4-FFF2-40B4-BE49-F238E27FC236}">
                <a16:creationId xmlns:a16="http://schemas.microsoft.com/office/drawing/2014/main" id="{664EAAE3-47A6-DF8C-088B-8353E312893A}"/>
              </a:ext>
            </a:extLst>
          </p:cNvPr>
          <p:cNvSpPr>
            <a:spLocks noGrp="1"/>
          </p:cNvSpPr>
          <p:nvPr>
            <p:ph type="body" sz="quarter" idx="14"/>
          </p:nvPr>
        </p:nvSpPr>
        <p:spPr/>
        <p:txBody>
          <a:bodyPr/>
          <a:lstStyle/>
          <a:p>
            <a:r>
              <a:rPr lang="en-US" dirty="0"/>
              <a:t>Mirjam Nilsson​</a:t>
            </a:r>
          </a:p>
        </p:txBody>
      </p:sp>
      <p:sp>
        <p:nvSpPr>
          <p:cNvPr id="6" name="Text Placeholder 5">
            <a:extLst>
              <a:ext uri="{FF2B5EF4-FFF2-40B4-BE49-F238E27FC236}">
                <a16:creationId xmlns:a16="http://schemas.microsoft.com/office/drawing/2014/main" id="{8E956031-A8E2-FF88-2769-10FEB7B754A7}"/>
              </a:ext>
            </a:extLst>
          </p:cNvPr>
          <p:cNvSpPr>
            <a:spLocks noGrp="1"/>
          </p:cNvSpPr>
          <p:nvPr>
            <p:ph type="body" sz="quarter" idx="15"/>
          </p:nvPr>
        </p:nvSpPr>
        <p:spPr/>
        <p:txBody>
          <a:bodyPr/>
          <a:lstStyle/>
          <a:p>
            <a:r>
              <a:rPr lang="en-US" dirty="0"/>
              <a:t>Chief Executive Officer</a:t>
            </a:r>
          </a:p>
        </p:txBody>
      </p:sp>
      <p:pic>
        <p:nvPicPr>
          <p:cNvPr id="140" name="Picture Placeholder 139" descr="Team member head shot&#10;">
            <a:extLst>
              <a:ext uri="{FF2B5EF4-FFF2-40B4-BE49-F238E27FC236}">
                <a16:creationId xmlns:a16="http://schemas.microsoft.com/office/drawing/2014/main" id="{DAE46AC2-4E04-644A-503C-188DFB2C3463}"/>
              </a:ext>
            </a:extLst>
          </p:cNvPr>
          <p:cNvPicPr>
            <a:picLocks noGrp="1" noChangeAspect="1"/>
          </p:cNvPicPr>
          <p:nvPr>
            <p:ph type="pic" sz="quarter" idx="25"/>
          </p:nvPr>
        </p:nvPicPr>
        <p:blipFill rotWithShape="1">
          <a:blip r:embed="rId5"/>
          <a:srcRect t="75" b="75"/>
          <a:stretch/>
        </p:blipFill>
        <p:spPr/>
      </p:pic>
      <p:sp>
        <p:nvSpPr>
          <p:cNvPr id="133" name="Text Placeholder 132">
            <a:extLst>
              <a:ext uri="{FF2B5EF4-FFF2-40B4-BE49-F238E27FC236}">
                <a16:creationId xmlns:a16="http://schemas.microsoft.com/office/drawing/2014/main" id="{F73428BF-556B-39B3-A2E1-A3479B7A4368}"/>
              </a:ext>
            </a:extLst>
          </p:cNvPr>
          <p:cNvSpPr>
            <a:spLocks noGrp="1"/>
          </p:cNvSpPr>
          <p:nvPr>
            <p:ph type="body" sz="quarter" idx="30"/>
          </p:nvPr>
        </p:nvSpPr>
        <p:spPr/>
        <p:txBody>
          <a:bodyPr/>
          <a:lstStyle/>
          <a:p>
            <a:r>
              <a:rPr lang="en-US" dirty="0"/>
              <a:t>Rowan Murphy</a:t>
            </a:r>
          </a:p>
        </p:txBody>
      </p:sp>
      <p:sp>
        <p:nvSpPr>
          <p:cNvPr id="134" name="Text Placeholder 133">
            <a:extLst>
              <a:ext uri="{FF2B5EF4-FFF2-40B4-BE49-F238E27FC236}">
                <a16:creationId xmlns:a16="http://schemas.microsoft.com/office/drawing/2014/main" id="{3519B91A-73EE-B2B8-4875-2C6A0113D333}"/>
              </a:ext>
            </a:extLst>
          </p:cNvPr>
          <p:cNvSpPr>
            <a:spLocks noGrp="1"/>
          </p:cNvSpPr>
          <p:nvPr>
            <p:ph type="body" sz="quarter" idx="31"/>
          </p:nvPr>
        </p:nvSpPr>
        <p:spPr/>
        <p:txBody>
          <a:bodyPr/>
          <a:lstStyle/>
          <a:p>
            <a:r>
              <a:rPr lang="en-US" dirty="0"/>
              <a:t>SEO Strategist</a:t>
            </a:r>
          </a:p>
        </p:txBody>
      </p:sp>
      <p:pic>
        <p:nvPicPr>
          <p:cNvPr id="18" name="Picture Placeholder 17" descr="Team member head shot&#10;">
            <a:extLst>
              <a:ext uri="{FF2B5EF4-FFF2-40B4-BE49-F238E27FC236}">
                <a16:creationId xmlns:a16="http://schemas.microsoft.com/office/drawing/2014/main" id="{F4608F53-148D-4D2F-6672-8A90E230C68A}"/>
              </a:ext>
            </a:extLst>
          </p:cNvPr>
          <p:cNvPicPr>
            <a:picLocks noGrp="1" noChangeAspect="1"/>
          </p:cNvPicPr>
          <p:nvPr>
            <p:ph type="pic" sz="quarter" idx="22"/>
          </p:nvPr>
        </p:nvPicPr>
        <p:blipFill rotWithShape="1">
          <a:blip r:embed="rId6"/>
          <a:srcRect t="75" b="75"/>
          <a:stretch/>
        </p:blipFill>
        <p:spPr/>
      </p:pic>
      <p:sp>
        <p:nvSpPr>
          <p:cNvPr id="7" name="Text Placeholder 6">
            <a:extLst>
              <a:ext uri="{FF2B5EF4-FFF2-40B4-BE49-F238E27FC236}">
                <a16:creationId xmlns:a16="http://schemas.microsoft.com/office/drawing/2014/main" id="{24AD9EB9-CF0D-0D70-D541-05E1A813D00F}"/>
              </a:ext>
            </a:extLst>
          </p:cNvPr>
          <p:cNvSpPr>
            <a:spLocks noGrp="1"/>
          </p:cNvSpPr>
          <p:nvPr>
            <p:ph type="body" sz="quarter" idx="16"/>
          </p:nvPr>
        </p:nvSpPr>
        <p:spPr/>
        <p:txBody>
          <a:bodyPr/>
          <a:lstStyle/>
          <a:p>
            <a:r>
              <a:rPr lang="en-US" dirty="0"/>
              <a:t>Flora Berggren​</a:t>
            </a:r>
          </a:p>
        </p:txBody>
      </p:sp>
      <p:sp>
        <p:nvSpPr>
          <p:cNvPr id="8" name="Text Placeholder 7">
            <a:extLst>
              <a:ext uri="{FF2B5EF4-FFF2-40B4-BE49-F238E27FC236}">
                <a16:creationId xmlns:a16="http://schemas.microsoft.com/office/drawing/2014/main" id="{869DE758-CE4B-6136-04AE-85B544CA6F5B}"/>
              </a:ext>
            </a:extLst>
          </p:cNvPr>
          <p:cNvSpPr>
            <a:spLocks noGrp="1"/>
          </p:cNvSpPr>
          <p:nvPr>
            <p:ph type="body" sz="quarter" idx="17"/>
          </p:nvPr>
        </p:nvSpPr>
        <p:spPr/>
        <p:txBody>
          <a:bodyPr/>
          <a:lstStyle/>
          <a:p>
            <a:r>
              <a:rPr lang="en-US" dirty="0"/>
              <a:t>Chief Operations Officer</a:t>
            </a:r>
          </a:p>
        </p:txBody>
      </p:sp>
      <p:pic>
        <p:nvPicPr>
          <p:cNvPr id="141" name="Picture Placeholder 140" descr="Team member head shot&#10;">
            <a:extLst>
              <a:ext uri="{FF2B5EF4-FFF2-40B4-BE49-F238E27FC236}">
                <a16:creationId xmlns:a16="http://schemas.microsoft.com/office/drawing/2014/main" id="{105B8828-F685-63DD-6F9F-62F8A8DA6D06}"/>
              </a:ext>
            </a:extLst>
          </p:cNvPr>
          <p:cNvPicPr>
            <a:picLocks noGrp="1" noChangeAspect="1"/>
          </p:cNvPicPr>
          <p:nvPr>
            <p:ph type="pic" sz="quarter" idx="26"/>
          </p:nvPr>
        </p:nvPicPr>
        <p:blipFill rotWithShape="1">
          <a:blip r:embed="rId7"/>
          <a:srcRect l="291" r="291"/>
          <a:stretch/>
        </p:blipFill>
        <p:spPr/>
      </p:pic>
      <p:sp>
        <p:nvSpPr>
          <p:cNvPr id="135" name="Text Placeholder 134">
            <a:extLst>
              <a:ext uri="{FF2B5EF4-FFF2-40B4-BE49-F238E27FC236}">
                <a16:creationId xmlns:a16="http://schemas.microsoft.com/office/drawing/2014/main" id="{747BF9B3-DF8F-789C-9AF6-94771E1AF5FE}"/>
              </a:ext>
            </a:extLst>
          </p:cNvPr>
          <p:cNvSpPr>
            <a:spLocks noGrp="1"/>
          </p:cNvSpPr>
          <p:nvPr>
            <p:ph type="body" sz="quarter" idx="32"/>
          </p:nvPr>
        </p:nvSpPr>
        <p:spPr/>
        <p:txBody>
          <a:bodyPr/>
          <a:lstStyle/>
          <a:p>
            <a:r>
              <a:rPr lang="en-US" dirty="0"/>
              <a:t>Elizabeth Moore</a:t>
            </a:r>
          </a:p>
        </p:txBody>
      </p:sp>
      <p:sp>
        <p:nvSpPr>
          <p:cNvPr id="136" name="Text Placeholder 135">
            <a:extLst>
              <a:ext uri="{FF2B5EF4-FFF2-40B4-BE49-F238E27FC236}">
                <a16:creationId xmlns:a16="http://schemas.microsoft.com/office/drawing/2014/main" id="{A2297428-B6BC-F5B5-C82D-3BC4408EC576}"/>
              </a:ext>
            </a:extLst>
          </p:cNvPr>
          <p:cNvSpPr>
            <a:spLocks noGrp="1"/>
          </p:cNvSpPr>
          <p:nvPr>
            <p:ph type="body" sz="quarter" idx="33"/>
          </p:nvPr>
        </p:nvSpPr>
        <p:spPr/>
        <p:txBody>
          <a:bodyPr/>
          <a:lstStyle/>
          <a:p>
            <a:r>
              <a:rPr lang="en-US" dirty="0"/>
              <a:t>Product Designer</a:t>
            </a:r>
          </a:p>
        </p:txBody>
      </p:sp>
      <p:pic>
        <p:nvPicPr>
          <p:cNvPr id="19" name="Picture Placeholder 18" descr="Team member head shot&#10;">
            <a:extLst>
              <a:ext uri="{FF2B5EF4-FFF2-40B4-BE49-F238E27FC236}">
                <a16:creationId xmlns:a16="http://schemas.microsoft.com/office/drawing/2014/main" id="{34C21939-A4DB-0F96-83D8-AD8FFB45359F}"/>
              </a:ext>
            </a:extLst>
          </p:cNvPr>
          <p:cNvPicPr>
            <a:picLocks noGrp="1" noChangeAspect="1"/>
          </p:cNvPicPr>
          <p:nvPr>
            <p:ph type="pic" sz="quarter" idx="23"/>
          </p:nvPr>
        </p:nvPicPr>
        <p:blipFill rotWithShape="1">
          <a:blip r:embed="rId8"/>
          <a:srcRect l="99" r="99"/>
          <a:stretch/>
        </p:blipFill>
        <p:spPr/>
      </p:pic>
      <p:sp>
        <p:nvSpPr>
          <p:cNvPr id="9" name="Text Placeholder 8">
            <a:extLst>
              <a:ext uri="{FF2B5EF4-FFF2-40B4-BE49-F238E27FC236}">
                <a16:creationId xmlns:a16="http://schemas.microsoft.com/office/drawing/2014/main" id="{22A99FBE-9850-5F5D-04D9-E3A83DEEA928}"/>
              </a:ext>
            </a:extLst>
          </p:cNvPr>
          <p:cNvSpPr>
            <a:spLocks noGrp="1"/>
          </p:cNvSpPr>
          <p:nvPr>
            <p:ph type="body" sz="quarter" idx="18"/>
          </p:nvPr>
        </p:nvSpPr>
        <p:spPr/>
        <p:txBody>
          <a:bodyPr/>
          <a:lstStyle/>
          <a:p>
            <a:r>
              <a:rPr lang="en-US" dirty="0"/>
              <a:t>Rajesh Santoshi​</a:t>
            </a:r>
          </a:p>
        </p:txBody>
      </p:sp>
      <p:sp>
        <p:nvSpPr>
          <p:cNvPr id="10" name="Text Placeholder 9">
            <a:extLst>
              <a:ext uri="{FF2B5EF4-FFF2-40B4-BE49-F238E27FC236}">
                <a16:creationId xmlns:a16="http://schemas.microsoft.com/office/drawing/2014/main" id="{19AAB49A-6730-B2CF-9537-FF9551D4EB80}"/>
              </a:ext>
            </a:extLst>
          </p:cNvPr>
          <p:cNvSpPr>
            <a:spLocks noGrp="1"/>
          </p:cNvSpPr>
          <p:nvPr>
            <p:ph type="body" sz="quarter" idx="19"/>
          </p:nvPr>
        </p:nvSpPr>
        <p:spPr/>
        <p:txBody>
          <a:bodyPr/>
          <a:lstStyle/>
          <a:p>
            <a:r>
              <a:rPr lang="en-US" dirty="0"/>
              <a:t>VP Marketing</a:t>
            </a:r>
          </a:p>
        </p:txBody>
      </p:sp>
      <p:pic>
        <p:nvPicPr>
          <p:cNvPr id="142" name="Picture Placeholder 141" descr="Team member head shot&#10;">
            <a:extLst>
              <a:ext uri="{FF2B5EF4-FFF2-40B4-BE49-F238E27FC236}">
                <a16:creationId xmlns:a16="http://schemas.microsoft.com/office/drawing/2014/main" id="{E6A455C2-70F1-6DAE-26E6-C7AAE0CFA814}"/>
              </a:ext>
            </a:extLst>
          </p:cNvPr>
          <p:cNvPicPr>
            <a:picLocks noGrp="1" noChangeAspect="1"/>
          </p:cNvPicPr>
          <p:nvPr>
            <p:ph type="pic" sz="quarter" idx="27"/>
          </p:nvPr>
        </p:nvPicPr>
        <p:blipFill rotWithShape="1">
          <a:blip r:embed="rId9"/>
          <a:srcRect l="291" r="291"/>
          <a:stretch/>
        </p:blipFill>
        <p:spPr/>
      </p:pic>
      <p:sp>
        <p:nvSpPr>
          <p:cNvPr id="137" name="Text Placeholder 136">
            <a:extLst>
              <a:ext uri="{FF2B5EF4-FFF2-40B4-BE49-F238E27FC236}">
                <a16:creationId xmlns:a16="http://schemas.microsoft.com/office/drawing/2014/main" id="{651B92A3-1DB6-8A7F-09B7-C7969D53FB3A}"/>
              </a:ext>
            </a:extLst>
          </p:cNvPr>
          <p:cNvSpPr>
            <a:spLocks noGrp="1"/>
          </p:cNvSpPr>
          <p:nvPr>
            <p:ph type="body" sz="quarter" idx="34"/>
          </p:nvPr>
        </p:nvSpPr>
        <p:spPr/>
        <p:txBody>
          <a:bodyPr/>
          <a:lstStyle/>
          <a:p>
            <a:r>
              <a:rPr lang="en-US" dirty="0"/>
              <a:t>Robin Kline</a:t>
            </a:r>
          </a:p>
        </p:txBody>
      </p:sp>
      <p:sp>
        <p:nvSpPr>
          <p:cNvPr id="138" name="Text Placeholder 137">
            <a:extLst>
              <a:ext uri="{FF2B5EF4-FFF2-40B4-BE49-F238E27FC236}">
                <a16:creationId xmlns:a16="http://schemas.microsoft.com/office/drawing/2014/main" id="{462B07C6-5B4D-AB97-3376-C4F8BFC2C143}"/>
              </a:ext>
            </a:extLst>
          </p:cNvPr>
          <p:cNvSpPr>
            <a:spLocks noGrp="1"/>
          </p:cNvSpPr>
          <p:nvPr>
            <p:ph type="body" sz="quarter" idx="35"/>
          </p:nvPr>
        </p:nvSpPr>
        <p:spPr/>
        <p:txBody>
          <a:bodyPr/>
          <a:lstStyle/>
          <a:p>
            <a:r>
              <a:rPr lang="en-US" dirty="0"/>
              <a:t>Content Developer</a:t>
            </a:r>
          </a:p>
        </p:txBody>
      </p:sp>
      <p:sp>
        <p:nvSpPr>
          <p:cNvPr id="2" name="Footer Placeholder 1">
            <a:extLst>
              <a:ext uri="{FF2B5EF4-FFF2-40B4-BE49-F238E27FC236}">
                <a16:creationId xmlns:a16="http://schemas.microsoft.com/office/drawing/2014/main" id="{E0C0AB0C-E0B6-7838-D865-2AB638122FD9}"/>
              </a:ext>
            </a:extLst>
          </p:cNvPr>
          <p:cNvSpPr>
            <a:spLocks noGrp="1"/>
          </p:cNvSpPr>
          <p:nvPr>
            <p:ph type="ftr" sz="quarter" idx="10"/>
          </p:nvPr>
        </p:nvSpPr>
        <p:spPr/>
        <p:txBody>
          <a:bodyPr/>
          <a:lstStyle/>
          <a:p>
            <a:r>
              <a:rPr lang="en-US" dirty="0"/>
              <a:t>Crypto: investing &amp; trading</a:t>
            </a:r>
          </a:p>
        </p:txBody>
      </p:sp>
    </p:spTree>
    <p:extLst>
      <p:ext uri="{BB962C8B-B14F-4D97-AF65-F5344CB8AC3E}">
        <p14:creationId xmlns:p14="http://schemas.microsoft.com/office/powerpoint/2010/main" val="840605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sz="1800" dirty="0">
                <a:solidFill>
                  <a:schemeClr val="bg1"/>
                </a:solidFill>
                <a:latin typeface="Segoe UI Light" panose="020B0502040204020203" pitchFamily="34" charset="0"/>
                <a:ea typeface="+mn-lt"/>
                <a:cs typeface="Segoe UI Light" panose="020B0502040204020203" pitchFamily="34" charset="0"/>
              </a:rPr>
              <a:t>At Krypto Logics, we believe in giving 110%. By using our next-generation data architecture, we help investors virtually manage their portfolios. We thrive because of our market knowledge and great team. As our CEO says, "Efficiencies will come from proactively transforming how we do business."</a:t>
            </a:r>
          </a:p>
          <a:p>
            <a:endParaRPr lang="en-US" dirty="0"/>
          </a:p>
        </p:txBody>
      </p:sp>
    </p:spTree>
    <p:extLst>
      <p:ext uri="{BB962C8B-B14F-4D97-AF65-F5344CB8AC3E}">
        <p14:creationId xmlns:p14="http://schemas.microsoft.com/office/powerpoint/2010/main" val="1958759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742815" y="54327"/>
            <a:ext cx="6422136" cy="1069848"/>
          </a:xfrm>
        </p:spPr>
        <p:txBody>
          <a:bodyPr>
            <a:normAutofit/>
          </a:bodyPr>
          <a:lstStyle/>
          <a:p>
            <a:r>
              <a:rPr lang="en-IN" sz="4400" b="1" kern="0" spc="-94" dirty="0">
                <a:solidFill>
                  <a:srgbClr val="FFC000"/>
                </a:solidFill>
                <a:effectLst>
                  <a:outerShdw blurRad="38100" dist="38100" dir="2700000" algn="tl">
                    <a:srgbClr val="000000">
                      <a:alpha val="43137"/>
                    </a:srgbClr>
                  </a:outerShdw>
                </a:effectLst>
                <a:latin typeface="Britannic Bold" panose="020B0903060703020204" pitchFamily="34" charset="0"/>
                <a:ea typeface="Petrona Bold" pitchFamily="34" charset="-122"/>
              </a:rPr>
              <a:t>PROBLEM STATEMENT</a:t>
            </a:r>
            <a:endParaRPr lang="en-US" sz="4400" dirty="0">
              <a:solidFill>
                <a:srgbClr val="FFC000"/>
              </a:solidFill>
              <a:latin typeface="Britannic Bold" panose="020B0903060703020204" pitchFamily="34" charset="0"/>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dirty="0"/>
              <a:t>NextHike IT Solutions</a:t>
            </a:r>
          </a:p>
        </p:txBody>
      </p:sp>
      <p:sp>
        <p:nvSpPr>
          <p:cNvPr id="7" name="TextBox 6">
            <a:extLst>
              <a:ext uri="{FF2B5EF4-FFF2-40B4-BE49-F238E27FC236}">
                <a16:creationId xmlns:a16="http://schemas.microsoft.com/office/drawing/2014/main" id="{B619FFD3-BB8C-8FB2-E379-C55AC15EC38B}"/>
              </a:ext>
            </a:extLst>
          </p:cNvPr>
          <p:cNvSpPr txBox="1"/>
          <p:nvPr/>
        </p:nvSpPr>
        <p:spPr>
          <a:xfrm>
            <a:off x="850392" y="1481328"/>
            <a:ext cx="5913479" cy="3754874"/>
          </a:xfrm>
          <a:prstGeom prst="rect">
            <a:avLst/>
          </a:prstGeom>
          <a:noFill/>
        </p:spPr>
        <p:txBody>
          <a:bodyPr wrap="square" rtlCol="0">
            <a:spAutoFit/>
          </a:bodyPr>
          <a:lstStyle/>
          <a:p>
            <a:pPr algn="l"/>
            <a:r>
              <a:rPr lang="en-US" sz="2400" b="1" i="0" dirty="0">
                <a:solidFill>
                  <a:srgbClr val="F8FAFF"/>
                </a:solidFill>
                <a:effectLst/>
                <a:latin typeface="DeepSeek-CJK-patch"/>
              </a:rPr>
              <a:t>Objective</a:t>
            </a:r>
            <a:r>
              <a:rPr lang="en-US" sz="2000" b="1" i="0" dirty="0">
                <a:solidFill>
                  <a:srgbClr val="F8FAFF"/>
                </a:solidFill>
                <a:effectLst/>
                <a:latin typeface="DeepSeek-CJK-patch"/>
              </a:rPr>
              <a:t>:</a:t>
            </a:r>
            <a:r>
              <a:rPr lang="en-US" sz="2000" b="0" i="0" dirty="0">
                <a:solidFill>
                  <a:srgbClr val="F8FAFF"/>
                </a:solidFill>
                <a:effectLst/>
                <a:latin typeface="DeepSeek-CJK-patch"/>
              </a:rPr>
              <a:t> Predict mobile prices based on key features to optimize pricing strategies.</a:t>
            </a:r>
          </a:p>
          <a:p>
            <a:pPr algn="l"/>
            <a:endParaRPr lang="en-IN" dirty="0">
              <a:solidFill>
                <a:schemeClr val="bg1"/>
              </a:solidFill>
            </a:endParaRPr>
          </a:p>
          <a:p>
            <a:pPr algn="l">
              <a:spcBef>
                <a:spcPts val="300"/>
              </a:spcBef>
              <a:spcAft>
                <a:spcPts val="300"/>
              </a:spcAft>
            </a:pPr>
            <a:r>
              <a:rPr lang="en-US" sz="2400" b="1" dirty="0">
                <a:solidFill>
                  <a:srgbClr val="F8FAFF"/>
                </a:solidFill>
                <a:latin typeface="DeepSeek-CJK-patch"/>
              </a:rPr>
              <a:t>Challenges</a:t>
            </a:r>
            <a:r>
              <a:rPr lang="en-US" b="1" i="0" dirty="0">
                <a:solidFill>
                  <a:srgbClr val="F8FAFF"/>
                </a:solidFill>
                <a:effectLst/>
                <a:latin typeface="DeepSeek-CJK-patch"/>
              </a:rPr>
              <a:t>:</a:t>
            </a:r>
            <a:endParaRPr lang="en-US" b="0" i="0" dirty="0">
              <a:solidFill>
                <a:srgbClr val="F8FAFF"/>
              </a:solidFill>
              <a:effectLst/>
              <a:latin typeface="DeepSeek-CJK-patch"/>
            </a:endParaRPr>
          </a:p>
          <a:p>
            <a:pPr marL="742950" lvl="1" indent="-285750" algn="l">
              <a:spcBef>
                <a:spcPts val="300"/>
              </a:spcBef>
              <a:buFont typeface="Arial" panose="020B0604020202020204" pitchFamily="34" charset="0"/>
              <a:buChar char="•"/>
            </a:pPr>
            <a:r>
              <a:rPr lang="en-US" sz="2000" dirty="0">
                <a:solidFill>
                  <a:srgbClr val="F8FAFF"/>
                </a:solidFill>
                <a:latin typeface="DeepSeek-CJK-patch"/>
              </a:rPr>
              <a:t>High competition in the mobile market.</a:t>
            </a:r>
          </a:p>
          <a:p>
            <a:pPr marL="742950" lvl="1" indent="-285750" algn="l">
              <a:spcBef>
                <a:spcPts val="300"/>
              </a:spcBef>
              <a:buFont typeface="Arial" panose="020B0604020202020204" pitchFamily="34" charset="0"/>
              <a:buChar char="•"/>
            </a:pPr>
            <a:r>
              <a:rPr lang="en-US" sz="2000" dirty="0">
                <a:solidFill>
                  <a:srgbClr val="F8FAFF"/>
                </a:solidFill>
                <a:latin typeface="DeepSeek-CJK-patch"/>
              </a:rPr>
              <a:t>Pricing depends on technical specs, brand value, and market trends.</a:t>
            </a:r>
          </a:p>
          <a:p>
            <a:endParaRPr lang="en-US" sz="2000" dirty="0">
              <a:solidFill>
                <a:srgbClr val="F8FAFF"/>
              </a:solidFill>
              <a:latin typeface="DeepSeek-CJK-patch"/>
            </a:endParaRPr>
          </a:p>
          <a:p>
            <a:r>
              <a:rPr lang="en-US" sz="2400" b="1" dirty="0">
                <a:solidFill>
                  <a:srgbClr val="F8FAFF"/>
                </a:solidFill>
                <a:latin typeface="DeepSeek-CJK-patch"/>
              </a:rPr>
              <a:t>Business Impact: </a:t>
            </a:r>
            <a:r>
              <a:rPr lang="en-US" sz="2000" dirty="0">
                <a:solidFill>
                  <a:srgbClr val="F8FAFF"/>
                </a:solidFill>
                <a:latin typeface="DeepSeek-CJK-patch"/>
              </a:rPr>
              <a:t>Accurate pricing → Increased sales and profitability.</a:t>
            </a:r>
          </a:p>
          <a:p>
            <a:endParaRPr lang="en-IN" dirty="0">
              <a:solidFill>
                <a:schemeClr val="bg1"/>
              </a:solidFill>
            </a:endParaRPr>
          </a:p>
        </p:txBody>
      </p:sp>
      <p:pic>
        <p:nvPicPr>
          <p:cNvPr id="10" name="Picture 9">
            <a:extLst>
              <a:ext uri="{FF2B5EF4-FFF2-40B4-BE49-F238E27FC236}">
                <a16:creationId xmlns:a16="http://schemas.microsoft.com/office/drawing/2014/main" id="{9C629277-F4FB-CD6F-2F4F-9654A69A3B64}"/>
              </a:ext>
            </a:extLst>
          </p:cNvPr>
          <p:cNvPicPr>
            <a:picLocks noChangeAspect="1"/>
          </p:cNvPicPr>
          <p:nvPr/>
        </p:nvPicPr>
        <p:blipFill>
          <a:blip r:embed="rId2"/>
          <a:stretch>
            <a:fillRect/>
          </a:stretch>
        </p:blipFill>
        <p:spPr>
          <a:xfrm>
            <a:off x="7620000" y="0"/>
            <a:ext cx="4572000" cy="6858000"/>
          </a:xfrm>
          <a:prstGeom prst="rect">
            <a:avLst/>
          </a:prstGeom>
        </p:spPr>
      </p:pic>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Mirjam Nilsson​</a:t>
            </a:r>
          </a:p>
          <a:p>
            <a:pPr algn="l"/>
            <a:r>
              <a:rPr lang="en-US" dirty="0">
                <a:latin typeface="Segoe UI Light" panose="020B0502040204020203" pitchFamily="34" charset="0"/>
                <a:cs typeface="Segoe UI Light" panose="020B0502040204020203" pitchFamily="34" charset="0"/>
              </a:rPr>
              <a:t>mirjam@greatsiteaddress.com </a:t>
            </a:r>
            <a:endParaRPr lang="en-US" dirty="0">
              <a:latin typeface="Segoe UI Light" panose="020B0502040204020203" pitchFamily="34" charset="0"/>
              <a:ea typeface="Calibri"/>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www.greatsiteaddress.com </a:t>
            </a:r>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D833B4-D24B-CA13-F419-07F0410C5508}"/>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Footer Placeholder 2">
            <a:extLst>
              <a:ext uri="{FF2B5EF4-FFF2-40B4-BE49-F238E27FC236}">
                <a16:creationId xmlns:a16="http://schemas.microsoft.com/office/drawing/2014/main" id="{E2E945E4-6E0C-720A-9AA3-A799C89BDBB9}"/>
              </a:ext>
            </a:extLst>
          </p:cNvPr>
          <p:cNvSpPr>
            <a:spLocks noGrp="1"/>
          </p:cNvSpPr>
          <p:nvPr>
            <p:ph type="ftr" sz="quarter" idx="10"/>
          </p:nvPr>
        </p:nvSpPr>
        <p:spPr/>
        <p:txBody>
          <a:bodyPr/>
          <a:lstStyle/>
          <a:p>
            <a:r>
              <a:rPr lang="en-US" dirty="0"/>
              <a:t>NextHike IT Solutions</a:t>
            </a:r>
          </a:p>
        </p:txBody>
      </p:sp>
      <p:sp>
        <p:nvSpPr>
          <p:cNvPr id="4" name="Title 3">
            <a:extLst>
              <a:ext uri="{FF2B5EF4-FFF2-40B4-BE49-F238E27FC236}">
                <a16:creationId xmlns:a16="http://schemas.microsoft.com/office/drawing/2014/main" id="{34C5339D-850A-81C2-0165-D92917D80E54}"/>
              </a:ext>
            </a:extLst>
          </p:cNvPr>
          <p:cNvSpPr>
            <a:spLocks noGrp="1"/>
          </p:cNvSpPr>
          <p:nvPr>
            <p:ph type="title"/>
          </p:nvPr>
        </p:nvSpPr>
        <p:spPr>
          <a:xfrm>
            <a:off x="5140006" y="11837"/>
            <a:ext cx="6854773" cy="1069848"/>
          </a:xfrm>
        </p:spPr>
        <p:txBody>
          <a:bodyPr/>
          <a:lstStyle/>
          <a:p>
            <a:r>
              <a:rPr lang="en-US" sz="4400" kern="0" spc="-94" dirty="0">
                <a:solidFill>
                  <a:srgbClr val="FFC000"/>
                </a:solidFill>
                <a:effectLst>
                  <a:outerShdw blurRad="38100" dist="38100" dir="2700000" algn="tl">
                    <a:srgbClr val="000000">
                      <a:alpha val="43137"/>
                    </a:srgbClr>
                  </a:outerShdw>
                </a:effectLst>
                <a:latin typeface="Britannic Bold" panose="020B0903060703020204" pitchFamily="34" charset="0"/>
                <a:ea typeface="Petrona Bold" pitchFamily="34" charset="-122"/>
              </a:rPr>
              <a:t>Understanding</a:t>
            </a:r>
            <a:r>
              <a:rPr lang="en-US" sz="4000" b="1" kern="0" spc="-94" dirty="0">
                <a:solidFill>
                  <a:srgbClr val="FFC000"/>
                </a:solidFill>
                <a:effectLst>
                  <a:outerShdw blurRad="38100" dist="38100" dir="2700000" algn="tl">
                    <a:srgbClr val="000000">
                      <a:alpha val="43137"/>
                    </a:srgbClr>
                  </a:outerShdw>
                </a:effectLst>
                <a:latin typeface="Petrona Bold" pitchFamily="34" charset="0"/>
                <a:ea typeface="Petrona Bold" pitchFamily="34" charset="-122"/>
                <a:cs typeface="Petrona Bold" pitchFamily="34" charset="-120"/>
              </a:rPr>
              <a:t> </a:t>
            </a:r>
            <a:r>
              <a:rPr lang="en-US" sz="4400" kern="0" spc="-94" dirty="0">
                <a:solidFill>
                  <a:srgbClr val="FFC000"/>
                </a:solidFill>
                <a:effectLst>
                  <a:outerShdw blurRad="38100" dist="38100" dir="2700000" algn="tl">
                    <a:srgbClr val="000000">
                      <a:alpha val="43137"/>
                    </a:srgbClr>
                  </a:outerShdw>
                </a:effectLst>
                <a:latin typeface="Britannic Bold" panose="020B0903060703020204" pitchFamily="34" charset="0"/>
                <a:ea typeface="Petrona Bold" pitchFamily="34" charset="-122"/>
              </a:rPr>
              <a:t>Our Data</a:t>
            </a:r>
            <a:endParaRPr lang="en-IN" sz="4400" kern="0" spc="-94" dirty="0">
              <a:solidFill>
                <a:srgbClr val="FFC000"/>
              </a:solidFill>
              <a:effectLst>
                <a:outerShdw blurRad="38100" dist="38100" dir="2700000" algn="tl">
                  <a:srgbClr val="000000">
                    <a:alpha val="43137"/>
                  </a:srgbClr>
                </a:outerShdw>
              </a:effectLst>
              <a:latin typeface="Britannic Bold" panose="020B0903060703020204" pitchFamily="34" charset="0"/>
              <a:ea typeface="Petrona Bold" pitchFamily="34" charset="-122"/>
            </a:endParaRPr>
          </a:p>
        </p:txBody>
      </p:sp>
      <p:pic>
        <p:nvPicPr>
          <p:cNvPr id="7" name="Picture 6">
            <a:extLst>
              <a:ext uri="{FF2B5EF4-FFF2-40B4-BE49-F238E27FC236}">
                <a16:creationId xmlns:a16="http://schemas.microsoft.com/office/drawing/2014/main" id="{4C0A301F-8ED5-1EEB-6366-47EED555DC3E}"/>
              </a:ext>
            </a:extLst>
          </p:cNvPr>
          <p:cNvPicPr>
            <a:picLocks noChangeAspect="1"/>
          </p:cNvPicPr>
          <p:nvPr/>
        </p:nvPicPr>
        <p:blipFill>
          <a:blip r:embed="rId2"/>
          <a:stretch>
            <a:fillRect/>
          </a:stretch>
        </p:blipFill>
        <p:spPr>
          <a:xfrm>
            <a:off x="0" y="0"/>
            <a:ext cx="4572000" cy="6858000"/>
          </a:xfrm>
          <a:prstGeom prst="rect">
            <a:avLst/>
          </a:prstGeom>
        </p:spPr>
      </p:pic>
      <p:sp>
        <p:nvSpPr>
          <p:cNvPr id="9" name="TextBox 8">
            <a:extLst>
              <a:ext uri="{FF2B5EF4-FFF2-40B4-BE49-F238E27FC236}">
                <a16:creationId xmlns:a16="http://schemas.microsoft.com/office/drawing/2014/main" id="{3312BD6B-D808-0DA8-5088-19649D945F2B}"/>
              </a:ext>
            </a:extLst>
          </p:cNvPr>
          <p:cNvSpPr txBox="1"/>
          <p:nvPr/>
        </p:nvSpPr>
        <p:spPr>
          <a:xfrm>
            <a:off x="5140006" y="1438841"/>
            <a:ext cx="6589059" cy="3577903"/>
          </a:xfrm>
          <a:prstGeom prst="rect">
            <a:avLst/>
          </a:prstGeom>
          <a:noFill/>
        </p:spPr>
        <p:txBody>
          <a:bodyPr wrap="square" rtlCol="0">
            <a:spAutoFit/>
          </a:bodyPr>
          <a:lstStyle/>
          <a:p>
            <a:pPr algn="l"/>
            <a:r>
              <a:rPr lang="en-IN" sz="2800" b="1" dirty="0">
                <a:solidFill>
                  <a:srgbClr val="F8FAFF"/>
                </a:solidFill>
                <a:latin typeface="DeepSeek-CJK-patch"/>
              </a:rPr>
              <a:t>Source</a:t>
            </a:r>
            <a:r>
              <a:rPr lang="en-IN" b="1" i="0" dirty="0">
                <a:solidFill>
                  <a:srgbClr val="F8FAFF"/>
                </a:solidFill>
                <a:effectLst/>
                <a:latin typeface="DeepSeek-CJK-patch"/>
              </a:rPr>
              <a:t>:</a:t>
            </a:r>
            <a:r>
              <a:rPr lang="en-IN" b="0" i="0" dirty="0">
                <a:solidFill>
                  <a:srgbClr val="F8FAFF"/>
                </a:solidFill>
                <a:effectLst/>
                <a:latin typeface="DeepSeek-CJK-patch"/>
              </a:rPr>
              <a:t> </a:t>
            </a:r>
            <a:r>
              <a:rPr lang="en-IN" sz="2000" dirty="0">
                <a:solidFill>
                  <a:srgbClr val="F8FAFF"/>
                </a:solidFill>
                <a:latin typeface="DeepSeek-CJK-patch"/>
              </a:rPr>
              <a:t>Processed_Flipdata.csv (541 records).</a:t>
            </a:r>
          </a:p>
          <a:p>
            <a:pPr algn="l"/>
            <a:endParaRPr lang="en-IN" sz="2000" dirty="0">
              <a:solidFill>
                <a:srgbClr val="F8FAFF"/>
              </a:solidFill>
              <a:latin typeface="DeepSeek-CJK-patch"/>
            </a:endParaRPr>
          </a:p>
          <a:p>
            <a:pPr algn="l">
              <a:spcBef>
                <a:spcPts val="300"/>
              </a:spcBef>
              <a:spcAft>
                <a:spcPts val="300"/>
              </a:spcAft>
            </a:pPr>
            <a:r>
              <a:rPr lang="en-IN" sz="2800" b="1" dirty="0">
                <a:solidFill>
                  <a:srgbClr val="F8FAFF"/>
                </a:solidFill>
                <a:latin typeface="DeepSeek-CJK-patch"/>
              </a:rPr>
              <a:t>Key Features</a:t>
            </a:r>
            <a:r>
              <a:rPr lang="en-IN" sz="2400" b="1" dirty="0">
                <a:solidFill>
                  <a:srgbClr val="F8FAFF"/>
                </a:solidFill>
                <a:latin typeface="DeepSeek-CJK-patch"/>
              </a:rPr>
              <a:t>:</a:t>
            </a:r>
          </a:p>
          <a:p>
            <a:pPr marL="0" lvl="1" indent="-285750">
              <a:spcBef>
                <a:spcPts val="300"/>
              </a:spcBef>
              <a:buFont typeface="Arial" panose="020B0604020202020204" pitchFamily="34" charset="0"/>
              <a:buChar char="•"/>
            </a:pPr>
            <a:r>
              <a:rPr lang="en-IN" sz="2000" dirty="0">
                <a:solidFill>
                  <a:srgbClr val="F8FAFF"/>
                </a:solidFill>
                <a:latin typeface="DeepSeek-CJK-patch"/>
              </a:rPr>
              <a:t>Technical: RAM, Memory, Battery, Camera (MP), Processor.</a:t>
            </a:r>
          </a:p>
          <a:p>
            <a:pPr marL="0" lvl="1" indent="-285750">
              <a:spcBef>
                <a:spcPts val="300"/>
              </a:spcBef>
              <a:buFont typeface="Arial" panose="020B0604020202020204" pitchFamily="34" charset="0"/>
              <a:buChar char="•"/>
            </a:pPr>
            <a:r>
              <a:rPr lang="en-IN" sz="2000" dirty="0">
                <a:solidFill>
                  <a:srgbClr val="F8FAFF"/>
                </a:solidFill>
                <a:latin typeface="DeepSeek-CJK-patch"/>
              </a:rPr>
              <a:t>Categorical: Brand, Color, AI Lens.</a:t>
            </a:r>
          </a:p>
          <a:p>
            <a:pPr marL="0" lvl="1">
              <a:spcBef>
                <a:spcPts val="300"/>
              </a:spcBef>
            </a:pPr>
            <a:endParaRPr lang="en-IN" sz="2000" dirty="0">
              <a:solidFill>
                <a:srgbClr val="F8FAFF"/>
              </a:solidFill>
              <a:latin typeface="DeepSeek-CJK-patch"/>
            </a:endParaRPr>
          </a:p>
          <a:p>
            <a:pPr>
              <a:spcBef>
                <a:spcPts val="300"/>
              </a:spcBef>
              <a:spcAft>
                <a:spcPts val="300"/>
              </a:spcAft>
            </a:pPr>
            <a:r>
              <a:rPr lang="en-IN" sz="2800" b="1" dirty="0">
                <a:solidFill>
                  <a:srgbClr val="F8FAFF"/>
                </a:solidFill>
                <a:latin typeface="DeepSeek-CJK-patch"/>
              </a:rPr>
              <a:t>Data Quality:</a:t>
            </a:r>
          </a:p>
          <a:p>
            <a:pPr marL="0" lvl="1" indent="-285750">
              <a:spcBef>
                <a:spcPts val="300"/>
              </a:spcBef>
              <a:buFont typeface="Arial" panose="020B0604020202020204" pitchFamily="34" charset="0"/>
              <a:buChar char="•"/>
            </a:pPr>
            <a:r>
              <a:rPr lang="en-IN" sz="2000" dirty="0">
                <a:solidFill>
                  <a:srgbClr val="F8FAFF"/>
                </a:solidFill>
                <a:latin typeface="DeepSeek-CJK-patch"/>
              </a:rPr>
              <a:t>Cleaned outliers (e.g., unrealistic battery capacities).</a:t>
            </a:r>
          </a:p>
          <a:p>
            <a:pPr marL="0" lvl="1" indent="-285750">
              <a:spcBef>
                <a:spcPts val="300"/>
              </a:spcBef>
              <a:buFont typeface="Arial" panose="020B0604020202020204" pitchFamily="34" charset="0"/>
              <a:buChar char="•"/>
            </a:pPr>
            <a:r>
              <a:rPr lang="en-IN" sz="2000" dirty="0">
                <a:solidFill>
                  <a:srgbClr val="F8FAFF"/>
                </a:solidFill>
                <a:latin typeface="DeepSeek-CJK-patch"/>
              </a:rPr>
              <a:t>Handled high cardinality (e.g., 163 unique models</a:t>
            </a:r>
            <a:r>
              <a:rPr lang="en-IN" b="0" i="0" dirty="0">
                <a:solidFill>
                  <a:srgbClr val="F8FAFF"/>
                </a:solidFill>
                <a:effectLst/>
                <a:latin typeface="DeepSeek-CJK-patch"/>
              </a:rPr>
              <a:t>).</a:t>
            </a:r>
          </a:p>
        </p:txBody>
      </p:sp>
    </p:spTree>
    <p:extLst>
      <p:ext uri="{BB962C8B-B14F-4D97-AF65-F5344CB8AC3E}">
        <p14:creationId xmlns:p14="http://schemas.microsoft.com/office/powerpoint/2010/main" val="613092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78FC-B33F-5645-7D83-982EA50C08CF}"/>
              </a:ext>
            </a:extLst>
          </p:cNvPr>
          <p:cNvSpPr>
            <a:spLocks noGrp="1"/>
          </p:cNvSpPr>
          <p:nvPr>
            <p:ph type="title"/>
          </p:nvPr>
        </p:nvSpPr>
        <p:spPr>
          <a:xfrm>
            <a:off x="850392" y="254687"/>
            <a:ext cx="5940373" cy="1069848"/>
          </a:xfrm>
        </p:spPr>
        <p:txBody>
          <a:bodyPr/>
          <a:lstStyle/>
          <a:p>
            <a:pPr>
              <a:lnSpc>
                <a:spcPct val="100000"/>
              </a:lnSpc>
            </a:pPr>
            <a:r>
              <a:rPr lang="en-IN" sz="4400" kern="0" spc="-94" dirty="0">
                <a:solidFill>
                  <a:srgbClr val="FFC000"/>
                </a:solidFill>
                <a:effectLst>
                  <a:outerShdw blurRad="38100" dist="38100" dir="2700000" algn="tl">
                    <a:srgbClr val="000000">
                      <a:alpha val="43137"/>
                    </a:srgbClr>
                  </a:outerShdw>
                </a:effectLst>
                <a:latin typeface="Britannic Bold" panose="020B0903060703020204" pitchFamily="34" charset="0"/>
                <a:ea typeface="Petrona Bold" pitchFamily="34" charset="-122"/>
              </a:rPr>
              <a:t>Data Cleaning &amp; Preprocessing</a:t>
            </a:r>
          </a:p>
        </p:txBody>
      </p:sp>
      <p:sp>
        <p:nvSpPr>
          <p:cNvPr id="3" name="Footer Placeholder 2">
            <a:extLst>
              <a:ext uri="{FF2B5EF4-FFF2-40B4-BE49-F238E27FC236}">
                <a16:creationId xmlns:a16="http://schemas.microsoft.com/office/drawing/2014/main" id="{EC90E307-8773-E113-3897-41559B55C2DA}"/>
              </a:ext>
            </a:extLst>
          </p:cNvPr>
          <p:cNvSpPr>
            <a:spLocks noGrp="1"/>
          </p:cNvSpPr>
          <p:nvPr>
            <p:ph type="ftr" sz="quarter" idx="11"/>
          </p:nvPr>
        </p:nvSpPr>
        <p:spPr/>
        <p:txBody>
          <a:bodyPr/>
          <a:lstStyle/>
          <a:p>
            <a:r>
              <a:rPr lang="en-US" dirty="0"/>
              <a:t>NextHike IT Solutions</a:t>
            </a:r>
          </a:p>
        </p:txBody>
      </p:sp>
      <p:sp>
        <p:nvSpPr>
          <p:cNvPr id="4" name="Slide Number Placeholder 3">
            <a:extLst>
              <a:ext uri="{FF2B5EF4-FFF2-40B4-BE49-F238E27FC236}">
                <a16:creationId xmlns:a16="http://schemas.microsoft.com/office/drawing/2014/main" id="{99BCD38D-499D-17A7-FD74-E1554FCA400D}"/>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5" name="Shape 1">
            <a:extLst>
              <a:ext uri="{FF2B5EF4-FFF2-40B4-BE49-F238E27FC236}">
                <a16:creationId xmlns:a16="http://schemas.microsoft.com/office/drawing/2014/main" id="{2517BA56-1923-1DAD-9DAF-E9B14562C76E}"/>
              </a:ext>
            </a:extLst>
          </p:cNvPr>
          <p:cNvSpPr/>
          <p:nvPr/>
        </p:nvSpPr>
        <p:spPr>
          <a:xfrm>
            <a:off x="1078992" y="1841549"/>
            <a:ext cx="3083370" cy="1713571"/>
          </a:xfrm>
          <a:prstGeom prst="round2DiagRect">
            <a:avLst/>
          </a:prstGeom>
          <a:solidFill>
            <a:srgbClr val="6A23F1"/>
          </a:solidFill>
          <a:ln w="7620">
            <a:solidFill>
              <a:srgbClr val="48367C"/>
            </a:solidFill>
            <a:prstDash val="solid"/>
          </a:ln>
        </p:spPr>
      </p:sp>
      <p:sp>
        <p:nvSpPr>
          <p:cNvPr id="6" name="Shape 1">
            <a:extLst>
              <a:ext uri="{FF2B5EF4-FFF2-40B4-BE49-F238E27FC236}">
                <a16:creationId xmlns:a16="http://schemas.microsoft.com/office/drawing/2014/main" id="{039EEAE9-65B5-4154-F1C8-906D99DCD47A}"/>
              </a:ext>
            </a:extLst>
          </p:cNvPr>
          <p:cNvSpPr/>
          <p:nvPr/>
        </p:nvSpPr>
        <p:spPr>
          <a:xfrm>
            <a:off x="4462956" y="1841549"/>
            <a:ext cx="2785009" cy="1615693"/>
          </a:xfrm>
          <a:prstGeom prst="round2DiagRect">
            <a:avLst/>
          </a:prstGeom>
          <a:solidFill>
            <a:srgbClr val="6A23F1"/>
          </a:solidFill>
          <a:ln w="7620">
            <a:solidFill>
              <a:srgbClr val="48367C"/>
            </a:solidFill>
            <a:prstDash val="solid"/>
          </a:ln>
        </p:spPr>
      </p:sp>
      <p:sp>
        <p:nvSpPr>
          <p:cNvPr id="7" name="Shape 1">
            <a:extLst>
              <a:ext uri="{FF2B5EF4-FFF2-40B4-BE49-F238E27FC236}">
                <a16:creationId xmlns:a16="http://schemas.microsoft.com/office/drawing/2014/main" id="{30EDB5CA-B748-8AE6-BAA9-CC707FE256B1}"/>
              </a:ext>
            </a:extLst>
          </p:cNvPr>
          <p:cNvSpPr/>
          <p:nvPr/>
        </p:nvSpPr>
        <p:spPr>
          <a:xfrm>
            <a:off x="1078992" y="3956180"/>
            <a:ext cx="6168973" cy="1615693"/>
          </a:xfrm>
          <a:prstGeom prst="round2DiagRect">
            <a:avLst/>
          </a:prstGeom>
          <a:solidFill>
            <a:srgbClr val="6A23F1"/>
          </a:solidFill>
          <a:ln w="7620">
            <a:solidFill>
              <a:srgbClr val="48367C"/>
            </a:solidFill>
            <a:prstDash val="solid"/>
          </a:ln>
        </p:spPr>
      </p:sp>
      <p:pic>
        <p:nvPicPr>
          <p:cNvPr id="9" name="Picture 8">
            <a:extLst>
              <a:ext uri="{FF2B5EF4-FFF2-40B4-BE49-F238E27FC236}">
                <a16:creationId xmlns:a16="http://schemas.microsoft.com/office/drawing/2014/main" id="{D3B05C71-7905-6009-CBFA-6A021AE27898}"/>
              </a:ext>
            </a:extLst>
          </p:cNvPr>
          <p:cNvPicPr>
            <a:picLocks noChangeAspect="1"/>
          </p:cNvPicPr>
          <p:nvPr/>
        </p:nvPicPr>
        <p:blipFill>
          <a:blip r:embed="rId2"/>
          <a:stretch>
            <a:fillRect/>
          </a:stretch>
        </p:blipFill>
        <p:spPr>
          <a:xfrm>
            <a:off x="7620000" y="0"/>
            <a:ext cx="4572000" cy="6858000"/>
          </a:xfrm>
          <a:prstGeom prst="rect">
            <a:avLst/>
          </a:prstGeom>
        </p:spPr>
      </p:pic>
      <p:sp>
        <p:nvSpPr>
          <p:cNvPr id="10" name="TextBox 9">
            <a:extLst>
              <a:ext uri="{FF2B5EF4-FFF2-40B4-BE49-F238E27FC236}">
                <a16:creationId xmlns:a16="http://schemas.microsoft.com/office/drawing/2014/main" id="{24B478AC-C479-0A85-EBA7-720FFC1BDE5D}"/>
              </a:ext>
            </a:extLst>
          </p:cNvPr>
          <p:cNvSpPr txBox="1"/>
          <p:nvPr/>
        </p:nvSpPr>
        <p:spPr>
          <a:xfrm>
            <a:off x="4652682" y="2030506"/>
            <a:ext cx="2393577" cy="1323439"/>
          </a:xfrm>
          <a:prstGeom prst="rect">
            <a:avLst/>
          </a:prstGeom>
          <a:noFill/>
        </p:spPr>
        <p:txBody>
          <a:bodyPr wrap="square" rtlCol="0">
            <a:spAutoFit/>
          </a:bodyPr>
          <a:lstStyle/>
          <a:p>
            <a:r>
              <a:rPr lang="en-US" sz="2000" dirty="0">
                <a:solidFill>
                  <a:schemeClr val="bg1"/>
                </a:solidFill>
                <a:latin typeface="Raleway Medium" pitchFamily="34" charset="0"/>
                <a:ea typeface="Raleway Medium" pitchFamily="34" charset="-122"/>
                <a:cs typeface="Raleway Medium" pitchFamily="34" charset="-120"/>
              </a:rPr>
              <a:t>Features:</a:t>
            </a:r>
            <a:endParaRPr lang="en-US" sz="2000" dirty="0">
              <a:solidFill>
                <a:schemeClr val="bg1"/>
              </a:solidFill>
            </a:endParaRPr>
          </a:p>
          <a:p>
            <a:r>
              <a:rPr lang="en-US" sz="2000" dirty="0">
                <a:solidFill>
                  <a:schemeClr val="bg1"/>
                </a:solidFill>
                <a:latin typeface="Raleway Medium" pitchFamily="34" charset="0"/>
                <a:ea typeface="Raleway Medium" pitchFamily="34" charset="-122"/>
                <a:cs typeface="Raleway Medium" pitchFamily="34" charset="-120"/>
              </a:rPr>
              <a:t>Model, RAM, Battery, Camera, Processor, Color</a:t>
            </a:r>
            <a:endParaRPr lang="en-US" sz="2000" dirty="0">
              <a:solidFill>
                <a:schemeClr val="bg1"/>
              </a:solidFill>
            </a:endParaRPr>
          </a:p>
        </p:txBody>
      </p:sp>
      <p:sp>
        <p:nvSpPr>
          <p:cNvPr id="11" name="TextBox 10">
            <a:extLst>
              <a:ext uri="{FF2B5EF4-FFF2-40B4-BE49-F238E27FC236}">
                <a16:creationId xmlns:a16="http://schemas.microsoft.com/office/drawing/2014/main" id="{BDF0B445-532F-FB94-254A-580AFDA532EB}"/>
              </a:ext>
            </a:extLst>
          </p:cNvPr>
          <p:cNvSpPr txBox="1"/>
          <p:nvPr/>
        </p:nvSpPr>
        <p:spPr>
          <a:xfrm>
            <a:off x="1277471" y="4022068"/>
            <a:ext cx="5768788" cy="1323439"/>
          </a:xfrm>
          <a:prstGeom prst="rect">
            <a:avLst/>
          </a:prstGeom>
          <a:noFill/>
        </p:spPr>
        <p:txBody>
          <a:bodyPr wrap="square" rtlCol="0">
            <a:spAutoFit/>
          </a:bodyPr>
          <a:lstStyle/>
          <a:p>
            <a:r>
              <a:rPr lang="en-US" sz="2000" dirty="0">
                <a:solidFill>
                  <a:schemeClr val="bg1"/>
                </a:solidFill>
                <a:latin typeface="Raleway Medium" pitchFamily="34" charset="0"/>
                <a:ea typeface="Raleway Medium" pitchFamily="34" charset="-122"/>
                <a:cs typeface="Raleway Medium" pitchFamily="34" charset="-120"/>
              </a:rPr>
              <a:t>Feature Types</a:t>
            </a:r>
            <a:r>
              <a:rPr lang="en-US" sz="2000" dirty="0">
                <a:solidFill>
                  <a:schemeClr val="bg1"/>
                </a:solidFill>
              </a:rPr>
              <a:t>: </a:t>
            </a:r>
            <a:r>
              <a:rPr lang="en-US" sz="2000" dirty="0">
                <a:solidFill>
                  <a:schemeClr val="bg1"/>
                </a:solidFill>
                <a:latin typeface="Raleway Medium" pitchFamily="34" charset="0"/>
                <a:ea typeface="Raleway Medium" pitchFamily="34" charset="-122"/>
                <a:cs typeface="Raleway Medium" pitchFamily="34" charset="-120"/>
              </a:rPr>
              <a:t>Numerical and Categorical</a:t>
            </a:r>
            <a:endParaRPr lang="en-US" sz="2000" dirty="0">
              <a:solidFill>
                <a:schemeClr val="bg1"/>
              </a:solidFill>
            </a:endParaRPr>
          </a:p>
          <a:p>
            <a:endParaRPr lang="en-US" sz="2000" dirty="0">
              <a:solidFill>
                <a:schemeClr val="bg1"/>
              </a:solidFill>
              <a:latin typeface="Raleway Medium" pitchFamily="34" charset="0"/>
              <a:ea typeface="Raleway Medium" pitchFamily="34" charset="-122"/>
              <a:cs typeface="Raleway Medium" pitchFamily="34" charset="-120"/>
            </a:endParaRPr>
          </a:p>
          <a:p>
            <a:r>
              <a:rPr lang="en-US" sz="2000" dirty="0">
                <a:solidFill>
                  <a:schemeClr val="bg1"/>
                </a:solidFill>
                <a:latin typeface="Raleway Medium" pitchFamily="34" charset="0"/>
                <a:ea typeface="Raleway Medium" pitchFamily="34" charset="-122"/>
                <a:cs typeface="Raleway Medium" pitchFamily="34" charset="-120"/>
              </a:rPr>
              <a:t>Observations: Minor missing values, slight data imbalance on models</a:t>
            </a:r>
            <a:endParaRPr lang="en-US" sz="2000" dirty="0">
              <a:solidFill>
                <a:schemeClr val="bg1"/>
              </a:solidFill>
            </a:endParaRPr>
          </a:p>
        </p:txBody>
      </p:sp>
      <p:sp>
        <p:nvSpPr>
          <p:cNvPr id="12" name="TextBox 11">
            <a:extLst>
              <a:ext uri="{FF2B5EF4-FFF2-40B4-BE49-F238E27FC236}">
                <a16:creationId xmlns:a16="http://schemas.microsoft.com/office/drawing/2014/main" id="{A69D5A14-4435-DAB3-0689-52E6F2F868B0}"/>
              </a:ext>
            </a:extLst>
          </p:cNvPr>
          <p:cNvSpPr txBox="1"/>
          <p:nvPr/>
        </p:nvSpPr>
        <p:spPr>
          <a:xfrm>
            <a:off x="1363377" y="2144809"/>
            <a:ext cx="2514600" cy="1015663"/>
          </a:xfrm>
          <a:prstGeom prst="rect">
            <a:avLst/>
          </a:prstGeom>
          <a:noFill/>
        </p:spPr>
        <p:txBody>
          <a:bodyPr wrap="square" rtlCol="0">
            <a:spAutoFit/>
          </a:bodyPr>
          <a:lstStyle/>
          <a:p>
            <a:r>
              <a:rPr lang="en-US" sz="2000" dirty="0">
                <a:solidFill>
                  <a:schemeClr val="bg1"/>
                </a:solidFill>
                <a:latin typeface="Raleway Medium" pitchFamily="34" charset="0"/>
                <a:ea typeface="Raleway Medium" pitchFamily="34" charset="-122"/>
                <a:cs typeface="Raleway Medium" pitchFamily="34" charset="-120"/>
              </a:rPr>
              <a:t>Total Records</a:t>
            </a:r>
            <a:endParaRPr lang="en-US" sz="2000" dirty="0">
              <a:solidFill>
                <a:schemeClr val="bg1"/>
              </a:solidFill>
            </a:endParaRPr>
          </a:p>
          <a:p>
            <a:r>
              <a:rPr lang="en-IN" sz="2000" b="0" i="0" dirty="0">
                <a:solidFill>
                  <a:schemeClr val="bg1"/>
                </a:solidFill>
                <a:effectLst/>
                <a:latin typeface="DeepSeek-CJK-patch"/>
              </a:rPr>
              <a:t>541 Rows and 12 Columns</a:t>
            </a:r>
            <a:endParaRPr lang="en-US" sz="2000" dirty="0">
              <a:solidFill>
                <a:schemeClr val="bg1"/>
              </a:solidFill>
            </a:endParaRPr>
          </a:p>
        </p:txBody>
      </p:sp>
    </p:spTree>
    <p:extLst>
      <p:ext uri="{BB962C8B-B14F-4D97-AF65-F5344CB8AC3E}">
        <p14:creationId xmlns:p14="http://schemas.microsoft.com/office/powerpoint/2010/main" val="3182867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D105-ED27-8260-AEF8-41A270154139}"/>
              </a:ext>
            </a:extLst>
          </p:cNvPr>
          <p:cNvSpPr>
            <a:spLocks noGrp="1"/>
          </p:cNvSpPr>
          <p:nvPr>
            <p:ph type="title"/>
          </p:nvPr>
        </p:nvSpPr>
        <p:spPr>
          <a:xfrm>
            <a:off x="850392" y="465268"/>
            <a:ext cx="5510067" cy="1069848"/>
          </a:xfrm>
        </p:spPr>
        <p:txBody>
          <a:bodyPr/>
          <a:lstStyle/>
          <a:p>
            <a:pPr>
              <a:lnSpc>
                <a:spcPct val="100000"/>
              </a:lnSpc>
            </a:pPr>
            <a:r>
              <a:rPr lang="en-IN" sz="4400" kern="0" spc="-94" dirty="0">
                <a:solidFill>
                  <a:srgbClr val="FFC000"/>
                </a:solidFill>
                <a:effectLst>
                  <a:outerShdw blurRad="38100" dist="38100" dir="2700000" algn="tl">
                    <a:srgbClr val="000000">
                      <a:alpha val="43137"/>
                    </a:srgbClr>
                  </a:outerShdw>
                </a:effectLst>
                <a:latin typeface="Britannic Bold" panose="020B0903060703020204" pitchFamily="34" charset="0"/>
                <a:ea typeface="Petrona Bold" pitchFamily="34" charset="-122"/>
              </a:rPr>
              <a:t>Exploratory</a:t>
            </a:r>
            <a:r>
              <a:rPr lang="en-IN" b="1" i="0" dirty="0">
                <a:solidFill>
                  <a:srgbClr val="F8FAFF"/>
                </a:solidFill>
                <a:effectLst/>
                <a:latin typeface="DeepSeek-CJK-patch"/>
              </a:rPr>
              <a:t> </a:t>
            </a:r>
            <a:r>
              <a:rPr lang="en-IN" sz="4400" kern="0" spc="-94" dirty="0">
                <a:solidFill>
                  <a:srgbClr val="FFC000"/>
                </a:solidFill>
                <a:effectLst>
                  <a:outerShdw blurRad="38100" dist="38100" dir="2700000" algn="tl">
                    <a:srgbClr val="000000">
                      <a:alpha val="43137"/>
                    </a:srgbClr>
                  </a:outerShdw>
                </a:effectLst>
                <a:latin typeface="Britannic Bold" panose="020B0903060703020204" pitchFamily="34" charset="0"/>
                <a:ea typeface="Petrona Bold" pitchFamily="34" charset="-122"/>
              </a:rPr>
              <a:t>Data Analysis (EDA)</a:t>
            </a:r>
            <a:br>
              <a:rPr lang="en-IN" b="1" i="0" dirty="0">
                <a:solidFill>
                  <a:srgbClr val="F8FAFF"/>
                </a:solidFill>
                <a:effectLst/>
                <a:latin typeface="DeepSeek-CJK-patch"/>
              </a:rPr>
            </a:br>
            <a:endParaRPr lang="en-IN" dirty="0"/>
          </a:p>
        </p:txBody>
      </p:sp>
      <p:sp>
        <p:nvSpPr>
          <p:cNvPr id="3" name="Footer Placeholder 2">
            <a:extLst>
              <a:ext uri="{FF2B5EF4-FFF2-40B4-BE49-F238E27FC236}">
                <a16:creationId xmlns:a16="http://schemas.microsoft.com/office/drawing/2014/main" id="{47C06A71-33B7-AC23-07A2-414FC3450493}"/>
              </a:ext>
            </a:extLst>
          </p:cNvPr>
          <p:cNvSpPr>
            <a:spLocks noGrp="1"/>
          </p:cNvSpPr>
          <p:nvPr>
            <p:ph type="ftr" sz="quarter" idx="11"/>
          </p:nvPr>
        </p:nvSpPr>
        <p:spPr/>
        <p:txBody>
          <a:bodyPr/>
          <a:lstStyle/>
          <a:p>
            <a:r>
              <a:rPr lang="en-US" dirty="0" err="1"/>
              <a:t>NextHike</a:t>
            </a:r>
            <a:r>
              <a:rPr lang="en-US" dirty="0"/>
              <a:t> It Solutions</a:t>
            </a:r>
          </a:p>
        </p:txBody>
      </p:sp>
      <p:sp>
        <p:nvSpPr>
          <p:cNvPr id="4" name="Slide Number Placeholder 3">
            <a:extLst>
              <a:ext uri="{FF2B5EF4-FFF2-40B4-BE49-F238E27FC236}">
                <a16:creationId xmlns:a16="http://schemas.microsoft.com/office/drawing/2014/main" id="{4043D11F-1764-C778-A9CF-CE0930C30D7D}"/>
              </a:ext>
            </a:extLst>
          </p:cNvPr>
          <p:cNvSpPr>
            <a:spLocks noGrp="1"/>
          </p:cNvSpPr>
          <p:nvPr>
            <p:ph type="sldNum" sz="quarter" idx="12"/>
          </p:nvPr>
        </p:nvSpPr>
        <p:spPr/>
        <p:txBody>
          <a:bodyPr/>
          <a:lstStyle/>
          <a:p>
            <a:fld id="{294A09A9-5501-47C1-A89A-A340965A2BE2}" type="slidenum">
              <a:rPr lang="en-US" smtClean="0"/>
              <a:t>5</a:t>
            </a:fld>
            <a:endParaRPr lang="en-US" dirty="0"/>
          </a:p>
        </p:txBody>
      </p:sp>
      <p:sp>
        <p:nvSpPr>
          <p:cNvPr id="5" name="TextBox 4">
            <a:extLst>
              <a:ext uri="{FF2B5EF4-FFF2-40B4-BE49-F238E27FC236}">
                <a16:creationId xmlns:a16="http://schemas.microsoft.com/office/drawing/2014/main" id="{9D319A2E-7384-12A2-10CE-35C1B40842F5}"/>
              </a:ext>
            </a:extLst>
          </p:cNvPr>
          <p:cNvSpPr txBox="1"/>
          <p:nvPr/>
        </p:nvSpPr>
        <p:spPr>
          <a:xfrm>
            <a:off x="850392" y="1481328"/>
            <a:ext cx="5245608" cy="4585871"/>
          </a:xfrm>
          <a:prstGeom prst="rect">
            <a:avLst/>
          </a:prstGeom>
          <a:noFill/>
        </p:spPr>
        <p:txBody>
          <a:bodyPr wrap="square" rtlCol="0">
            <a:spAutoFit/>
          </a:bodyPr>
          <a:lstStyle/>
          <a:p>
            <a:pPr algn="l">
              <a:spcAft>
                <a:spcPts val="300"/>
              </a:spcAft>
            </a:pPr>
            <a:r>
              <a:rPr lang="en-IN" sz="2800" b="1" dirty="0">
                <a:solidFill>
                  <a:srgbClr val="F8FAFF"/>
                </a:solidFill>
                <a:latin typeface="DeepSeek-CJK-patch"/>
              </a:rPr>
              <a:t>Visuals</a:t>
            </a:r>
            <a:r>
              <a:rPr lang="en-IN" b="1" i="0" dirty="0">
                <a:solidFill>
                  <a:srgbClr val="F8FAFF"/>
                </a:solidFill>
                <a:effectLst/>
                <a:latin typeface="DeepSeek-CJK-patch"/>
              </a:rPr>
              <a:t>:</a:t>
            </a:r>
            <a:endParaRPr lang="en-IN" b="0" i="0" dirty="0">
              <a:solidFill>
                <a:srgbClr val="F8FAFF"/>
              </a:solidFill>
              <a:effectLst/>
              <a:latin typeface="DeepSeek-CJK-patch"/>
            </a:endParaRPr>
          </a:p>
          <a:p>
            <a:pPr marL="742950" lvl="1" indent="-285750" algn="l">
              <a:spcBef>
                <a:spcPts val="300"/>
              </a:spcBef>
              <a:buFont typeface="Arial" panose="020B0604020202020204" pitchFamily="34" charset="0"/>
              <a:buChar char="•"/>
            </a:pPr>
            <a:r>
              <a:rPr lang="en-IN" sz="2000" dirty="0">
                <a:solidFill>
                  <a:srgbClr val="F8FAFF"/>
                </a:solidFill>
                <a:latin typeface="DeepSeek-CJK-patch"/>
              </a:rPr>
              <a:t>Boxplot: Price distribution by RAM (higher RAM = higher price).</a:t>
            </a:r>
          </a:p>
          <a:p>
            <a:pPr marL="742950" lvl="1" indent="-285750" algn="l">
              <a:spcBef>
                <a:spcPts val="300"/>
              </a:spcBef>
              <a:buFont typeface="Arial" panose="020B0604020202020204" pitchFamily="34" charset="0"/>
              <a:buChar char="•"/>
            </a:pPr>
            <a:r>
              <a:rPr lang="en-IN" sz="2000" dirty="0">
                <a:solidFill>
                  <a:srgbClr val="F8FAFF"/>
                </a:solidFill>
                <a:latin typeface="DeepSeek-CJK-patch"/>
              </a:rPr>
              <a:t>Scatterplot: Rear Camera MP vs. Price (positive correlation).</a:t>
            </a:r>
          </a:p>
          <a:p>
            <a:pPr lvl="1" algn="l">
              <a:spcBef>
                <a:spcPts val="300"/>
              </a:spcBef>
            </a:pPr>
            <a:endParaRPr lang="en-IN" sz="2000" dirty="0">
              <a:solidFill>
                <a:srgbClr val="F8FAFF"/>
              </a:solidFill>
              <a:latin typeface="DeepSeek-CJK-patch"/>
            </a:endParaRPr>
          </a:p>
          <a:p>
            <a:pPr algn="l">
              <a:spcBef>
                <a:spcPts val="300"/>
              </a:spcBef>
              <a:spcAft>
                <a:spcPts val="300"/>
              </a:spcAft>
            </a:pPr>
            <a:r>
              <a:rPr lang="en-IN" sz="2800" b="1" dirty="0">
                <a:solidFill>
                  <a:srgbClr val="F8FAFF"/>
                </a:solidFill>
                <a:latin typeface="DeepSeek-CJK-patch"/>
              </a:rPr>
              <a:t>Key Insights:</a:t>
            </a:r>
          </a:p>
          <a:p>
            <a:pPr marL="742950" lvl="1" indent="-285750">
              <a:spcBef>
                <a:spcPts val="300"/>
              </a:spcBef>
              <a:buFont typeface="Arial" panose="020B0604020202020204" pitchFamily="34" charset="0"/>
              <a:buChar char="•"/>
            </a:pPr>
            <a:r>
              <a:rPr lang="en-IN" sz="2000" dirty="0">
                <a:solidFill>
                  <a:srgbClr val="F8FAFF"/>
                </a:solidFill>
                <a:latin typeface="DeepSeek-CJK-patch"/>
              </a:rPr>
              <a:t>Premium phones (&gt;₹30k) have 8GB RAM, 128GB+ storage, 50MP+ cameras.</a:t>
            </a:r>
          </a:p>
          <a:p>
            <a:pPr marL="742950" lvl="1" indent="-285750">
              <a:spcBef>
                <a:spcPts val="300"/>
              </a:spcBef>
              <a:buFont typeface="Arial" panose="020B0604020202020204" pitchFamily="34" charset="0"/>
              <a:buChar char="•"/>
            </a:pPr>
            <a:r>
              <a:rPr lang="en-IN" sz="2000" dirty="0">
                <a:solidFill>
                  <a:srgbClr val="F8FAFF"/>
                </a:solidFill>
                <a:latin typeface="DeepSeek-CJK-patch"/>
              </a:rPr>
              <a:t>Budget phones (&lt;₹10k) cluster around 4GB RAM, 64GB storage.</a:t>
            </a:r>
          </a:p>
          <a:p>
            <a:pPr>
              <a:buNone/>
            </a:pPr>
            <a:br>
              <a:rPr lang="en-IN" dirty="0"/>
            </a:br>
            <a:endParaRPr lang="en-IN" dirty="0"/>
          </a:p>
        </p:txBody>
      </p:sp>
      <p:pic>
        <p:nvPicPr>
          <p:cNvPr id="7" name="Picture 6">
            <a:extLst>
              <a:ext uri="{FF2B5EF4-FFF2-40B4-BE49-F238E27FC236}">
                <a16:creationId xmlns:a16="http://schemas.microsoft.com/office/drawing/2014/main" id="{B1ED0AC3-2246-8615-EDFE-11EDF4EF5512}"/>
              </a:ext>
            </a:extLst>
          </p:cNvPr>
          <p:cNvPicPr>
            <a:picLocks noChangeAspect="1"/>
          </p:cNvPicPr>
          <p:nvPr/>
        </p:nvPicPr>
        <p:blipFill>
          <a:blip r:embed="rId2"/>
          <a:srcRect l="6311"/>
          <a:stretch/>
        </p:blipFill>
        <p:spPr>
          <a:xfrm>
            <a:off x="6681932" y="411480"/>
            <a:ext cx="5000022" cy="2956201"/>
          </a:xfrm>
          <a:prstGeom prst="rect">
            <a:avLst/>
          </a:prstGeom>
        </p:spPr>
      </p:pic>
      <p:pic>
        <p:nvPicPr>
          <p:cNvPr id="9" name="Picture 8">
            <a:extLst>
              <a:ext uri="{FF2B5EF4-FFF2-40B4-BE49-F238E27FC236}">
                <a16:creationId xmlns:a16="http://schemas.microsoft.com/office/drawing/2014/main" id="{C55EA3A0-ED25-A706-7A52-7B6F1593E864}"/>
              </a:ext>
            </a:extLst>
          </p:cNvPr>
          <p:cNvPicPr>
            <a:picLocks noChangeAspect="1"/>
          </p:cNvPicPr>
          <p:nvPr/>
        </p:nvPicPr>
        <p:blipFill>
          <a:blip r:embed="rId3"/>
          <a:srcRect l="31544" t="54708" r="47647" b="18808"/>
          <a:stretch/>
        </p:blipFill>
        <p:spPr>
          <a:xfrm>
            <a:off x="6681932" y="3627431"/>
            <a:ext cx="5000022" cy="3079041"/>
          </a:xfrm>
          <a:prstGeom prst="rect">
            <a:avLst/>
          </a:prstGeom>
        </p:spPr>
      </p:pic>
    </p:spTree>
    <p:extLst>
      <p:ext uri="{BB962C8B-B14F-4D97-AF65-F5344CB8AC3E}">
        <p14:creationId xmlns:p14="http://schemas.microsoft.com/office/powerpoint/2010/main" val="16157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A947-CC69-5F03-39FA-E759E85A26A9}"/>
              </a:ext>
            </a:extLst>
          </p:cNvPr>
          <p:cNvSpPr>
            <a:spLocks noGrp="1"/>
          </p:cNvSpPr>
          <p:nvPr>
            <p:ph type="title"/>
          </p:nvPr>
        </p:nvSpPr>
        <p:spPr>
          <a:xfrm>
            <a:off x="5136775" y="411480"/>
            <a:ext cx="6178117" cy="906332"/>
          </a:xfrm>
        </p:spPr>
        <p:txBody>
          <a:bodyPr/>
          <a:lstStyle/>
          <a:p>
            <a:r>
              <a:rPr lang="en-IN" sz="4400" kern="0" spc="-94" dirty="0">
                <a:solidFill>
                  <a:srgbClr val="FFC000"/>
                </a:solidFill>
                <a:effectLst>
                  <a:outerShdw blurRad="38100" dist="38100" dir="2700000" algn="tl">
                    <a:srgbClr val="000000">
                      <a:alpha val="43137"/>
                    </a:srgbClr>
                  </a:outerShdw>
                </a:effectLst>
                <a:latin typeface="Britannic Bold" panose="020B0903060703020204" pitchFamily="34" charset="0"/>
                <a:ea typeface="Petrona Bold" pitchFamily="34" charset="-122"/>
              </a:rPr>
              <a:t>Feature Engineering</a:t>
            </a:r>
            <a:br>
              <a:rPr lang="en-IN" b="1" i="0" dirty="0">
                <a:solidFill>
                  <a:srgbClr val="F8FAFF"/>
                </a:solidFill>
                <a:effectLst/>
                <a:latin typeface="DeepSeek-CJK-patch"/>
              </a:rPr>
            </a:br>
            <a:endParaRPr lang="en-IN" dirty="0"/>
          </a:p>
        </p:txBody>
      </p:sp>
      <p:sp>
        <p:nvSpPr>
          <p:cNvPr id="3" name="Footer Placeholder 2">
            <a:extLst>
              <a:ext uri="{FF2B5EF4-FFF2-40B4-BE49-F238E27FC236}">
                <a16:creationId xmlns:a16="http://schemas.microsoft.com/office/drawing/2014/main" id="{6ABB97CE-8A58-FD6F-5D97-38A549072978}"/>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F4BDF195-3202-64CD-626E-9769B94A779F}"/>
              </a:ext>
            </a:extLst>
          </p:cNvPr>
          <p:cNvSpPr>
            <a:spLocks noGrp="1"/>
          </p:cNvSpPr>
          <p:nvPr>
            <p:ph type="sldNum" sz="quarter" idx="12"/>
          </p:nvPr>
        </p:nvSpPr>
        <p:spPr/>
        <p:txBody>
          <a:bodyPr/>
          <a:lstStyle/>
          <a:p>
            <a:fld id="{294A09A9-5501-47C1-A89A-A340965A2BE2}" type="slidenum">
              <a:rPr lang="en-US" smtClean="0"/>
              <a:t>6</a:t>
            </a:fld>
            <a:endParaRPr lang="en-US" dirty="0"/>
          </a:p>
        </p:txBody>
      </p:sp>
      <p:pic>
        <p:nvPicPr>
          <p:cNvPr id="6" name="Picture 5">
            <a:extLst>
              <a:ext uri="{FF2B5EF4-FFF2-40B4-BE49-F238E27FC236}">
                <a16:creationId xmlns:a16="http://schemas.microsoft.com/office/drawing/2014/main" id="{A6048EEC-036E-3347-DE9D-F05C0BF5B755}"/>
              </a:ext>
            </a:extLst>
          </p:cNvPr>
          <p:cNvPicPr>
            <a:picLocks noChangeAspect="1"/>
          </p:cNvPicPr>
          <p:nvPr/>
        </p:nvPicPr>
        <p:blipFill>
          <a:blip r:embed="rId2"/>
          <a:stretch>
            <a:fillRect/>
          </a:stretch>
        </p:blipFill>
        <p:spPr>
          <a:xfrm>
            <a:off x="0" y="0"/>
            <a:ext cx="4572000" cy="6858000"/>
          </a:xfrm>
          <a:prstGeom prst="rect">
            <a:avLst/>
          </a:prstGeom>
        </p:spPr>
      </p:pic>
      <p:sp>
        <p:nvSpPr>
          <p:cNvPr id="10" name="Rectangle 2">
            <a:extLst>
              <a:ext uri="{FF2B5EF4-FFF2-40B4-BE49-F238E27FC236}">
                <a16:creationId xmlns:a16="http://schemas.microsoft.com/office/drawing/2014/main" id="{6EADAA1C-4C72-EBB1-FB62-89EF2599D0F8}"/>
              </a:ext>
            </a:extLst>
          </p:cNvPr>
          <p:cNvSpPr>
            <a:spLocks noChangeArrowheads="1"/>
          </p:cNvSpPr>
          <p:nvPr/>
        </p:nvSpPr>
        <p:spPr bwMode="auto">
          <a:xfrm>
            <a:off x="5244351" y="1317812"/>
            <a:ext cx="6360459" cy="3847207"/>
          </a:xfrm>
          <a:prstGeom prst="rect">
            <a:avLst/>
          </a:prstGeom>
          <a:noFill/>
        </p:spPr>
        <p:txBody>
          <a:bodyPr wrap="square" rtlCol="0">
            <a:spAutoFit/>
          </a:bodyPr>
          <a:lstStyle/>
          <a:p>
            <a:pPr>
              <a:spcAft>
                <a:spcPts val="300"/>
              </a:spcAft>
            </a:pPr>
            <a:r>
              <a:rPr lang="en-US" altLang="en-US" sz="2800" b="1" dirty="0">
                <a:solidFill>
                  <a:srgbClr val="F8FAFF"/>
                </a:solidFill>
                <a:latin typeface="DeepSeek-CJK-patch"/>
              </a:rPr>
              <a:t>Engineered Features:</a:t>
            </a:r>
          </a:p>
          <a:p>
            <a:pPr marL="742950" lvl="1" indent="-285750">
              <a:spcBef>
                <a:spcPts val="300"/>
              </a:spcBef>
              <a:buFont typeface="Arial" panose="020B0604020202020204" pitchFamily="34" charset="0"/>
              <a:buChar char="•"/>
            </a:pPr>
            <a:r>
              <a:rPr lang="en-US" altLang="en-US" sz="2000" dirty="0" err="1">
                <a:solidFill>
                  <a:srgbClr val="F8FAFF"/>
                </a:solidFill>
                <a:latin typeface="DeepSeek-CJK-patch"/>
              </a:rPr>
              <a:t>Total_Camera_MP</a:t>
            </a:r>
            <a:r>
              <a:rPr lang="en-US" altLang="en-US" sz="2000" dirty="0">
                <a:solidFill>
                  <a:srgbClr val="F8FAFF"/>
                </a:solidFill>
                <a:latin typeface="DeepSeek-CJK-patch"/>
              </a:rPr>
              <a:t>: Sum of front + rear cameras.</a:t>
            </a:r>
          </a:p>
          <a:p>
            <a:pPr marL="742950" lvl="1" indent="-285750">
              <a:spcBef>
                <a:spcPts val="300"/>
              </a:spcBef>
              <a:buFont typeface="Arial" panose="020B0604020202020204" pitchFamily="34" charset="0"/>
              <a:buChar char="•"/>
            </a:pPr>
            <a:r>
              <a:rPr lang="en-US" altLang="en-US" sz="2000" dirty="0" err="1">
                <a:solidFill>
                  <a:srgbClr val="F8FAFF"/>
                </a:solidFill>
                <a:latin typeface="DeepSeek-CJK-patch"/>
              </a:rPr>
              <a:t>Memory_to_RAM_ratio</a:t>
            </a:r>
            <a:r>
              <a:rPr lang="en-US" altLang="en-US" sz="2000" dirty="0">
                <a:solidFill>
                  <a:srgbClr val="F8FAFF"/>
                </a:solidFill>
                <a:latin typeface="DeepSeek-CJK-patch"/>
              </a:rPr>
              <a:t>: Memory(GB)/RAM(GB).</a:t>
            </a:r>
          </a:p>
          <a:p>
            <a:pPr marL="742950" lvl="1" indent="-285750">
              <a:spcBef>
                <a:spcPts val="300"/>
              </a:spcBef>
              <a:buFont typeface="Arial" panose="020B0604020202020204" pitchFamily="34" charset="0"/>
              <a:buChar char="•"/>
            </a:pPr>
            <a:r>
              <a:rPr lang="en-US" altLang="en-US" sz="2000" dirty="0" err="1">
                <a:solidFill>
                  <a:srgbClr val="F8FAFF"/>
                </a:solidFill>
                <a:latin typeface="DeepSeek-CJK-patch"/>
              </a:rPr>
              <a:t>Is_High_End</a:t>
            </a:r>
            <a:r>
              <a:rPr lang="en-US" altLang="en-US" sz="2000" dirty="0">
                <a:solidFill>
                  <a:srgbClr val="F8FAFF"/>
                </a:solidFill>
                <a:latin typeface="DeepSeek-CJK-patch"/>
              </a:rPr>
              <a:t>: Binary flag (RAM ≥ 8GB &amp; Memory ≥ 128GB).</a:t>
            </a:r>
          </a:p>
          <a:p>
            <a:pPr marL="742950" lvl="1" indent="-285750">
              <a:spcBef>
                <a:spcPts val="300"/>
              </a:spcBef>
              <a:buFont typeface="Arial" panose="020B0604020202020204" pitchFamily="34" charset="0"/>
              <a:buChar char="•"/>
            </a:pPr>
            <a:endParaRPr lang="en-US" altLang="en-US" sz="2000" dirty="0">
              <a:solidFill>
                <a:srgbClr val="F8FAFF"/>
              </a:solidFill>
              <a:latin typeface="DeepSeek-CJK-patch"/>
            </a:endParaRPr>
          </a:p>
          <a:p>
            <a:pPr>
              <a:spcAft>
                <a:spcPts val="300"/>
              </a:spcAft>
            </a:pPr>
            <a:r>
              <a:rPr lang="en-US" altLang="en-US" sz="2800" b="1" dirty="0">
                <a:solidFill>
                  <a:srgbClr val="F8FAFF"/>
                </a:solidFill>
                <a:latin typeface="DeepSeek-CJK-patch"/>
              </a:rPr>
              <a:t>Encoding:</a:t>
            </a:r>
          </a:p>
          <a:p>
            <a:pPr marL="742950" lvl="1" indent="-285750">
              <a:spcBef>
                <a:spcPts val="300"/>
              </a:spcBef>
              <a:buFont typeface="Arial" panose="020B0604020202020204" pitchFamily="34" charset="0"/>
              <a:buChar char="•"/>
            </a:pPr>
            <a:r>
              <a:rPr lang="en-US" altLang="en-US" sz="2000" dirty="0">
                <a:solidFill>
                  <a:srgbClr val="F8FAFF"/>
                </a:solidFill>
                <a:latin typeface="DeepSeek-CJK-patch"/>
              </a:rPr>
              <a:t>Label encoding for brands/processors.</a:t>
            </a:r>
          </a:p>
          <a:p>
            <a:pPr marL="742950" lvl="1" indent="-285750">
              <a:spcBef>
                <a:spcPts val="300"/>
              </a:spcBef>
              <a:buFont typeface="Arial" panose="020B0604020202020204" pitchFamily="34" charset="0"/>
              <a:buChar char="•"/>
            </a:pPr>
            <a:r>
              <a:rPr lang="en-US" altLang="en-US" sz="2000" dirty="0">
                <a:solidFill>
                  <a:srgbClr val="F8FAFF"/>
                </a:solidFill>
                <a:latin typeface="DeepSeek-CJK-patch"/>
              </a:rPr>
              <a:t>One-hot encoding for colors</a:t>
            </a:r>
          </a:p>
          <a:p>
            <a:pPr>
              <a:spcAft>
                <a:spcPts val="300"/>
              </a:spcAft>
            </a:pPr>
            <a:endParaRPr lang="en-US" altLang="en-US" sz="2800" b="1" dirty="0">
              <a:solidFill>
                <a:srgbClr val="F8FAFF"/>
              </a:solidFill>
              <a:latin typeface="DeepSeek-CJK-patch"/>
            </a:endParaRPr>
          </a:p>
        </p:txBody>
      </p:sp>
    </p:spTree>
    <p:extLst>
      <p:ext uri="{BB962C8B-B14F-4D97-AF65-F5344CB8AC3E}">
        <p14:creationId xmlns:p14="http://schemas.microsoft.com/office/powerpoint/2010/main" val="2671249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5A2228-2A92-33F8-34BB-5BF0C2F290B5}"/>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6A3248B5-B84F-AEFB-0F51-CFC68BE38210}"/>
              </a:ext>
            </a:extLst>
          </p:cNvPr>
          <p:cNvSpPr>
            <a:spLocks noGrp="1"/>
          </p:cNvSpPr>
          <p:nvPr>
            <p:ph type="sldNum" sz="quarter" idx="12"/>
          </p:nvPr>
        </p:nvSpPr>
        <p:spPr/>
        <p:txBody>
          <a:bodyPr/>
          <a:lstStyle/>
          <a:p>
            <a:fld id="{294A09A9-5501-47C1-A89A-A340965A2BE2}" type="slidenum">
              <a:rPr lang="en-US" smtClean="0"/>
              <a:t>7</a:t>
            </a:fld>
            <a:endParaRPr lang="en-US" dirty="0"/>
          </a:p>
        </p:txBody>
      </p:sp>
      <p:sp>
        <p:nvSpPr>
          <p:cNvPr id="5" name="Title 1">
            <a:extLst>
              <a:ext uri="{FF2B5EF4-FFF2-40B4-BE49-F238E27FC236}">
                <a16:creationId xmlns:a16="http://schemas.microsoft.com/office/drawing/2014/main" id="{71B5FD8D-958B-043B-19BB-4A13B7248E3F}"/>
              </a:ext>
            </a:extLst>
          </p:cNvPr>
          <p:cNvSpPr>
            <a:spLocks noGrp="1"/>
          </p:cNvSpPr>
          <p:nvPr>
            <p:ph type="title"/>
          </p:nvPr>
        </p:nvSpPr>
        <p:spPr>
          <a:xfrm>
            <a:off x="850392" y="393192"/>
            <a:ext cx="5859182" cy="1069975"/>
          </a:xfrm>
        </p:spPr>
        <p:txBody>
          <a:bodyPr/>
          <a:lstStyle/>
          <a:p>
            <a:r>
              <a:rPr lang="en-IN" sz="4400" kern="0" spc="-94">
                <a:solidFill>
                  <a:srgbClr val="FFC000"/>
                </a:solidFill>
                <a:effectLst>
                  <a:outerShdw blurRad="38100" dist="38100" dir="2700000" algn="tl">
                    <a:srgbClr val="000000">
                      <a:alpha val="43137"/>
                    </a:srgbClr>
                  </a:outerShdw>
                </a:effectLst>
                <a:latin typeface="Britannic Bold" panose="020B0903060703020204" pitchFamily="34" charset="0"/>
                <a:ea typeface="Petrona Bold" pitchFamily="34" charset="-122"/>
              </a:rPr>
              <a:t>Feature Importance</a:t>
            </a:r>
            <a:br>
              <a:rPr lang="en-IN" b="1" i="0" dirty="0">
                <a:solidFill>
                  <a:srgbClr val="F8FAFF"/>
                </a:solidFill>
                <a:effectLst/>
                <a:latin typeface="DeepSeek-CJK-patch"/>
              </a:rPr>
            </a:br>
            <a:endParaRPr lang="en-IN" dirty="0"/>
          </a:p>
        </p:txBody>
      </p:sp>
      <p:sp>
        <p:nvSpPr>
          <p:cNvPr id="8" name="TextBox 7">
            <a:extLst>
              <a:ext uri="{FF2B5EF4-FFF2-40B4-BE49-F238E27FC236}">
                <a16:creationId xmlns:a16="http://schemas.microsoft.com/office/drawing/2014/main" id="{2E867516-27D5-205A-D6F1-06AE9D31AAE1}"/>
              </a:ext>
            </a:extLst>
          </p:cNvPr>
          <p:cNvSpPr txBox="1"/>
          <p:nvPr/>
        </p:nvSpPr>
        <p:spPr>
          <a:xfrm>
            <a:off x="850392" y="1290918"/>
            <a:ext cx="5245608" cy="4832092"/>
          </a:xfrm>
          <a:prstGeom prst="rect">
            <a:avLst/>
          </a:prstGeom>
          <a:noFill/>
        </p:spPr>
        <p:txBody>
          <a:bodyPr wrap="square" rtlCol="0">
            <a:spAutoFit/>
          </a:bodyPr>
          <a:lstStyle>
            <a:defPPr>
              <a:defRPr lang="en-US"/>
            </a:defPPr>
            <a:lvl1pPr>
              <a:spcAft>
                <a:spcPts val="300"/>
              </a:spcAft>
              <a:defRPr sz="2800" b="1">
                <a:solidFill>
                  <a:srgbClr val="F8FAFF"/>
                </a:solidFill>
                <a:latin typeface="DeepSeek-CJK-patch"/>
              </a:defRPr>
            </a:lvl1pPr>
            <a:lvl2pPr marL="742950" lvl="1" indent="-285750">
              <a:spcBef>
                <a:spcPts val="300"/>
              </a:spcBef>
              <a:buFont typeface="Arial" panose="020B0604020202020204" pitchFamily="34" charset="0"/>
              <a:buChar char="•"/>
              <a:defRPr sz="2000">
                <a:solidFill>
                  <a:srgbClr val="F8FAFF"/>
                </a:solidFill>
                <a:latin typeface="DeepSeek-CJK-patch"/>
              </a:defRPr>
            </a:lvl2pPr>
          </a:lstStyle>
          <a:p>
            <a:r>
              <a:rPr lang="en-US" dirty="0"/>
              <a:t>Random Forest Results (Top 5 Features):</a:t>
            </a:r>
          </a:p>
          <a:p>
            <a:pPr lvl="1"/>
            <a:r>
              <a:rPr lang="en-US" dirty="0"/>
              <a:t>RAM (25% importance).</a:t>
            </a:r>
          </a:p>
          <a:p>
            <a:pPr lvl="1"/>
            <a:r>
              <a:rPr lang="en-US" dirty="0"/>
              <a:t>Memory (20% importance).</a:t>
            </a:r>
          </a:p>
          <a:p>
            <a:pPr lvl="1"/>
            <a:r>
              <a:rPr lang="en-US" dirty="0" err="1"/>
              <a:t>Brand_Avg_Price</a:t>
            </a:r>
            <a:r>
              <a:rPr lang="en-US" dirty="0"/>
              <a:t> (15% importance).</a:t>
            </a:r>
          </a:p>
          <a:p>
            <a:pPr lvl="1"/>
            <a:r>
              <a:rPr lang="en-US" dirty="0"/>
              <a:t>Rear Camera MP (12% importance).</a:t>
            </a:r>
          </a:p>
          <a:p>
            <a:pPr lvl="1"/>
            <a:r>
              <a:rPr lang="en-US" dirty="0"/>
              <a:t>Battery (8% importance).</a:t>
            </a:r>
          </a:p>
          <a:p>
            <a:endParaRPr lang="en-US" dirty="0"/>
          </a:p>
          <a:p>
            <a:r>
              <a:rPr lang="en-US" dirty="0"/>
              <a:t>Heatmap: </a:t>
            </a:r>
            <a:r>
              <a:rPr lang="en-US" sz="2000" b="0" dirty="0"/>
              <a:t>Correlation matrix highlighting strong RAM-Price relationship (r=0.72).</a:t>
            </a:r>
          </a:p>
          <a:p>
            <a:br>
              <a:rPr lang="en-US" dirty="0"/>
            </a:br>
            <a:endParaRPr lang="en-IN" dirty="0"/>
          </a:p>
        </p:txBody>
      </p:sp>
      <p:pic>
        <p:nvPicPr>
          <p:cNvPr id="10" name="Picture 9">
            <a:extLst>
              <a:ext uri="{FF2B5EF4-FFF2-40B4-BE49-F238E27FC236}">
                <a16:creationId xmlns:a16="http://schemas.microsoft.com/office/drawing/2014/main" id="{C55921F7-FEB1-4C2A-89FD-D067E48CDECE}"/>
              </a:ext>
            </a:extLst>
          </p:cNvPr>
          <p:cNvPicPr>
            <a:picLocks noChangeAspect="1"/>
          </p:cNvPicPr>
          <p:nvPr/>
        </p:nvPicPr>
        <p:blipFill>
          <a:blip r:embed="rId2"/>
          <a:srcRect l="28676" t="24890" r="10992" b="2722"/>
          <a:stretch/>
        </p:blipFill>
        <p:spPr>
          <a:xfrm>
            <a:off x="6028765" y="1300597"/>
            <a:ext cx="5965787" cy="4024452"/>
          </a:xfrm>
          <a:prstGeom prst="rect">
            <a:avLst/>
          </a:prstGeom>
        </p:spPr>
      </p:pic>
    </p:spTree>
    <p:extLst>
      <p:ext uri="{BB962C8B-B14F-4D97-AF65-F5344CB8AC3E}">
        <p14:creationId xmlns:p14="http://schemas.microsoft.com/office/powerpoint/2010/main" val="56118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dirty="0"/>
              <a:t>At Krypto Logics, we empower investors to maximize their portfolios to help them meet their financial goals responsibly. By offering customized and sophisticated strategies, we help clients' portfolios grow organically and foster a trusted consumer-consultant relationship.</a:t>
            </a:r>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p:txBody>
          <a:bodyPr/>
          <a:lstStyle/>
          <a:p>
            <a:r>
              <a:rPr lang="en-US" dirty="0"/>
              <a:t>TRADING &amp; INVESTING</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Crypto can be complicated but getting started doesn’t have to be</a:t>
            </a:r>
          </a:p>
        </p:txBody>
      </p:sp>
    </p:spTree>
    <p:extLst>
      <p:ext uri="{BB962C8B-B14F-4D97-AF65-F5344CB8AC3E}">
        <p14:creationId xmlns:p14="http://schemas.microsoft.com/office/powerpoint/2010/main" val="548476299"/>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81</TotalTime>
  <Words>872</Words>
  <Application>Microsoft Office PowerPoint</Application>
  <PresentationFormat>Widescreen</PresentationFormat>
  <Paragraphs>192</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Britannic Bold</vt:lpstr>
      <vt:lpstr>Calibri</vt:lpstr>
      <vt:lpstr>Comfortaa Bold</vt:lpstr>
      <vt:lpstr>Courier New</vt:lpstr>
      <vt:lpstr>DeepSeek-CJK-patch</vt:lpstr>
      <vt:lpstr>Petrona Bold</vt:lpstr>
      <vt:lpstr>Raleway Medium</vt:lpstr>
      <vt:lpstr>Segoe UI</vt:lpstr>
      <vt:lpstr>Segoe UI Light</vt:lpstr>
      <vt:lpstr>Tw Cen MT</vt:lpstr>
      <vt:lpstr>Office Theme</vt:lpstr>
      <vt:lpstr>Predicting Mobile Phone Prices Using Machine Learning </vt:lpstr>
      <vt:lpstr>PROBLEM STATEMENT</vt:lpstr>
      <vt:lpstr>Understanding Our Data</vt:lpstr>
      <vt:lpstr>Data Cleaning &amp; Preprocessing</vt:lpstr>
      <vt:lpstr>Exploratory Data Analysis (EDA) </vt:lpstr>
      <vt:lpstr>Feature Engineering </vt:lpstr>
      <vt:lpstr>Feature Importance </vt:lpstr>
      <vt:lpstr>INTRODUCTION</vt:lpstr>
      <vt:lpstr>TRADING &amp; INVESTING</vt:lpstr>
      <vt:lpstr>LONG-TERM VS. SHORT-TERM</vt:lpstr>
      <vt:lpstr>GLOBAL CURRENCY MARKETS</vt:lpstr>
      <vt:lpstr>WEALTH IS THE ABILITY TO FULLY EXPERIENCE LIFE. </vt:lpstr>
      <vt:lpstr>TYPES OF TOKENS</vt:lpstr>
      <vt:lpstr>PORTFOLIO BUILDUP</vt:lpstr>
      <vt:lpstr>AREAS OF FOCUS</vt:lpstr>
      <vt:lpstr>HOW TO GET THERE</vt:lpstr>
      <vt:lpstr>MEET OUR TEAM</vt:lpstr>
      <vt:lpstr>MEET OUR EXTENDED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Windows User</dc:creator>
  <cp:lastModifiedBy>Windows User</cp:lastModifiedBy>
  <cp:revision>7</cp:revision>
  <dcterms:created xsi:type="dcterms:W3CDTF">2025-05-18T18:44:40Z</dcterms:created>
  <dcterms:modified xsi:type="dcterms:W3CDTF">2025-05-20T10:41:29Z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