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530" r:id="rId5"/>
    <p:sldId id="531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33" r:id="rId15"/>
    <p:sldId id="5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23F1"/>
    <a:srgbClr val="8822EE"/>
    <a:srgbClr val="F01688"/>
    <a:srgbClr val="2F21F3"/>
    <a:srgbClr val="FEB52B"/>
    <a:srgbClr val="F01689"/>
    <a:srgbClr val="6F22E3"/>
    <a:srgbClr val="E218A3"/>
    <a:srgbClr val="BA20DB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22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Crypto: investing &amp; trading</a:t>
            </a:r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Crypto: investing &amp; trading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Crypto: investing &amp; trading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94" y="2474795"/>
            <a:ext cx="11497235" cy="1761029"/>
          </a:xfrm>
        </p:spPr>
        <p:txBody>
          <a:bodyPr/>
          <a:lstStyle/>
          <a:p>
            <a:r>
              <a:rPr lang="en-US" sz="4000" b="1" spc="300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Predicting Mobile Phone Prices Using Machine Learning</a:t>
            </a:r>
            <a:br>
              <a:rPr lang="en-US" sz="4000" spc="300" dirty="0"/>
            </a:br>
            <a:endParaRPr lang="en-US" sz="4000" spc="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6199" y="4369758"/>
            <a:ext cx="4693024" cy="758952"/>
          </a:xfrm>
        </p:spPr>
        <p:txBody>
          <a:bodyPr/>
          <a:lstStyle/>
          <a:p>
            <a:r>
              <a:rPr lang="en-US" dirty="0"/>
              <a:t>Mr. Aniket G. Tayade.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F43CE8-9046-3E7A-534C-CF9FE42A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0"/>
            <a:ext cx="2761450" cy="912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5B2B12-5E4F-A6A0-F868-94EEC3B72A8D}"/>
              </a:ext>
            </a:extLst>
          </p:cNvPr>
          <p:cNvSpPr txBox="1"/>
          <p:nvPr/>
        </p:nvSpPr>
        <p:spPr>
          <a:xfrm>
            <a:off x="1963271" y="820271"/>
            <a:ext cx="8740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Barlow Bold" pitchFamily="34" charset="-122"/>
                <a:cs typeface="Barlow Bold" pitchFamily="34" charset="-120"/>
              </a:rPr>
              <a:t>NEXTHIKE IT SOLUTIONS</a:t>
            </a:r>
            <a:endParaRPr 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EB37-AC4B-E3C5-BED7-6495F278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4659" y="32004"/>
            <a:ext cx="5156140" cy="1069848"/>
          </a:xfrm>
        </p:spPr>
        <p:txBody>
          <a:bodyPr/>
          <a:lstStyle/>
          <a:p>
            <a:r>
              <a:rPr lang="en-IN" sz="4400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Business Insights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045313-7588-B5B5-635C-EBA30593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BB4E6-4B7B-ADC3-7B02-AB1CCACE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0F2CB-766A-C61F-EAFC-E3DC04BAE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CEC5AD-5086-1EE8-A145-908C81DF0EE2}"/>
              </a:ext>
            </a:extLst>
          </p:cNvPr>
          <p:cNvSpPr txBox="1"/>
          <p:nvPr/>
        </p:nvSpPr>
        <p:spPr>
          <a:xfrm>
            <a:off x="5674659" y="1101852"/>
            <a:ext cx="558052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Pricing 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Premium phones: Price higher for 8GB RAM + 128GB storage.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Budget phones: Compete on camera specs (e.g., 50MP at &lt;Rs. 15k).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Strategies: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Highlight RAM/Memory for budget segments.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Emphasize camera/processor for premium segments.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219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kern="0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Random Forest achieved </a:t>
            </a:r>
            <a:r>
              <a:rPr lang="en-US" sz="2400" b="1" dirty="0"/>
              <a:t>99.2% accuracy</a:t>
            </a:r>
            <a:r>
              <a:rPr lang="en-US" sz="2400" dirty="0"/>
              <a:t> in price prediction. RAM, Memory, and Brand are top price drivers.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968" y="1829702"/>
            <a:ext cx="4718304" cy="1069848"/>
          </a:xfrm>
        </p:spPr>
        <p:txBody>
          <a:bodyPr/>
          <a:lstStyle/>
          <a:p>
            <a:r>
              <a:rPr lang="en-US" sz="4400" kern="0" spc="3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5115542"/>
            <a:ext cx="4709160" cy="1069848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F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Mr. Aniket G. Tayade.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tayadeanni@gmail.com 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F5B57-4AC0-D416-BB89-3BE40F05EBA2}"/>
              </a:ext>
            </a:extLst>
          </p:cNvPr>
          <p:cNvSpPr txBox="1"/>
          <p:nvPr/>
        </p:nvSpPr>
        <p:spPr>
          <a:xfrm>
            <a:off x="6592824" y="3638214"/>
            <a:ext cx="5205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Grateful for your time and attention.</a:t>
            </a:r>
            <a:b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feedback and insights are deeply appreciated!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B4FD6-27BC-5AD2-7A55-F7BA2D023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" y="1157232"/>
            <a:ext cx="3307976" cy="49619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815" y="54327"/>
            <a:ext cx="6422136" cy="1069848"/>
          </a:xfrm>
        </p:spPr>
        <p:txBody>
          <a:bodyPr>
            <a:normAutofit/>
          </a:bodyPr>
          <a:lstStyle/>
          <a:p>
            <a:r>
              <a:rPr lang="en-IN" sz="4400" b="1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PROBLEM STATEMENT</a:t>
            </a:r>
            <a:endParaRPr lang="en-US" sz="4400" dirty="0">
              <a:solidFill>
                <a:srgbClr val="FFC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NextHike IT 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9FFD3-BB8C-8FB2-E379-C55AC15EC38B}"/>
              </a:ext>
            </a:extLst>
          </p:cNvPr>
          <p:cNvSpPr txBox="1"/>
          <p:nvPr/>
        </p:nvSpPr>
        <p:spPr>
          <a:xfrm>
            <a:off x="850392" y="1481328"/>
            <a:ext cx="59134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F8FAFF"/>
                </a:solidFill>
                <a:effectLst/>
                <a:latin typeface="DeepSeek-CJK-patch"/>
              </a:rPr>
              <a:t>Objective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  <a:r>
              <a:rPr lang="en-US" sz="2000" b="0" i="0" dirty="0">
                <a:solidFill>
                  <a:srgbClr val="F8FAFF"/>
                </a:solidFill>
                <a:effectLst/>
                <a:latin typeface="DeepSeek-CJK-patch"/>
              </a:rPr>
              <a:t> Predict mobile prices based on key features to optimize pricing strategies.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F8FAFF"/>
                </a:solidFill>
                <a:latin typeface="DeepSeek-CJK-patch"/>
              </a:rPr>
              <a:t>Challenges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8FAFF"/>
                </a:solidFill>
                <a:latin typeface="DeepSeek-CJK-patch"/>
              </a:rPr>
              <a:t>High competition in the mobile market.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8FAFF"/>
                </a:solidFill>
                <a:latin typeface="DeepSeek-CJK-patch"/>
              </a:rPr>
              <a:t>Pricing depends on technical specs, brand value, and market trends.</a:t>
            </a:r>
          </a:p>
          <a:p>
            <a:endParaRPr lang="en-US" sz="2000" dirty="0">
              <a:solidFill>
                <a:srgbClr val="F8FAFF"/>
              </a:solidFill>
              <a:latin typeface="DeepSeek-CJK-patch"/>
            </a:endParaRPr>
          </a:p>
          <a:p>
            <a:r>
              <a:rPr lang="en-US" sz="2400" b="1" dirty="0">
                <a:solidFill>
                  <a:srgbClr val="F8FAFF"/>
                </a:solidFill>
                <a:latin typeface="DeepSeek-CJK-patch"/>
              </a:rPr>
              <a:t>Business Impact: </a:t>
            </a:r>
            <a:r>
              <a:rPr lang="en-US" sz="2000" dirty="0">
                <a:solidFill>
                  <a:srgbClr val="F8FAFF"/>
                </a:solidFill>
                <a:latin typeface="DeepSeek-CJK-patch"/>
              </a:rPr>
              <a:t>Accurate pricing → Increased sales and profitability.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629277-F4FB-CD6F-2F4F-9654A69A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D833B4-D24B-CA13-F419-07F0410C55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945E4-6E0C-720A-9AA3-A799C89BDB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NextHike IT Solutions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C5339D-850A-81C2-0165-D92917D8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006" y="11837"/>
            <a:ext cx="6854773" cy="1069848"/>
          </a:xfrm>
        </p:spPr>
        <p:txBody>
          <a:bodyPr/>
          <a:lstStyle/>
          <a:p>
            <a:r>
              <a:rPr lang="en-US" sz="4400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Understanding</a:t>
            </a:r>
            <a:r>
              <a:rPr lang="en-US" sz="4000" b="1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</a:t>
            </a:r>
            <a:r>
              <a:rPr lang="en-US" sz="4400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Our Data</a:t>
            </a:r>
            <a:endParaRPr lang="en-IN" sz="4400" kern="0" spc="-94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  <a:ea typeface="Petrona Bold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A301F-8ED5-1EEB-6366-47EED555D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12BD6B-D808-0DA8-5088-19649D945F2B}"/>
              </a:ext>
            </a:extLst>
          </p:cNvPr>
          <p:cNvSpPr txBox="1"/>
          <p:nvPr/>
        </p:nvSpPr>
        <p:spPr>
          <a:xfrm>
            <a:off x="5140006" y="1438841"/>
            <a:ext cx="6589059" cy="3577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>
                <a:solidFill>
                  <a:srgbClr val="F8FAFF"/>
                </a:solidFill>
                <a:latin typeface="DeepSeek-CJK-patch"/>
              </a:rPr>
              <a:t>Source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 </a:t>
            </a:r>
            <a:r>
              <a:rPr lang="en-IN" sz="2000" dirty="0">
                <a:solidFill>
                  <a:srgbClr val="F8FAFF"/>
                </a:solidFill>
                <a:latin typeface="DeepSeek-CJK-patch"/>
              </a:rPr>
              <a:t>Processed_Flipdata.csv (541 records).</a:t>
            </a:r>
          </a:p>
          <a:p>
            <a:pPr algn="l"/>
            <a:endParaRPr lang="en-IN" sz="2000" dirty="0">
              <a:solidFill>
                <a:srgbClr val="F8FAFF"/>
              </a:solidFill>
              <a:latin typeface="DeepSeek-CJK-patch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IN" sz="2800" b="1" dirty="0">
                <a:solidFill>
                  <a:srgbClr val="F8FAFF"/>
                </a:solidFill>
                <a:latin typeface="DeepSeek-CJK-patch"/>
              </a:rPr>
              <a:t>Key Features</a:t>
            </a:r>
            <a:r>
              <a:rPr lang="en-IN" sz="2400" b="1" dirty="0">
                <a:solidFill>
                  <a:srgbClr val="F8FAFF"/>
                </a:solidFill>
                <a:latin typeface="DeepSeek-CJK-patch"/>
              </a:rPr>
              <a:t>:</a:t>
            </a:r>
          </a:p>
          <a:p>
            <a:pPr marL="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8FAFF"/>
                </a:solidFill>
                <a:latin typeface="DeepSeek-CJK-patch"/>
              </a:rPr>
              <a:t>Technical: RAM, Memory, Battery, Camera (MP), Processor.</a:t>
            </a:r>
          </a:p>
          <a:p>
            <a:pPr marL="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8FAFF"/>
                </a:solidFill>
                <a:latin typeface="DeepSeek-CJK-patch"/>
              </a:rPr>
              <a:t>Categorical: Brand, Color, AI Lens.</a:t>
            </a:r>
          </a:p>
          <a:p>
            <a:pPr marL="0" lvl="1">
              <a:spcBef>
                <a:spcPts val="300"/>
              </a:spcBef>
            </a:pPr>
            <a:endParaRPr lang="en-IN" sz="2000" dirty="0">
              <a:solidFill>
                <a:srgbClr val="F8FAFF"/>
              </a:solidFill>
              <a:latin typeface="DeepSeek-CJK-patch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2800" b="1" dirty="0">
                <a:solidFill>
                  <a:srgbClr val="F8FAFF"/>
                </a:solidFill>
                <a:latin typeface="DeepSeek-CJK-patch"/>
              </a:rPr>
              <a:t>Data Quality:</a:t>
            </a:r>
          </a:p>
          <a:p>
            <a:pPr marL="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8FAFF"/>
                </a:solidFill>
                <a:latin typeface="DeepSeek-CJK-patch"/>
              </a:rPr>
              <a:t>Cleaned outliers (e.g., unrealistic battery capacities).</a:t>
            </a:r>
          </a:p>
          <a:p>
            <a:pPr marL="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8FAFF"/>
                </a:solidFill>
                <a:latin typeface="DeepSeek-CJK-patch"/>
              </a:rPr>
              <a:t>Handled high cardinality (e.g., 163 unique models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130925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78FC-B33F-5645-7D83-982EA50C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254687"/>
            <a:ext cx="5940373" cy="10698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4400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Data Cleaning &amp; Preprocessing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0E307-8773-E113-3897-41559B55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NextHike IT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CD38D-499D-17A7-FD74-E1554FCA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2517BA56-1923-1DAD-9DAF-E9B14562C76E}"/>
              </a:ext>
            </a:extLst>
          </p:cNvPr>
          <p:cNvSpPr/>
          <p:nvPr/>
        </p:nvSpPr>
        <p:spPr>
          <a:xfrm>
            <a:off x="1078992" y="1841549"/>
            <a:ext cx="3083370" cy="1713571"/>
          </a:xfrm>
          <a:prstGeom prst="round2DiagRect">
            <a:avLst/>
          </a:prstGeom>
          <a:solidFill>
            <a:srgbClr val="6A23F1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039EEAE9-65B5-4154-F1C8-906D99DCD47A}"/>
              </a:ext>
            </a:extLst>
          </p:cNvPr>
          <p:cNvSpPr/>
          <p:nvPr/>
        </p:nvSpPr>
        <p:spPr>
          <a:xfrm>
            <a:off x="4462956" y="1841549"/>
            <a:ext cx="2785009" cy="1615693"/>
          </a:xfrm>
          <a:prstGeom prst="round2DiagRect">
            <a:avLst/>
          </a:prstGeom>
          <a:solidFill>
            <a:srgbClr val="6A23F1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30EDB5CA-B748-8AE6-BAA9-CC707FE256B1}"/>
              </a:ext>
            </a:extLst>
          </p:cNvPr>
          <p:cNvSpPr/>
          <p:nvPr/>
        </p:nvSpPr>
        <p:spPr>
          <a:xfrm>
            <a:off x="1078992" y="3956180"/>
            <a:ext cx="6168973" cy="1615693"/>
          </a:xfrm>
          <a:prstGeom prst="round2DiagRect">
            <a:avLst/>
          </a:prstGeom>
          <a:solidFill>
            <a:srgbClr val="6A23F1"/>
          </a:solidFill>
          <a:ln w="7620">
            <a:solidFill>
              <a:srgbClr val="48367C"/>
            </a:solidFill>
            <a:prstDash val="solid"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B05C71-7905-6009-CBFA-6A021AE27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478AC-C479-0A85-EBA7-720FFC1BDE5D}"/>
              </a:ext>
            </a:extLst>
          </p:cNvPr>
          <p:cNvSpPr txBox="1"/>
          <p:nvPr/>
        </p:nvSpPr>
        <p:spPr>
          <a:xfrm>
            <a:off x="4652682" y="2030506"/>
            <a:ext cx="2393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Features: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Model, RAM, Battery, Camera, Processor, Color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0B445-532F-FB94-254A-580AFDA532EB}"/>
              </a:ext>
            </a:extLst>
          </p:cNvPr>
          <p:cNvSpPr txBox="1"/>
          <p:nvPr/>
        </p:nvSpPr>
        <p:spPr>
          <a:xfrm>
            <a:off x="1277471" y="4022068"/>
            <a:ext cx="5768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Feature Types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Numerical and Categorical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  <a:latin typeface="Raleway Medium" pitchFamily="34" charset="0"/>
              <a:ea typeface="Raleway Medium" pitchFamily="34" charset="-122"/>
              <a:cs typeface="Raleway Medium" pitchFamily="34" charset="-120"/>
            </a:endParaRPr>
          </a:p>
          <a:p>
            <a:r>
              <a:rPr lang="en-US" sz="2000" dirty="0">
                <a:solidFill>
                  <a:schemeClr val="bg1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Observations: Minor missing values, slight data imbalance on models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9D5A14-4435-DAB3-0689-52E6F2F868B0}"/>
              </a:ext>
            </a:extLst>
          </p:cNvPr>
          <p:cNvSpPr txBox="1"/>
          <p:nvPr/>
        </p:nvSpPr>
        <p:spPr>
          <a:xfrm>
            <a:off x="1363377" y="2144809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Total Records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IN" sz="2000" b="0" i="0" dirty="0">
                <a:solidFill>
                  <a:schemeClr val="bg1"/>
                </a:solidFill>
                <a:effectLst/>
                <a:latin typeface="DeepSeek-CJK-patch"/>
              </a:rPr>
              <a:t>541 Rows and 12 Columns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670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D105-ED27-8260-AEF8-41A27015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465268"/>
            <a:ext cx="5510067" cy="10698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4400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Exploratory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en-IN" sz="4400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Data Analysis (EDA)</a:t>
            </a:r>
            <a:b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06A71-33B7-AC23-07A2-414FC345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NextHike</a:t>
            </a:r>
            <a:r>
              <a:rPr lang="en-US" dirty="0"/>
              <a:t> It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D11F-1764-C778-A9CF-CE0930C3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19A2E-7384-12A2-10CE-35C1B40842F5}"/>
              </a:ext>
            </a:extLst>
          </p:cNvPr>
          <p:cNvSpPr txBox="1"/>
          <p:nvPr/>
        </p:nvSpPr>
        <p:spPr>
          <a:xfrm>
            <a:off x="850392" y="1481328"/>
            <a:ext cx="524560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</a:pPr>
            <a:r>
              <a:rPr lang="en-IN" sz="2800" b="1" dirty="0">
                <a:solidFill>
                  <a:srgbClr val="F8FAFF"/>
                </a:solidFill>
                <a:latin typeface="DeepSeek-CJK-patch"/>
              </a:rPr>
              <a:t>Visuals</a:t>
            </a:r>
            <a: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  <a:endParaRPr lang="en-IN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8FAFF"/>
                </a:solidFill>
                <a:latin typeface="DeepSeek-CJK-patch"/>
              </a:rPr>
              <a:t>Boxplot: Price distribution by RAM (higher RAM = higher price).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8FAFF"/>
                </a:solidFill>
                <a:latin typeface="DeepSeek-CJK-patch"/>
              </a:rPr>
              <a:t>Scatterplot: Rear Camera MP vs. Price (positive correlation).</a:t>
            </a:r>
          </a:p>
          <a:p>
            <a:pPr lvl="1" algn="l">
              <a:spcBef>
                <a:spcPts val="300"/>
              </a:spcBef>
            </a:pPr>
            <a:endParaRPr lang="en-IN" sz="2000" dirty="0">
              <a:solidFill>
                <a:srgbClr val="F8FAFF"/>
              </a:solidFill>
              <a:latin typeface="DeepSeek-CJK-patch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IN" sz="2800" b="1" dirty="0">
                <a:solidFill>
                  <a:srgbClr val="F8FAFF"/>
                </a:solidFill>
                <a:latin typeface="DeepSeek-CJK-patch"/>
              </a:rPr>
              <a:t>Key Insights: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8FAFF"/>
                </a:solidFill>
                <a:latin typeface="DeepSeek-CJK-patch"/>
              </a:rPr>
              <a:t>Premium phones (&gt;₹30k) have 8GB RAM, 128GB+ storage, 50MP+ cameras.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8FAFF"/>
                </a:solidFill>
                <a:latin typeface="DeepSeek-CJK-patch"/>
              </a:rPr>
              <a:t>Budget phones (&lt;₹10k) cluster around 4GB RAM, 64GB storage.</a:t>
            </a: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D0AC3-2246-8615-EDFE-11EDF4EF55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11"/>
          <a:stretch/>
        </p:blipFill>
        <p:spPr>
          <a:xfrm>
            <a:off x="6681932" y="411480"/>
            <a:ext cx="5000022" cy="2956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EA3A0-ED25-A706-7A52-7B6F1593E8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544" t="54708" r="47647" b="18808"/>
          <a:stretch/>
        </p:blipFill>
        <p:spPr>
          <a:xfrm>
            <a:off x="6681932" y="3627431"/>
            <a:ext cx="5000022" cy="307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82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A947-CC69-5F03-39FA-E759E85A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775" y="411480"/>
            <a:ext cx="6178117" cy="906332"/>
          </a:xfrm>
        </p:spPr>
        <p:txBody>
          <a:bodyPr/>
          <a:lstStyle/>
          <a:p>
            <a:r>
              <a:rPr lang="en-IN" sz="4400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Feature Engineering</a:t>
            </a:r>
            <a:b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B97CE-8A58-FD6F-5D97-38A54907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DF195-3202-64CD-626E-9769B94A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048EEC-036E-3347-DE9D-F05C0BF5B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6EADAA1C-4C72-EBB1-FB62-89EF2599D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4351" y="1317812"/>
            <a:ext cx="636045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en-US" sz="2800" b="1" dirty="0">
                <a:solidFill>
                  <a:srgbClr val="F8FAFF"/>
                </a:solidFill>
                <a:latin typeface="DeepSeek-CJK-patch"/>
              </a:rPr>
              <a:t>Engineered Features: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F8FAFF"/>
                </a:solidFill>
                <a:latin typeface="DeepSeek-CJK-patch"/>
              </a:rPr>
              <a:t>Total_Camera_MP</a:t>
            </a:r>
            <a:r>
              <a:rPr lang="en-US" altLang="en-US" sz="2000" dirty="0">
                <a:solidFill>
                  <a:srgbClr val="F8FAFF"/>
                </a:solidFill>
                <a:latin typeface="DeepSeek-CJK-patch"/>
              </a:rPr>
              <a:t>: Sum of front + rear cameras.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F8FAFF"/>
                </a:solidFill>
                <a:latin typeface="DeepSeek-CJK-patch"/>
              </a:rPr>
              <a:t>Memory_to_RAM_ratio</a:t>
            </a:r>
            <a:r>
              <a:rPr lang="en-US" altLang="en-US" sz="2000" dirty="0">
                <a:solidFill>
                  <a:srgbClr val="F8FAFF"/>
                </a:solidFill>
                <a:latin typeface="DeepSeek-CJK-patch"/>
              </a:rPr>
              <a:t>: Memory(GB)/RAM(GB).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F8FAFF"/>
                </a:solidFill>
                <a:latin typeface="DeepSeek-CJK-patch"/>
              </a:rPr>
              <a:t>Is_High_End</a:t>
            </a:r>
            <a:r>
              <a:rPr lang="en-US" altLang="en-US" sz="2000" dirty="0">
                <a:solidFill>
                  <a:srgbClr val="F8FAFF"/>
                </a:solidFill>
                <a:latin typeface="DeepSeek-CJK-patch"/>
              </a:rPr>
              <a:t>: Binary flag (RAM ≥ 8GB &amp; Memory ≥ 128GB).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F8FAFF"/>
              </a:solidFill>
              <a:latin typeface="DeepSeek-CJK-patch"/>
            </a:endParaRPr>
          </a:p>
          <a:p>
            <a:pPr>
              <a:spcAft>
                <a:spcPts val="300"/>
              </a:spcAft>
            </a:pPr>
            <a:r>
              <a:rPr lang="en-US" altLang="en-US" sz="2800" b="1" dirty="0">
                <a:solidFill>
                  <a:srgbClr val="F8FAFF"/>
                </a:solidFill>
                <a:latin typeface="DeepSeek-CJK-patch"/>
              </a:rPr>
              <a:t>Encoding: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8FAFF"/>
                </a:solidFill>
                <a:latin typeface="DeepSeek-CJK-patch"/>
              </a:rPr>
              <a:t>Label encoding for brands/processors.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8FAFF"/>
                </a:solidFill>
                <a:latin typeface="DeepSeek-CJK-patch"/>
              </a:rPr>
              <a:t>One-hot encoding for colors</a:t>
            </a:r>
          </a:p>
          <a:p>
            <a:pPr>
              <a:spcAft>
                <a:spcPts val="300"/>
              </a:spcAft>
            </a:pPr>
            <a:endParaRPr lang="en-US" altLang="en-US" sz="2800" b="1" dirty="0">
              <a:solidFill>
                <a:srgbClr val="F8FAFF"/>
              </a:solidFill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26712496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A2228-2A92-33F8-34BB-5BF0C2F2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248B5-B84F-AEFB-0F51-CFC68BE3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B5FD8D-958B-043B-19BB-4A13B724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393192"/>
            <a:ext cx="5859182" cy="1069975"/>
          </a:xfrm>
        </p:spPr>
        <p:txBody>
          <a:bodyPr/>
          <a:lstStyle/>
          <a:p>
            <a:r>
              <a:rPr lang="en-IN" sz="4400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Feature Importance</a:t>
            </a:r>
            <a:br>
              <a:rPr lang="en-IN" b="1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67516-27D5-205A-D6F1-06AE9D31AAE1}"/>
              </a:ext>
            </a:extLst>
          </p:cNvPr>
          <p:cNvSpPr txBox="1"/>
          <p:nvPr/>
        </p:nvSpPr>
        <p:spPr>
          <a:xfrm>
            <a:off x="850392" y="1290918"/>
            <a:ext cx="52456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300"/>
              </a:spcAft>
              <a:defRPr sz="2800" b="1">
                <a:solidFill>
                  <a:srgbClr val="F8FAFF"/>
                </a:solidFill>
                <a:latin typeface="DeepSeek-CJK-patch"/>
              </a:defRPr>
            </a:lvl1pPr>
            <a:lvl2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F8FAFF"/>
                </a:solidFill>
                <a:latin typeface="DeepSeek-CJK-patch"/>
              </a:defRPr>
            </a:lvl2pPr>
          </a:lstStyle>
          <a:p>
            <a:r>
              <a:rPr lang="en-US" dirty="0"/>
              <a:t>Random Forest Results (Top 5 Features):</a:t>
            </a:r>
          </a:p>
          <a:p>
            <a:pPr lvl="1"/>
            <a:r>
              <a:rPr lang="en-US" dirty="0"/>
              <a:t>RAM (25% importance).</a:t>
            </a:r>
          </a:p>
          <a:p>
            <a:pPr lvl="1"/>
            <a:r>
              <a:rPr lang="en-US" dirty="0"/>
              <a:t>Memory (20% importance).</a:t>
            </a:r>
          </a:p>
          <a:p>
            <a:pPr lvl="1"/>
            <a:r>
              <a:rPr lang="en-US" dirty="0" err="1"/>
              <a:t>Brand_Avg_Price</a:t>
            </a:r>
            <a:r>
              <a:rPr lang="en-US" dirty="0"/>
              <a:t> (15% importance).</a:t>
            </a:r>
          </a:p>
          <a:p>
            <a:pPr lvl="1"/>
            <a:r>
              <a:rPr lang="en-US" dirty="0"/>
              <a:t>Rear Camera MP (12% importance).</a:t>
            </a:r>
          </a:p>
          <a:p>
            <a:pPr lvl="1"/>
            <a:r>
              <a:rPr lang="en-US" dirty="0"/>
              <a:t>Battery (8% importance).</a:t>
            </a:r>
          </a:p>
          <a:p>
            <a:endParaRPr lang="en-US" dirty="0"/>
          </a:p>
          <a:p>
            <a:r>
              <a:rPr lang="en-US" dirty="0"/>
              <a:t>Heatmap: </a:t>
            </a:r>
            <a:r>
              <a:rPr lang="en-US" sz="2000" b="0" dirty="0"/>
              <a:t>Correlation matrix highlighting strong RAM-Price relationship (r=0.72).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5921F7-FEB1-4C2A-89FD-D067E48C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76" t="24890" r="10992" b="2722"/>
          <a:stretch/>
        </p:blipFill>
        <p:spPr>
          <a:xfrm>
            <a:off x="6028765" y="1300597"/>
            <a:ext cx="5965787" cy="402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825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8656-7DB8-DE16-6522-0A0B354E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63" y="32004"/>
            <a:ext cx="5644537" cy="1069848"/>
          </a:xfrm>
        </p:spPr>
        <p:txBody>
          <a:bodyPr/>
          <a:lstStyle/>
          <a:p>
            <a:r>
              <a:rPr lang="en-IN" sz="4400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Model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C5C04-E267-15CC-5028-65B2CE63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E9E47-D9F4-C60B-1864-F5CA97AA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49C4B-8EC3-703B-CBB9-93B9B0866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894"/>
            <a:ext cx="457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244317-779B-659A-48D3-453EA5851699}"/>
              </a:ext>
            </a:extLst>
          </p:cNvPr>
          <p:cNvSpPr txBox="1"/>
          <p:nvPr/>
        </p:nvSpPr>
        <p:spPr>
          <a:xfrm>
            <a:off x="5269992" y="1101852"/>
            <a:ext cx="585072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Metrics (R2 Score):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Random Forest:0.992 (Best)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Gradient Boosting: 0.991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Decision Tree:0.983.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Linear Regression:0.789.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Random Forest?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Handles non-linear relationships.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 Robust to outliers. 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946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094A-928E-A062-1AE9-A69CC5F2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171048"/>
            <a:ext cx="5510067" cy="641693"/>
          </a:xfrm>
        </p:spPr>
        <p:txBody>
          <a:bodyPr/>
          <a:lstStyle/>
          <a:p>
            <a:r>
              <a:rPr lang="en-IN" sz="4400" kern="0" spc="-94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Petrona Bold" pitchFamily="34" charset="-122"/>
              </a:rPr>
              <a:t>Model Evaluation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E2938-D9CC-131B-4814-08231ECC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41119-86E6-CEB2-14F3-EBFD384D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BCC85-EE22-182F-4906-D21916E928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772" t="30971" r="27096" b="5712"/>
          <a:stretch/>
        </p:blipFill>
        <p:spPr>
          <a:xfrm>
            <a:off x="6947838" y="376385"/>
            <a:ext cx="4885573" cy="3044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04EA1F-2CDC-ADA6-BBC6-4944D65022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883" t="37052" r="26654"/>
          <a:stretch/>
        </p:blipFill>
        <p:spPr>
          <a:xfrm>
            <a:off x="6902078" y="3650816"/>
            <a:ext cx="4942728" cy="3044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2ED54B-DAF9-609C-26B3-1D0A216B3B32}"/>
              </a:ext>
            </a:extLst>
          </p:cNvPr>
          <p:cNvSpPr txBox="1"/>
          <p:nvPr/>
        </p:nvSpPr>
        <p:spPr>
          <a:xfrm>
            <a:off x="1116106" y="812742"/>
            <a:ext cx="465268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Actual vs. Predicted Prices: Near-perfect diagonal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Residual Plot: Errors centered around zero (no bias).</a:t>
            </a:r>
          </a:p>
          <a:p>
            <a:endParaRPr lang="en-US" dirty="0"/>
          </a:p>
          <a:p>
            <a:endParaRPr lang="en-US" dirty="0"/>
          </a:p>
          <a:p>
            <a:r>
              <a:rPr lang="en-I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CV R2 Mean - 0.984089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CV R2 Std - 0.003253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MAE - 301.386771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RMSE - 661.057137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R2 - 0.992606</a:t>
            </a:r>
            <a:endParaRPr lang="en-I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Adj R2 - 0.991832 </a:t>
            </a:r>
          </a:p>
        </p:txBody>
      </p:sp>
    </p:spTree>
    <p:extLst>
      <p:ext uri="{BB962C8B-B14F-4D97-AF65-F5344CB8AC3E}">
        <p14:creationId xmlns:p14="http://schemas.microsoft.com/office/powerpoint/2010/main" val="2689398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116</TotalTime>
  <Words>616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Britannic Bold</vt:lpstr>
      <vt:lpstr>Calibri</vt:lpstr>
      <vt:lpstr>Comfortaa Bold</vt:lpstr>
      <vt:lpstr>Courier New</vt:lpstr>
      <vt:lpstr>DeepSeek-CJK-patch</vt:lpstr>
      <vt:lpstr>Petrona Bold</vt:lpstr>
      <vt:lpstr>Raleway Medium</vt:lpstr>
      <vt:lpstr>Segoe UI Light</vt:lpstr>
      <vt:lpstr>Tw Cen MT</vt:lpstr>
      <vt:lpstr>Office Theme</vt:lpstr>
      <vt:lpstr>Predicting Mobile Phone Prices Using Machine Learning </vt:lpstr>
      <vt:lpstr>PROBLEM STATEMENT</vt:lpstr>
      <vt:lpstr>Understanding Our Data</vt:lpstr>
      <vt:lpstr>Data Cleaning &amp; Preprocessing</vt:lpstr>
      <vt:lpstr>Exploratory Data Analysis (EDA) </vt:lpstr>
      <vt:lpstr>Feature Engineering </vt:lpstr>
      <vt:lpstr>Feature Importance </vt:lpstr>
      <vt:lpstr>Model Comparison</vt:lpstr>
      <vt:lpstr>Model Evaluation</vt:lpstr>
      <vt:lpstr>Business Insights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Windows User</dc:creator>
  <cp:lastModifiedBy>Windows User</cp:lastModifiedBy>
  <cp:revision>14</cp:revision>
  <dcterms:created xsi:type="dcterms:W3CDTF">2025-05-18T18:44:40Z</dcterms:created>
  <dcterms:modified xsi:type="dcterms:W3CDTF">2025-05-21T16:31:36Z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