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30" r:id="rId5"/>
    <p:sldId id="531" r:id="rId6"/>
    <p:sldId id="547" r:id="rId7"/>
    <p:sldId id="548" r:id="rId8"/>
    <p:sldId id="549" r:id="rId9"/>
    <p:sldId id="533" r:id="rId10"/>
    <p:sldId id="534" r:id="rId11"/>
    <p:sldId id="535" r:id="rId12"/>
    <p:sldId id="536" r:id="rId13"/>
    <p:sldId id="537" r:id="rId14"/>
    <p:sldId id="546" r:id="rId15"/>
    <p:sldId id="545" r:id="rId16"/>
    <p:sldId id="538" r:id="rId17"/>
    <p:sldId id="539" r:id="rId18"/>
    <p:sldId id="540" r:id="rId19"/>
    <p:sldId id="541" r:id="rId20"/>
    <p:sldId id="543"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3F1"/>
    <a:srgbClr val="8822EE"/>
    <a:srgbClr val="F01688"/>
    <a:srgbClr val="2F21F3"/>
    <a:srgbClr val="FEB52B"/>
    <a:srgbClr val="F01689"/>
    <a:srgbClr val="6F22E3"/>
    <a:srgbClr val="E218A3"/>
    <a:srgbClr val="BA20DB"/>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2"/>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dirty="0"/>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dirty="0"/>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dirty="0"/>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dirty="0"/>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484094" y="2474795"/>
            <a:ext cx="11497235" cy="1761029"/>
          </a:xfrm>
        </p:spPr>
        <p:txBody>
          <a:bodyPr/>
          <a:lstStyle/>
          <a:p>
            <a:r>
              <a:rPr lang="en-US" sz="4000" b="1" dirty="0">
                <a:solidFill>
                  <a:srgbClr val="FFE14D"/>
                </a:solidFill>
                <a:latin typeface="Comfortaa Bold" pitchFamily="34" charset="0"/>
                <a:ea typeface="Comfortaa Bold" pitchFamily="34" charset="-122"/>
                <a:cs typeface="Comfortaa Bold" pitchFamily="34" charset="-120"/>
              </a:rPr>
              <a:t>Predicting Mobile Phone Prices Using Machine Learning</a:t>
            </a:r>
            <a:br>
              <a:rPr lang="en-US" sz="4000" dirty="0"/>
            </a:br>
            <a:endParaRPr lang="en-US" sz="40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886199" y="4369758"/>
            <a:ext cx="4693024" cy="758952"/>
          </a:xfrm>
        </p:spPr>
        <p:txBody>
          <a:bodyPr/>
          <a:lstStyle/>
          <a:p>
            <a:r>
              <a:rPr lang="en-US" dirty="0"/>
              <a:t>Mr. Aniket G. Tayade.</a:t>
            </a:r>
          </a:p>
        </p:txBody>
      </p:sp>
      <p:pic>
        <p:nvPicPr>
          <p:cNvPr id="6" name="Picture 5">
            <a:extLst>
              <a:ext uri="{FF2B5EF4-FFF2-40B4-BE49-F238E27FC236}">
                <a16:creationId xmlns:a16="http://schemas.microsoft.com/office/drawing/2014/main" id="{C8F43CE8-9046-3E7A-534C-CF9FE42ADC2B}"/>
              </a:ext>
            </a:extLst>
          </p:cNvPr>
          <p:cNvPicPr>
            <a:picLocks noChangeAspect="1"/>
          </p:cNvPicPr>
          <p:nvPr/>
        </p:nvPicPr>
        <p:blipFill>
          <a:blip r:embed="rId2"/>
          <a:stretch>
            <a:fillRect/>
          </a:stretch>
        </p:blipFill>
        <p:spPr>
          <a:xfrm>
            <a:off x="0" y="10660"/>
            <a:ext cx="2761450" cy="912666"/>
          </a:xfrm>
          <a:prstGeom prst="rect">
            <a:avLst/>
          </a:prstGeom>
        </p:spPr>
      </p:pic>
      <p:sp>
        <p:nvSpPr>
          <p:cNvPr id="7" name="TextBox 6">
            <a:extLst>
              <a:ext uri="{FF2B5EF4-FFF2-40B4-BE49-F238E27FC236}">
                <a16:creationId xmlns:a16="http://schemas.microsoft.com/office/drawing/2014/main" id="{AC5B2B12-5E4F-A6A0-F868-94EEC3B72A8D}"/>
              </a:ext>
            </a:extLst>
          </p:cNvPr>
          <p:cNvSpPr txBox="1"/>
          <p:nvPr/>
        </p:nvSpPr>
        <p:spPr>
          <a:xfrm>
            <a:off x="1963271" y="820271"/>
            <a:ext cx="8740587" cy="923330"/>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Britannic Bold" panose="020B0903060703020204" pitchFamily="34" charset="0"/>
                <a:ea typeface="Barlow Bold" pitchFamily="34" charset="-122"/>
                <a:cs typeface="Barlow Bold" pitchFamily="34" charset="-120"/>
              </a:rPr>
              <a:t>NEXTHIKE IT SOLUTIONS</a:t>
            </a:r>
            <a:endParaRPr lang="en-US" sz="54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351013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spTree>
    <p:extLst>
      <p:ext uri="{BB962C8B-B14F-4D97-AF65-F5344CB8AC3E}">
        <p14:creationId xmlns:p14="http://schemas.microsoft.com/office/powerpoint/2010/main" val="76521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dirty="0"/>
              <a:t>Crypto: investing &amp; trading</a:t>
            </a:r>
          </a:p>
        </p:txBody>
      </p:sp>
    </p:spTree>
    <p:extLst>
      <p:ext uri="{BB962C8B-B14F-4D97-AF65-F5344CB8AC3E}">
        <p14:creationId xmlns:p14="http://schemas.microsoft.com/office/powerpoint/2010/main" val="187708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57956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84060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742815" y="54327"/>
            <a:ext cx="6422136" cy="1069848"/>
          </a:xfrm>
        </p:spPr>
        <p:txBody>
          <a:bodyPr>
            <a:normAutofit/>
          </a:bodyPr>
          <a:lstStyle/>
          <a:p>
            <a:r>
              <a:rPr lang="en-IN" sz="4400" b="1"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PROBLEM STATEMENT</a:t>
            </a:r>
            <a:endParaRPr lang="en-US" sz="4400" dirty="0">
              <a:solidFill>
                <a:srgbClr val="FFC000"/>
              </a:solidFill>
              <a:latin typeface="Britannic Bold" panose="020B09030607030202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NextHike IT Solutions</a:t>
            </a:r>
          </a:p>
        </p:txBody>
      </p:sp>
      <p:sp>
        <p:nvSpPr>
          <p:cNvPr id="7" name="TextBox 6">
            <a:extLst>
              <a:ext uri="{FF2B5EF4-FFF2-40B4-BE49-F238E27FC236}">
                <a16:creationId xmlns:a16="http://schemas.microsoft.com/office/drawing/2014/main" id="{B619FFD3-BB8C-8FB2-E379-C55AC15EC38B}"/>
              </a:ext>
            </a:extLst>
          </p:cNvPr>
          <p:cNvSpPr txBox="1"/>
          <p:nvPr/>
        </p:nvSpPr>
        <p:spPr>
          <a:xfrm>
            <a:off x="850392" y="1433456"/>
            <a:ext cx="5245608" cy="2369880"/>
          </a:xfrm>
          <a:prstGeom prst="rect">
            <a:avLst/>
          </a:prstGeom>
          <a:noFill/>
        </p:spPr>
        <p:txBody>
          <a:bodyPr wrap="square" rtlCol="0">
            <a:spAutoFit/>
          </a:bodyPr>
          <a:lstStyle/>
          <a:p>
            <a:r>
              <a:rPr lang="en-IN" sz="2000" dirty="0">
                <a:solidFill>
                  <a:schemeClr val="bg1"/>
                </a:solidFill>
                <a:latin typeface="Poppins" panose="00000500000000000000" pitchFamily="2" charset="0"/>
                <a:cs typeface="Poppins" panose="00000500000000000000" pitchFamily="2" charset="0"/>
              </a:rPr>
              <a:t>Key Points:</a:t>
            </a:r>
          </a:p>
          <a:p>
            <a:endParaRPr lang="en-IN" sz="2000" dirty="0">
              <a:solidFill>
                <a:schemeClr val="bg1"/>
              </a:solidFill>
              <a:latin typeface="Poppins" panose="00000500000000000000" pitchFamily="2" charset="0"/>
              <a:cs typeface="Poppins" panose="00000500000000000000" pitchFamily="2" charset="0"/>
            </a:endParaRPr>
          </a:p>
          <a:p>
            <a:pPr marL="342900" indent="-342900">
              <a:buFont typeface="Wingdings" panose="05000000000000000000" pitchFamily="2" charset="2"/>
              <a:buChar char="§"/>
            </a:pPr>
            <a:r>
              <a:rPr lang="en-US" sz="1800" dirty="0">
                <a:solidFill>
                  <a:schemeClr val="bg1"/>
                </a:solidFill>
                <a:latin typeface="Poppins" panose="00000500000000000000" pitchFamily="2" charset="0"/>
                <a:cs typeface="Poppins" panose="00000500000000000000" pitchFamily="2" charset="0"/>
              </a:rPr>
              <a:t>Real estate pricing is complex due to multiple influencing factors.</a:t>
            </a:r>
          </a:p>
          <a:p>
            <a:pPr marL="342900" indent="-342900">
              <a:buFont typeface="Wingdings" panose="05000000000000000000" pitchFamily="2" charset="2"/>
              <a:buChar char="§"/>
            </a:pPr>
            <a:endParaRPr lang="en-US" sz="1800" dirty="0">
              <a:solidFill>
                <a:schemeClr val="bg1"/>
              </a:solidFill>
              <a:latin typeface="Poppins" panose="00000500000000000000" pitchFamily="2" charset="0"/>
              <a:cs typeface="Poppins" panose="00000500000000000000" pitchFamily="2" charset="0"/>
            </a:endParaRPr>
          </a:p>
          <a:p>
            <a:pPr marL="342900" indent="-342900">
              <a:buFont typeface="Wingdings" panose="05000000000000000000" pitchFamily="2" charset="2"/>
              <a:buChar char="§"/>
            </a:pPr>
            <a:r>
              <a:rPr lang="en-US" sz="1800" dirty="0">
                <a:solidFill>
                  <a:schemeClr val="bg1"/>
                </a:solidFill>
                <a:latin typeface="Poppins" panose="00000500000000000000" pitchFamily="2" charset="0"/>
                <a:cs typeface="Poppins" panose="00000500000000000000" pitchFamily="2" charset="0"/>
              </a:rPr>
              <a:t>Need data-driven insights to optimize pricing strategies.</a:t>
            </a:r>
            <a:endParaRPr lang="en-IN" sz="1800" dirty="0">
              <a:solidFill>
                <a:schemeClr val="bg1"/>
              </a:solidFill>
              <a:latin typeface="Poppins" panose="00000500000000000000" pitchFamily="2" charset="0"/>
              <a:cs typeface="Poppins" panose="00000500000000000000" pitchFamily="2" charset="0"/>
            </a:endParaRPr>
          </a:p>
          <a:p>
            <a:endParaRPr lang="en-IN" dirty="0">
              <a:solidFill>
                <a:schemeClr val="bg1"/>
              </a:solidFill>
            </a:endParaRPr>
          </a:p>
        </p:txBody>
      </p:sp>
      <p:sp>
        <p:nvSpPr>
          <p:cNvPr id="8" name="TextBox 7">
            <a:extLst>
              <a:ext uri="{FF2B5EF4-FFF2-40B4-BE49-F238E27FC236}">
                <a16:creationId xmlns:a16="http://schemas.microsoft.com/office/drawing/2014/main" id="{8DB261B1-D34C-CF51-E733-9022DCBC34D6}"/>
              </a:ext>
            </a:extLst>
          </p:cNvPr>
          <p:cNvSpPr txBox="1"/>
          <p:nvPr/>
        </p:nvSpPr>
        <p:spPr>
          <a:xfrm>
            <a:off x="850392" y="3883474"/>
            <a:ext cx="4931844" cy="1261884"/>
          </a:xfrm>
          <a:prstGeom prst="rect">
            <a:avLst/>
          </a:prstGeom>
          <a:noFill/>
        </p:spPr>
        <p:txBody>
          <a:bodyPr wrap="square" rtlCol="0">
            <a:spAutoFit/>
          </a:bodyPr>
          <a:lstStyle/>
          <a:p>
            <a:r>
              <a:rPr lang="en-US" sz="2000" dirty="0">
                <a:solidFill>
                  <a:schemeClr val="bg1"/>
                </a:solidFill>
                <a:latin typeface="Poppins" panose="00000500000000000000" pitchFamily="2" charset="0"/>
                <a:cs typeface="Poppins" panose="00000500000000000000" pitchFamily="2" charset="0"/>
              </a:rPr>
              <a:t>Goal: </a:t>
            </a:r>
          </a:p>
          <a:p>
            <a:endParaRPr lang="en-US" sz="2000" dirty="0">
              <a:solidFill>
                <a:schemeClr val="bg1"/>
              </a:solidFill>
              <a:latin typeface="Poppins" panose="00000500000000000000" pitchFamily="2" charset="0"/>
              <a:cs typeface="Poppins" panose="00000500000000000000" pitchFamily="2" charset="0"/>
            </a:endParaRPr>
          </a:p>
          <a:p>
            <a:pPr marL="342900" indent="-342900">
              <a:buFont typeface="Wingdings" panose="05000000000000000000" pitchFamily="2" charset="2"/>
              <a:buChar char="§"/>
            </a:pPr>
            <a:r>
              <a:rPr lang="en-US" sz="1800" dirty="0">
                <a:solidFill>
                  <a:schemeClr val="bg1"/>
                </a:solidFill>
                <a:latin typeface="Poppins" panose="00000500000000000000" pitchFamily="2" charset="0"/>
                <a:cs typeface="Poppins" panose="00000500000000000000" pitchFamily="2" charset="0"/>
              </a:rPr>
              <a:t>Identify key variables affecting house prices using EDA.</a:t>
            </a:r>
            <a:endParaRPr lang="en-IN" sz="1800" dirty="0">
              <a:solidFill>
                <a:schemeClr val="bg1"/>
              </a:solidFill>
              <a:latin typeface="Poppins" panose="00000500000000000000" pitchFamily="2" charset="0"/>
              <a:cs typeface="Poppins" panose="00000500000000000000" pitchFamily="2" charset="0"/>
            </a:endParaRPr>
          </a:p>
        </p:txBody>
      </p:sp>
      <p:pic>
        <p:nvPicPr>
          <p:cNvPr id="10" name="Picture 9">
            <a:extLst>
              <a:ext uri="{FF2B5EF4-FFF2-40B4-BE49-F238E27FC236}">
                <a16:creationId xmlns:a16="http://schemas.microsoft.com/office/drawing/2014/main" id="{9C629277-F4FB-CD6F-2F4F-9654A69A3B64}"/>
              </a:ext>
            </a:extLst>
          </p:cNvPr>
          <p:cNvPicPr>
            <a:picLocks noChangeAspect="1"/>
          </p:cNvPicPr>
          <p:nvPr/>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D833B4-D24B-CA13-F419-07F0410C5508}"/>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Footer Placeholder 2">
            <a:extLst>
              <a:ext uri="{FF2B5EF4-FFF2-40B4-BE49-F238E27FC236}">
                <a16:creationId xmlns:a16="http://schemas.microsoft.com/office/drawing/2014/main" id="{E2E945E4-6E0C-720A-9AA3-A799C89BDBB9}"/>
              </a:ext>
            </a:extLst>
          </p:cNvPr>
          <p:cNvSpPr>
            <a:spLocks noGrp="1"/>
          </p:cNvSpPr>
          <p:nvPr>
            <p:ph type="ftr" sz="quarter" idx="10"/>
          </p:nvPr>
        </p:nvSpPr>
        <p:spPr/>
        <p:txBody>
          <a:bodyPr/>
          <a:lstStyle/>
          <a:p>
            <a:r>
              <a:rPr lang="en-US" dirty="0"/>
              <a:t>NextHike IT Solutions</a:t>
            </a:r>
          </a:p>
        </p:txBody>
      </p:sp>
      <p:sp>
        <p:nvSpPr>
          <p:cNvPr id="4" name="Title 3">
            <a:extLst>
              <a:ext uri="{FF2B5EF4-FFF2-40B4-BE49-F238E27FC236}">
                <a16:creationId xmlns:a16="http://schemas.microsoft.com/office/drawing/2014/main" id="{34C5339D-850A-81C2-0165-D92917D80E54}"/>
              </a:ext>
            </a:extLst>
          </p:cNvPr>
          <p:cNvSpPr>
            <a:spLocks noGrp="1"/>
          </p:cNvSpPr>
          <p:nvPr>
            <p:ph type="title"/>
          </p:nvPr>
        </p:nvSpPr>
        <p:spPr>
          <a:xfrm>
            <a:off x="5140006" y="11837"/>
            <a:ext cx="6854773" cy="1069848"/>
          </a:xfrm>
        </p:spPr>
        <p:txBody>
          <a:bodyPr/>
          <a:lstStyle/>
          <a:p>
            <a:r>
              <a:rPr lang="en-US"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Understanding</a:t>
            </a:r>
            <a:r>
              <a:rPr lang="en-US" sz="4000" b="1" kern="0" spc="-94" dirty="0">
                <a:solidFill>
                  <a:srgbClr val="FFC000"/>
                </a:solidFill>
                <a:effectLst>
                  <a:outerShdw blurRad="38100" dist="38100" dir="2700000" algn="tl">
                    <a:srgbClr val="000000">
                      <a:alpha val="43137"/>
                    </a:srgbClr>
                  </a:outerShdw>
                </a:effectLst>
                <a:latin typeface="Petrona Bold" pitchFamily="34" charset="0"/>
                <a:ea typeface="Petrona Bold" pitchFamily="34" charset="-122"/>
                <a:cs typeface="Petrona Bold" pitchFamily="34" charset="-120"/>
              </a:rPr>
              <a:t> </a:t>
            </a:r>
            <a:r>
              <a:rPr lang="en-US"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Our Data</a:t>
            </a:r>
            <a:endPar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endParaRPr>
          </a:p>
        </p:txBody>
      </p:sp>
      <p:pic>
        <p:nvPicPr>
          <p:cNvPr id="7" name="Picture 6">
            <a:extLst>
              <a:ext uri="{FF2B5EF4-FFF2-40B4-BE49-F238E27FC236}">
                <a16:creationId xmlns:a16="http://schemas.microsoft.com/office/drawing/2014/main" id="{4C0A301F-8ED5-1EEB-6366-47EED555DC3E}"/>
              </a:ext>
            </a:extLst>
          </p:cNvPr>
          <p:cNvPicPr>
            <a:picLocks noChangeAspect="1"/>
          </p:cNvPicPr>
          <p:nvPr/>
        </p:nvPicPr>
        <p:blipFill>
          <a:blip r:embed="rId2"/>
          <a:stretch>
            <a:fillRect/>
          </a:stretch>
        </p:blipFill>
        <p:spPr>
          <a:xfrm>
            <a:off x="0" y="0"/>
            <a:ext cx="4572000" cy="6858000"/>
          </a:xfrm>
          <a:prstGeom prst="rect">
            <a:avLst/>
          </a:prstGeom>
        </p:spPr>
      </p:pic>
      <p:sp>
        <p:nvSpPr>
          <p:cNvPr id="8" name="TextBox 7">
            <a:extLst>
              <a:ext uri="{FF2B5EF4-FFF2-40B4-BE49-F238E27FC236}">
                <a16:creationId xmlns:a16="http://schemas.microsoft.com/office/drawing/2014/main" id="{1258CAA9-5A2B-699B-5D4F-3394D9D15A4A}"/>
              </a:ext>
            </a:extLst>
          </p:cNvPr>
          <p:cNvSpPr txBox="1"/>
          <p:nvPr/>
        </p:nvSpPr>
        <p:spPr>
          <a:xfrm>
            <a:off x="5140006" y="1344706"/>
            <a:ext cx="5012523" cy="1200329"/>
          </a:xfrm>
          <a:prstGeom prst="rect">
            <a:avLst/>
          </a:prstGeom>
          <a:noFill/>
        </p:spPr>
        <p:txBody>
          <a:bodyPr wrap="square" rtlCol="0">
            <a:spAutoFit/>
          </a:bodyPr>
          <a:lstStyle/>
          <a:p>
            <a:r>
              <a:rPr lang="en-IN" sz="1800" dirty="0">
                <a:solidFill>
                  <a:schemeClr val="bg1"/>
                </a:solidFill>
                <a:latin typeface="Poppins" panose="00000500000000000000" pitchFamily="2" charset="0"/>
                <a:cs typeface="Poppins" panose="00000500000000000000" pitchFamily="2" charset="0"/>
              </a:rPr>
              <a:t>Dataset: Housing Data.csv</a:t>
            </a:r>
          </a:p>
          <a:p>
            <a:endParaRPr lang="en-IN" dirty="0">
              <a:solidFill>
                <a:schemeClr val="bg1"/>
              </a:solidFill>
              <a:latin typeface="Poppins" panose="00000500000000000000" pitchFamily="2" charset="0"/>
              <a:cs typeface="Poppins" panose="00000500000000000000" pitchFamily="2" charset="0"/>
            </a:endParaRPr>
          </a:p>
          <a:p>
            <a:r>
              <a:rPr lang="en-US" sz="1800" dirty="0">
                <a:solidFill>
                  <a:schemeClr val="bg1"/>
                </a:solidFill>
                <a:latin typeface="Poppins" panose="00000500000000000000" pitchFamily="2" charset="0"/>
                <a:cs typeface="Poppins" panose="00000500000000000000" pitchFamily="2" charset="0"/>
              </a:rPr>
              <a:t>Contains 1460 Rows x 81 Columns features (numeric &amp; categorical).</a:t>
            </a:r>
            <a:endParaRPr lang="en-IN" sz="18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312BD6B-D808-0DA8-5088-19649D945F2B}"/>
              </a:ext>
            </a:extLst>
          </p:cNvPr>
          <p:cNvSpPr txBox="1"/>
          <p:nvPr/>
        </p:nvSpPr>
        <p:spPr>
          <a:xfrm>
            <a:off x="5257800" y="2944906"/>
            <a:ext cx="4706471" cy="2677656"/>
          </a:xfrm>
          <a:prstGeom prst="rect">
            <a:avLst/>
          </a:prstGeom>
          <a:noFill/>
        </p:spPr>
        <p:txBody>
          <a:bodyPr wrap="square" rtlCol="0">
            <a:spAutoFit/>
          </a:bodyPr>
          <a:lstStyle/>
          <a:p>
            <a:r>
              <a:rPr lang="en-US" sz="2400" b="1" dirty="0">
                <a:solidFill>
                  <a:schemeClr val="bg1"/>
                </a:solidFill>
                <a:latin typeface="Poppins" panose="00000500000000000000" pitchFamily="2" charset="0"/>
                <a:cs typeface="Poppins" panose="00000500000000000000" pitchFamily="2" charset="0"/>
              </a:rPr>
              <a:t>Key variables:</a:t>
            </a:r>
          </a:p>
          <a:p>
            <a:endParaRPr lang="en-US" sz="180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SalePrice (Target)</a:t>
            </a: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GrLivArea (Living area)</a:t>
            </a: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OverallQual (Quality rating)</a:t>
            </a: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Neighborhood, </a:t>
            </a: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YearBuilt,</a:t>
            </a:r>
          </a:p>
          <a:p>
            <a:pPr marL="342900" indent="-342900">
              <a:buFont typeface="Arial" panose="020B0604020202020204" pitchFamily="34" charset="0"/>
              <a:buChar char="•"/>
            </a:pPr>
            <a:r>
              <a:rPr lang="en-US" sz="1800" dirty="0">
                <a:solidFill>
                  <a:schemeClr val="bg1"/>
                </a:solidFill>
                <a:latin typeface="Poppins" panose="00000500000000000000" pitchFamily="2" charset="0"/>
                <a:cs typeface="Poppins" panose="00000500000000000000" pitchFamily="2" charset="0"/>
              </a:rPr>
              <a:t>GarageArea, etc.</a:t>
            </a:r>
            <a:endParaRPr lang="en-IN" sz="1800" dirty="0">
              <a:solidFill>
                <a:schemeClr val="bg1"/>
              </a:solidFill>
              <a:latin typeface="Poppins" panose="00000500000000000000" pitchFamily="2" charset="0"/>
              <a:cs typeface="Poppins" panose="00000500000000000000" pitchFamily="2" charset="0"/>
            </a:endParaRPr>
          </a:p>
          <a:p>
            <a:endParaRPr lang="en-IN" dirty="0">
              <a:solidFill>
                <a:schemeClr val="bg1"/>
              </a:solidFill>
            </a:endParaRPr>
          </a:p>
        </p:txBody>
      </p:sp>
    </p:spTree>
    <p:extLst>
      <p:ext uri="{BB962C8B-B14F-4D97-AF65-F5344CB8AC3E}">
        <p14:creationId xmlns:p14="http://schemas.microsoft.com/office/powerpoint/2010/main" val="61309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78FC-B33F-5645-7D83-982EA50C08CF}"/>
              </a:ext>
            </a:extLst>
          </p:cNvPr>
          <p:cNvSpPr>
            <a:spLocks noGrp="1"/>
          </p:cNvSpPr>
          <p:nvPr>
            <p:ph type="title"/>
          </p:nvPr>
        </p:nvSpPr>
        <p:spPr>
          <a:xfrm>
            <a:off x="850392" y="254687"/>
            <a:ext cx="5940373" cy="1069848"/>
          </a:xfrm>
        </p:spPr>
        <p:txBody>
          <a:bodyPr/>
          <a:lstStyle/>
          <a:p>
            <a:pPr>
              <a:lnSpc>
                <a:spcPct val="100000"/>
              </a:lnSpc>
            </a:pPr>
            <a:r>
              <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Data Cleaning &amp; Preprocessing</a:t>
            </a:r>
          </a:p>
        </p:txBody>
      </p:sp>
      <p:sp>
        <p:nvSpPr>
          <p:cNvPr id="3" name="Footer Placeholder 2">
            <a:extLst>
              <a:ext uri="{FF2B5EF4-FFF2-40B4-BE49-F238E27FC236}">
                <a16:creationId xmlns:a16="http://schemas.microsoft.com/office/drawing/2014/main" id="{EC90E307-8773-E113-3897-41559B55C2DA}"/>
              </a:ext>
            </a:extLst>
          </p:cNvPr>
          <p:cNvSpPr>
            <a:spLocks noGrp="1"/>
          </p:cNvSpPr>
          <p:nvPr>
            <p:ph type="ftr" sz="quarter" idx="11"/>
          </p:nvPr>
        </p:nvSpPr>
        <p:spPr/>
        <p:txBody>
          <a:bodyPr/>
          <a:lstStyle/>
          <a:p>
            <a:r>
              <a:rPr lang="en-US" dirty="0"/>
              <a:t>NextHike IT Solutions</a:t>
            </a:r>
          </a:p>
        </p:txBody>
      </p:sp>
      <p:sp>
        <p:nvSpPr>
          <p:cNvPr id="4" name="Slide Number Placeholder 3">
            <a:extLst>
              <a:ext uri="{FF2B5EF4-FFF2-40B4-BE49-F238E27FC236}">
                <a16:creationId xmlns:a16="http://schemas.microsoft.com/office/drawing/2014/main" id="{99BCD38D-499D-17A7-FD74-E1554FCA400D}"/>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5" name="Shape 1">
            <a:extLst>
              <a:ext uri="{FF2B5EF4-FFF2-40B4-BE49-F238E27FC236}">
                <a16:creationId xmlns:a16="http://schemas.microsoft.com/office/drawing/2014/main" id="{2517BA56-1923-1DAD-9DAF-E9B14562C76E}"/>
              </a:ext>
            </a:extLst>
          </p:cNvPr>
          <p:cNvSpPr/>
          <p:nvPr/>
        </p:nvSpPr>
        <p:spPr>
          <a:xfrm>
            <a:off x="1007551" y="1863347"/>
            <a:ext cx="3083370" cy="1713571"/>
          </a:xfrm>
          <a:prstGeom prst="round2DiagRect">
            <a:avLst/>
          </a:prstGeom>
          <a:solidFill>
            <a:srgbClr val="6A23F1"/>
          </a:solidFill>
          <a:ln w="7620">
            <a:solidFill>
              <a:srgbClr val="48367C"/>
            </a:solidFill>
            <a:prstDash val="solid"/>
          </a:ln>
        </p:spPr>
      </p:sp>
      <p:sp>
        <p:nvSpPr>
          <p:cNvPr id="6" name="Shape 1">
            <a:extLst>
              <a:ext uri="{FF2B5EF4-FFF2-40B4-BE49-F238E27FC236}">
                <a16:creationId xmlns:a16="http://schemas.microsoft.com/office/drawing/2014/main" id="{039EEAE9-65B5-4154-F1C8-906D99DCD47A}"/>
              </a:ext>
            </a:extLst>
          </p:cNvPr>
          <p:cNvSpPr/>
          <p:nvPr/>
        </p:nvSpPr>
        <p:spPr>
          <a:xfrm>
            <a:off x="4462956" y="1841549"/>
            <a:ext cx="2785009" cy="1615693"/>
          </a:xfrm>
          <a:prstGeom prst="round2DiagRect">
            <a:avLst/>
          </a:prstGeom>
          <a:solidFill>
            <a:srgbClr val="6A23F1"/>
          </a:solidFill>
          <a:ln w="7620">
            <a:solidFill>
              <a:srgbClr val="48367C"/>
            </a:solidFill>
            <a:prstDash val="solid"/>
          </a:ln>
        </p:spPr>
      </p:sp>
      <p:sp>
        <p:nvSpPr>
          <p:cNvPr id="7" name="Shape 1">
            <a:extLst>
              <a:ext uri="{FF2B5EF4-FFF2-40B4-BE49-F238E27FC236}">
                <a16:creationId xmlns:a16="http://schemas.microsoft.com/office/drawing/2014/main" id="{30EDB5CA-B748-8AE6-BAA9-CC707FE256B1}"/>
              </a:ext>
            </a:extLst>
          </p:cNvPr>
          <p:cNvSpPr/>
          <p:nvPr/>
        </p:nvSpPr>
        <p:spPr>
          <a:xfrm>
            <a:off x="1078992" y="3956180"/>
            <a:ext cx="6168973" cy="1615693"/>
          </a:xfrm>
          <a:prstGeom prst="round2DiagRect">
            <a:avLst/>
          </a:prstGeom>
          <a:solidFill>
            <a:srgbClr val="6A23F1"/>
          </a:solidFill>
          <a:ln w="7620">
            <a:solidFill>
              <a:srgbClr val="48367C"/>
            </a:solidFill>
            <a:prstDash val="solid"/>
          </a:ln>
        </p:spPr>
      </p:sp>
      <p:pic>
        <p:nvPicPr>
          <p:cNvPr id="9" name="Picture 8">
            <a:extLst>
              <a:ext uri="{FF2B5EF4-FFF2-40B4-BE49-F238E27FC236}">
                <a16:creationId xmlns:a16="http://schemas.microsoft.com/office/drawing/2014/main" id="{D3B05C71-7905-6009-CBFA-6A021AE27898}"/>
              </a:ext>
            </a:extLst>
          </p:cNvPr>
          <p:cNvPicPr>
            <a:picLocks noChangeAspect="1"/>
          </p:cNvPicPr>
          <p:nvPr/>
        </p:nvPicPr>
        <p:blipFill>
          <a:blip r:embed="rId2"/>
          <a:stretch>
            <a:fillRect/>
          </a:stretch>
        </p:blipFill>
        <p:spPr>
          <a:xfrm>
            <a:off x="7620000" y="0"/>
            <a:ext cx="4572000" cy="6858000"/>
          </a:xfrm>
          <a:prstGeom prst="rect">
            <a:avLst/>
          </a:prstGeom>
        </p:spPr>
      </p:pic>
      <p:sp>
        <p:nvSpPr>
          <p:cNvPr id="10" name="TextBox 9">
            <a:extLst>
              <a:ext uri="{FF2B5EF4-FFF2-40B4-BE49-F238E27FC236}">
                <a16:creationId xmlns:a16="http://schemas.microsoft.com/office/drawing/2014/main" id="{24B478AC-C479-0A85-EBA7-720FFC1BDE5D}"/>
              </a:ext>
            </a:extLst>
          </p:cNvPr>
          <p:cNvSpPr txBox="1"/>
          <p:nvPr/>
        </p:nvSpPr>
        <p:spPr>
          <a:xfrm>
            <a:off x="4652682" y="2030506"/>
            <a:ext cx="2393577" cy="1323439"/>
          </a:xfrm>
          <a:prstGeom prst="rect">
            <a:avLst/>
          </a:prstGeom>
          <a:noFill/>
        </p:spPr>
        <p:txBody>
          <a:bodyPr wrap="square" rtlCol="0">
            <a:spAutoFit/>
          </a:bodyPr>
          <a:lstStyle/>
          <a:p>
            <a:r>
              <a:rPr lang="en-US" sz="2000" dirty="0">
                <a:solidFill>
                  <a:srgbClr val="D7D4CC"/>
                </a:solidFill>
                <a:latin typeface="Raleway Medium" pitchFamily="34" charset="0"/>
                <a:ea typeface="Raleway Medium" pitchFamily="34" charset="-122"/>
                <a:cs typeface="Raleway Medium" pitchFamily="34" charset="-120"/>
              </a:rPr>
              <a:t>Features:</a:t>
            </a:r>
            <a:endParaRPr lang="en-US" sz="2000" dirty="0"/>
          </a:p>
          <a:p>
            <a:r>
              <a:rPr lang="en-US" sz="2000" dirty="0">
                <a:solidFill>
                  <a:srgbClr val="D7D4CC"/>
                </a:solidFill>
                <a:latin typeface="Raleway Medium" pitchFamily="34" charset="0"/>
                <a:ea typeface="Raleway Medium" pitchFamily="34" charset="-122"/>
                <a:cs typeface="Raleway Medium" pitchFamily="34" charset="-120"/>
              </a:rPr>
              <a:t>Model, RAM, Battery, Camera, Processor, Color</a:t>
            </a:r>
            <a:endParaRPr lang="en-US" sz="2000" dirty="0"/>
          </a:p>
        </p:txBody>
      </p:sp>
      <p:sp>
        <p:nvSpPr>
          <p:cNvPr id="11" name="TextBox 10">
            <a:extLst>
              <a:ext uri="{FF2B5EF4-FFF2-40B4-BE49-F238E27FC236}">
                <a16:creationId xmlns:a16="http://schemas.microsoft.com/office/drawing/2014/main" id="{BDF0B445-532F-FB94-254A-580AFDA532EB}"/>
              </a:ext>
            </a:extLst>
          </p:cNvPr>
          <p:cNvSpPr txBox="1"/>
          <p:nvPr/>
        </p:nvSpPr>
        <p:spPr>
          <a:xfrm>
            <a:off x="1277471" y="4022068"/>
            <a:ext cx="5768788" cy="1323439"/>
          </a:xfrm>
          <a:prstGeom prst="rect">
            <a:avLst/>
          </a:prstGeom>
          <a:noFill/>
        </p:spPr>
        <p:txBody>
          <a:bodyPr wrap="square" rtlCol="0">
            <a:spAutoFit/>
          </a:bodyPr>
          <a:lstStyle/>
          <a:p>
            <a:r>
              <a:rPr lang="en-US" sz="2000" dirty="0">
                <a:solidFill>
                  <a:schemeClr val="bg1"/>
                </a:solidFill>
                <a:latin typeface="Raleway Medium" pitchFamily="34" charset="0"/>
                <a:ea typeface="Raleway Medium" pitchFamily="34" charset="-122"/>
                <a:cs typeface="Raleway Medium" pitchFamily="34" charset="-120"/>
              </a:rPr>
              <a:t>Feature Types</a:t>
            </a:r>
            <a:r>
              <a:rPr lang="en-US" sz="2000" dirty="0">
                <a:solidFill>
                  <a:schemeClr val="bg1"/>
                </a:solidFill>
              </a:rPr>
              <a:t>: </a:t>
            </a:r>
            <a:r>
              <a:rPr lang="en-US" sz="2000" dirty="0">
                <a:solidFill>
                  <a:schemeClr val="bg1"/>
                </a:solidFill>
                <a:latin typeface="Raleway Medium" pitchFamily="34" charset="0"/>
                <a:ea typeface="Raleway Medium" pitchFamily="34" charset="-122"/>
                <a:cs typeface="Raleway Medium" pitchFamily="34" charset="-120"/>
              </a:rPr>
              <a:t>Numerical and Categorical</a:t>
            </a:r>
            <a:endParaRPr lang="en-US" sz="2000" dirty="0">
              <a:solidFill>
                <a:schemeClr val="bg1"/>
              </a:solidFill>
            </a:endParaRPr>
          </a:p>
          <a:p>
            <a:endParaRPr lang="en-US" sz="2000" dirty="0">
              <a:solidFill>
                <a:schemeClr val="bg1"/>
              </a:solidFill>
              <a:latin typeface="Raleway Medium" pitchFamily="34" charset="0"/>
              <a:ea typeface="Raleway Medium" pitchFamily="34" charset="-122"/>
              <a:cs typeface="Raleway Medium" pitchFamily="34" charset="-120"/>
            </a:endParaRPr>
          </a:p>
          <a:p>
            <a:r>
              <a:rPr lang="en-US" sz="2000" dirty="0">
                <a:solidFill>
                  <a:schemeClr val="bg1"/>
                </a:solidFill>
                <a:latin typeface="Raleway Medium" pitchFamily="34" charset="0"/>
                <a:ea typeface="Raleway Medium" pitchFamily="34" charset="-122"/>
                <a:cs typeface="Raleway Medium" pitchFamily="34" charset="-120"/>
              </a:rPr>
              <a:t>Observations: Minor missing values, slight data imbalance on models</a:t>
            </a:r>
            <a:endParaRPr lang="en-US" sz="2000" dirty="0">
              <a:solidFill>
                <a:schemeClr val="bg1"/>
              </a:solidFill>
            </a:endParaRPr>
          </a:p>
        </p:txBody>
      </p:sp>
      <p:sp>
        <p:nvSpPr>
          <p:cNvPr id="12" name="TextBox 11">
            <a:extLst>
              <a:ext uri="{FF2B5EF4-FFF2-40B4-BE49-F238E27FC236}">
                <a16:creationId xmlns:a16="http://schemas.microsoft.com/office/drawing/2014/main" id="{A69D5A14-4435-DAB3-0689-52E6F2F868B0}"/>
              </a:ext>
            </a:extLst>
          </p:cNvPr>
          <p:cNvSpPr txBox="1"/>
          <p:nvPr/>
        </p:nvSpPr>
        <p:spPr>
          <a:xfrm>
            <a:off x="1277471" y="2030506"/>
            <a:ext cx="2514600" cy="707886"/>
          </a:xfrm>
          <a:prstGeom prst="rect">
            <a:avLst/>
          </a:prstGeom>
          <a:noFill/>
        </p:spPr>
        <p:txBody>
          <a:bodyPr wrap="square" rtlCol="0">
            <a:spAutoFit/>
          </a:bodyPr>
          <a:lstStyle/>
          <a:p>
            <a:r>
              <a:rPr lang="en-US" sz="2000" dirty="0">
                <a:solidFill>
                  <a:srgbClr val="D7D4CC"/>
                </a:solidFill>
                <a:latin typeface="Raleway Medium" pitchFamily="34" charset="0"/>
                <a:ea typeface="Raleway Medium" pitchFamily="34" charset="-122"/>
                <a:cs typeface="Raleway Medium" pitchFamily="34" charset="-120"/>
              </a:rPr>
              <a:t>Total Records</a:t>
            </a:r>
            <a:endParaRPr lang="en-US" sz="2000" dirty="0"/>
          </a:p>
          <a:p>
            <a:r>
              <a:rPr lang="en-US" sz="2000" dirty="0">
                <a:solidFill>
                  <a:srgbClr val="D7D4CC"/>
                </a:solidFill>
                <a:latin typeface="Raleway Medium" pitchFamily="34" charset="0"/>
                <a:ea typeface="Raleway Medium" pitchFamily="34" charset="-122"/>
                <a:cs typeface="Raleway Medium" pitchFamily="34" charset="-120"/>
              </a:rPr>
              <a:t>5000+</a:t>
            </a:r>
            <a:endParaRPr lang="en-US" sz="2000" dirty="0"/>
          </a:p>
        </p:txBody>
      </p:sp>
    </p:spTree>
    <p:extLst>
      <p:ext uri="{BB962C8B-B14F-4D97-AF65-F5344CB8AC3E}">
        <p14:creationId xmlns:p14="http://schemas.microsoft.com/office/powerpoint/2010/main" val="318286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1077-D8BF-DB32-E47F-B6221BD0B8F6}"/>
              </a:ext>
            </a:extLst>
          </p:cNvPr>
          <p:cNvSpPr>
            <a:spLocks noGrp="1"/>
          </p:cNvSpPr>
          <p:nvPr>
            <p:ph type="title"/>
          </p:nvPr>
        </p:nvSpPr>
        <p:spPr>
          <a:xfrm>
            <a:off x="850392" y="124252"/>
            <a:ext cx="9167667" cy="1069848"/>
          </a:xfrm>
        </p:spPr>
        <p:txBody>
          <a:bodyPr/>
          <a:lstStyle/>
          <a:p>
            <a:pPr>
              <a:lnSpc>
                <a:spcPct val="100000"/>
              </a:lnSpc>
            </a:pPr>
            <a:r>
              <a:rPr lang="en-US"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Data Preprocessing Steps</a:t>
            </a:r>
            <a:endPar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endParaRPr>
          </a:p>
        </p:txBody>
      </p:sp>
      <p:sp>
        <p:nvSpPr>
          <p:cNvPr id="3" name="Footer Placeholder 2">
            <a:extLst>
              <a:ext uri="{FF2B5EF4-FFF2-40B4-BE49-F238E27FC236}">
                <a16:creationId xmlns:a16="http://schemas.microsoft.com/office/drawing/2014/main" id="{2C794BDD-11FA-D4AC-D78C-EA0C9C543E0E}"/>
              </a:ext>
            </a:extLst>
          </p:cNvPr>
          <p:cNvSpPr>
            <a:spLocks noGrp="1"/>
          </p:cNvSpPr>
          <p:nvPr>
            <p:ph type="ftr" sz="quarter" idx="11"/>
          </p:nvPr>
        </p:nvSpPr>
        <p:spPr/>
        <p:txBody>
          <a:bodyPr/>
          <a:lstStyle/>
          <a:p>
            <a:r>
              <a:rPr lang="en-US" dirty="0"/>
              <a:t>NextHike IT Solutions</a:t>
            </a:r>
          </a:p>
        </p:txBody>
      </p:sp>
      <p:sp>
        <p:nvSpPr>
          <p:cNvPr id="4" name="Slide Number Placeholder 3">
            <a:extLst>
              <a:ext uri="{FF2B5EF4-FFF2-40B4-BE49-F238E27FC236}">
                <a16:creationId xmlns:a16="http://schemas.microsoft.com/office/drawing/2014/main" id="{9BF294D2-E7B8-A37F-3B6E-7C696AA02092}"/>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Shape 1">
            <a:extLst>
              <a:ext uri="{FF2B5EF4-FFF2-40B4-BE49-F238E27FC236}">
                <a16:creationId xmlns:a16="http://schemas.microsoft.com/office/drawing/2014/main" id="{D8FFCF45-37F0-54F5-A19D-69CD1007D7CE}"/>
              </a:ext>
            </a:extLst>
          </p:cNvPr>
          <p:cNvSpPr/>
          <p:nvPr/>
        </p:nvSpPr>
        <p:spPr>
          <a:xfrm>
            <a:off x="799624" y="4286916"/>
            <a:ext cx="276141" cy="310897"/>
          </a:xfrm>
          <a:prstGeom prst="roundRect">
            <a:avLst>
              <a:gd name="adj" fmla="val 66679"/>
            </a:avLst>
          </a:prstGeom>
          <a:solidFill>
            <a:srgbClr val="7030A0"/>
          </a:solidFill>
          <a:ln/>
        </p:spPr>
      </p:sp>
      <p:sp>
        <p:nvSpPr>
          <p:cNvPr id="6" name="Shape 4">
            <a:extLst>
              <a:ext uri="{FF2B5EF4-FFF2-40B4-BE49-F238E27FC236}">
                <a16:creationId xmlns:a16="http://schemas.microsoft.com/office/drawing/2014/main" id="{F491600D-0732-3743-95C8-B61F6767EF1C}"/>
              </a:ext>
            </a:extLst>
          </p:cNvPr>
          <p:cNvSpPr/>
          <p:nvPr/>
        </p:nvSpPr>
        <p:spPr>
          <a:xfrm>
            <a:off x="799623" y="5386822"/>
            <a:ext cx="276141" cy="310897"/>
          </a:xfrm>
          <a:prstGeom prst="roundRect">
            <a:avLst>
              <a:gd name="adj" fmla="val 66679"/>
            </a:avLst>
          </a:prstGeom>
          <a:solidFill>
            <a:srgbClr val="7030A0"/>
          </a:solidFill>
          <a:ln/>
        </p:spPr>
      </p:sp>
      <p:sp>
        <p:nvSpPr>
          <p:cNvPr id="7" name="Shape 7">
            <a:extLst>
              <a:ext uri="{FF2B5EF4-FFF2-40B4-BE49-F238E27FC236}">
                <a16:creationId xmlns:a16="http://schemas.microsoft.com/office/drawing/2014/main" id="{CA4E4041-81A2-452D-5E46-1BF6EDA7F62F}"/>
              </a:ext>
            </a:extLst>
          </p:cNvPr>
          <p:cNvSpPr/>
          <p:nvPr/>
        </p:nvSpPr>
        <p:spPr>
          <a:xfrm>
            <a:off x="6259136" y="4288084"/>
            <a:ext cx="276141" cy="310897"/>
          </a:xfrm>
          <a:prstGeom prst="roundRect">
            <a:avLst>
              <a:gd name="adj" fmla="val 66679"/>
            </a:avLst>
          </a:prstGeom>
          <a:solidFill>
            <a:srgbClr val="7030A0"/>
          </a:solidFill>
          <a:ln/>
        </p:spPr>
      </p:sp>
      <p:sp>
        <p:nvSpPr>
          <p:cNvPr id="8" name="Shape 10">
            <a:extLst>
              <a:ext uri="{FF2B5EF4-FFF2-40B4-BE49-F238E27FC236}">
                <a16:creationId xmlns:a16="http://schemas.microsoft.com/office/drawing/2014/main" id="{093C0CB3-460F-2E59-5DCF-B016E10B7950}"/>
              </a:ext>
            </a:extLst>
          </p:cNvPr>
          <p:cNvSpPr/>
          <p:nvPr/>
        </p:nvSpPr>
        <p:spPr>
          <a:xfrm>
            <a:off x="6259136" y="5482639"/>
            <a:ext cx="276141" cy="310897"/>
          </a:xfrm>
          <a:prstGeom prst="roundRect">
            <a:avLst>
              <a:gd name="adj" fmla="val 66679"/>
            </a:avLst>
          </a:prstGeom>
          <a:solidFill>
            <a:srgbClr val="7030A0"/>
          </a:solidFill>
          <a:ln/>
        </p:spPr>
      </p:sp>
      <p:sp>
        <p:nvSpPr>
          <p:cNvPr id="9" name="TextBox 8">
            <a:extLst>
              <a:ext uri="{FF2B5EF4-FFF2-40B4-BE49-F238E27FC236}">
                <a16:creationId xmlns:a16="http://schemas.microsoft.com/office/drawing/2014/main" id="{AC88479C-3536-A2EF-9223-A889021DAF2B}"/>
              </a:ext>
            </a:extLst>
          </p:cNvPr>
          <p:cNvSpPr txBox="1"/>
          <p:nvPr/>
        </p:nvSpPr>
        <p:spPr>
          <a:xfrm>
            <a:off x="1196788" y="4233128"/>
            <a:ext cx="2581836" cy="369332"/>
          </a:xfrm>
          <a:prstGeom prst="rect">
            <a:avLst/>
          </a:prstGeom>
          <a:noFill/>
        </p:spPr>
        <p:txBody>
          <a:bodyPr wrap="square" rtlCol="0">
            <a:spAutoFit/>
          </a:bodyPr>
          <a:lstStyle/>
          <a:p>
            <a:r>
              <a:rPr lang="en-US" sz="1800" b="1" dirty="0">
                <a:solidFill>
                  <a:srgbClr val="D7D4CC"/>
                </a:solidFill>
                <a:latin typeface="Comfortaa Bold" pitchFamily="34" charset="0"/>
                <a:ea typeface="Comfortaa Bold" pitchFamily="34" charset="-122"/>
                <a:cs typeface="Comfortaa Bold" pitchFamily="34" charset="-120"/>
              </a:rPr>
              <a:t>Missing Values</a:t>
            </a:r>
            <a:endParaRPr lang="en-US" sz="1800" dirty="0"/>
          </a:p>
        </p:txBody>
      </p:sp>
      <p:sp>
        <p:nvSpPr>
          <p:cNvPr id="10" name="TextBox 9">
            <a:extLst>
              <a:ext uri="{FF2B5EF4-FFF2-40B4-BE49-F238E27FC236}">
                <a16:creationId xmlns:a16="http://schemas.microsoft.com/office/drawing/2014/main" id="{464360A8-DFD1-B31D-D94F-C4D2832214A8}"/>
              </a:ext>
            </a:extLst>
          </p:cNvPr>
          <p:cNvSpPr txBox="1"/>
          <p:nvPr/>
        </p:nvSpPr>
        <p:spPr>
          <a:xfrm>
            <a:off x="1183341" y="4625788"/>
            <a:ext cx="4975412" cy="646331"/>
          </a:xfrm>
          <a:prstGeom prst="rect">
            <a:avLst/>
          </a:prstGeom>
          <a:noFill/>
        </p:spPr>
        <p:txBody>
          <a:bodyPr wrap="square" rtlCol="0">
            <a:spAutoFit/>
          </a:bodyPr>
          <a:lstStyle/>
          <a:p>
            <a:r>
              <a:rPr lang="en-US" sz="1800" dirty="0">
                <a:solidFill>
                  <a:srgbClr val="D7D4CC"/>
                </a:solidFill>
                <a:latin typeface="Raleway Medium" pitchFamily="34" charset="0"/>
                <a:ea typeface="Raleway Medium" pitchFamily="34" charset="-122"/>
                <a:cs typeface="Raleway Medium" pitchFamily="34" charset="-120"/>
              </a:rPr>
              <a:t>Imputed missing data to preserve dataset integrity</a:t>
            </a:r>
            <a:endParaRPr lang="en-US" sz="1800" dirty="0"/>
          </a:p>
          <a:p>
            <a:endParaRPr lang="en-IN" dirty="0"/>
          </a:p>
        </p:txBody>
      </p:sp>
      <p:sp>
        <p:nvSpPr>
          <p:cNvPr id="11" name="TextBox 10">
            <a:extLst>
              <a:ext uri="{FF2B5EF4-FFF2-40B4-BE49-F238E27FC236}">
                <a16:creationId xmlns:a16="http://schemas.microsoft.com/office/drawing/2014/main" id="{775557ED-CB72-1199-13B7-B05913DAF39B}"/>
              </a:ext>
            </a:extLst>
          </p:cNvPr>
          <p:cNvSpPr txBox="1"/>
          <p:nvPr/>
        </p:nvSpPr>
        <p:spPr>
          <a:xfrm>
            <a:off x="1196788" y="5357604"/>
            <a:ext cx="2097741" cy="369332"/>
          </a:xfrm>
          <a:prstGeom prst="rect">
            <a:avLst/>
          </a:prstGeom>
          <a:noFill/>
        </p:spPr>
        <p:txBody>
          <a:bodyPr wrap="square" rtlCol="0">
            <a:spAutoFit/>
          </a:bodyPr>
          <a:lstStyle/>
          <a:p>
            <a:r>
              <a:rPr lang="en-US" sz="1800" b="1" dirty="0">
                <a:solidFill>
                  <a:srgbClr val="D7D4CC"/>
                </a:solidFill>
                <a:latin typeface="Comfortaa Bold" pitchFamily="34" charset="0"/>
                <a:ea typeface="Comfortaa Bold" pitchFamily="34" charset="-122"/>
                <a:cs typeface="Comfortaa Bold" pitchFamily="34" charset="-120"/>
              </a:rPr>
              <a:t>Outliers</a:t>
            </a:r>
            <a:endParaRPr lang="en-IN" dirty="0"/>
          </a:p>
        </p:txBody>
      </p:sp>
      <p:sp>
        <p:nvSpPr>
          <p:cNvPr id="12" name="TextBox 11">
            <a:extLst>
              <a:ext uri="{FF2B5EF4-FFF2-40B4-BE49-F238E27FC236}">
                <a16:creationId xmlns:a16="http://schemas.microsoft.com/office/drawing/2014/main" id="{DD92C938-A7E9-A0D7-4DF3-F2A32D76192D}"/>
              </a:ext>
            </a:extLst>
          </p:cNvPr>
          <p:cNvSpPr txBox="1"/>
          <p:nvPr/>
        </p:nvSpPr>
        <p:spPr>
          <a:xfrm>
            <a:off x="1183341" y="5810522"/>
            <a:ext cx="5082989" cy="430374"/>
          </a:xfrm>
          <a:prstGeom prst="rect">
            <a:avLst/>
          </a:prstGeom>
          <a:noFill/>
        </p:spPr>
        <p:txBody>
          <a:bodyPr wrap="square" rtlCol="0">
            <a:spAutoFit/>
          </a:bodyPr>
          <a:lstStyle/>
          <a:p>
            <a:pPr marL="0" indent="0" algn="l">
              <a:lnSpc>
                <a:spcPts val="2850"/>
              </a:lnSpc>
              <a:buNone/>
            </a:pPr>
            <a:r>
              <a:rPr lang="en-US" sz="1800" dirty="0">
                <a:solidFill>
                  <a:srgbClr val="D7D4CC"/>
                </a:solidFill>
                <a:latin typeface="Raleway Medium" pitchFamily="34" charset="0"/>
                <a:ea typeface="Raleway Medium" pitchFamily="34" charset="-122"/>
                <a:cs typeface="Raleway Medium" pitchFamily="34" charset="-120"/>
              </a:rPr>
              <a:t>Detected and treated extremes to reduce skew</a:t>
            </a:r>
            <a:endParaRPr lang="en-US" sz="1800" dirty="0"/>
          </a:p>
        </p:txBody>
      </p:sp>
      <p:sp>
        <p:nvSpPr>
          <p:cNvPr id="13" name="TextBox 12">
            <a:extLst>
              <a:ext uri="{FF2B5EF4-FFF2-40B4-BE49-F238E27FC236}">
                <a16:creationId xmlns:a16="http://schemas.microsoft.com/office/drawing/2014/main" id="{BD5140F9-3B32-9DDF-E6C2-CDD77985E460}"/>
              </a:ext>
            </a:extLst>
          </p:cNvPr>
          <p:cNvSpPr txBox="1"/>
          <p:nvPr/>
        </p:nvSpPr>
        <p:spPr>
          <a:xfrm>
            <a:off x="6714572" y="4205636"/>
            <a:ext cx="2097741" cy="369332"/>
          </a:xfrm>
          <a:prstGeom prst="rect">
            <a:avLst/>
          </a:prstGeom>
          <a:noFill/>
        </p:spPr>
        <p:txBody>
          <a:bodyPr wrap="square" rtlCol="0">
            <a:spAutoFit/>
          </a:bodyPr>
          <a:lstStyle/>
          <a:p>
            <a:r>
              <a:rPr lang="en-US" sz="1800" b="1" dirty="0">
                <a:solidFill>
                  <a:srgbClr val="D7D4CC"/>
                </a:solidFill>
                <a:latin typeface="Comfortaa Bold" pitchFamily="34" charset="0"/>
                <a:ea typeface="Comfortaa Bold" pitchFamily="34" charset="-122"/>
                <a:cs typeface="Comfortaa Bold" pitchFamily="34" charset="-120"/>
              </a:rPr>
              <a:t>Encoding</a:t>
            </a:r>
            <a:endParaRPr lang="en-IN" dirty="0"/>
          </a:p>
        </p:txBody>
      </p:sp>
      <p:sp>
        <p:nvSpPr>
          <p:cNvPr id="14" name="TextBox 13">
            <a:extLst>
              <a:ext uri="{FF2B5EF4-FFF2-40B4-BE49-F238E27FC236}">
                <a16:creationId xmlns:a16="http://schemas.microsoft.com/office/drawing/2014/main" id="{179E6585-47B2-5624-4D26-D4949191E795}"/>
              </a:ext>
            </a:extLst>
          </p:cNvPr>
          <p:cNvSpPr txBox="1"/>
          <p:nvPr/>
        </p:nvSpPr>
        <p:spPr>
          <a:xfrm>
            <a:off x="6656301" y="4538351"/>
            <a:ext cx="5644537" cy="802271"/>
          </a:xfrm>
          <a:prstGeom prst="rect">
            <a:avLst/>
          </a:prstGeom>
          <a:noFill/>
        </p:spPr>
        <p:txBody>
          <a:bodyPr wrap="square" rtlCol="0">
            <a:spAutoFit/>
          </a:bodyPr>
          <a:lstStyle/>
          <a:p>
            <a:pPr marL="0" indent="0" algn="l">
              <a:lnSpc>
                <a:spcPts val="2850"/>
              </a:lnSpc>
              <a:buNone/>
            </a:pPr>
            <a:r>
              <a:rPr lang="en-US" sz="1800" dirty="0">
                <a:solidFill>
                  <a:srgbClr val="D7D4CC"/>
                </a:solidFill>
                <a:latin typeface="Raleway Medium" pitchFamily="34" charset="0"/>
                <a:ea typeface="Raleway Medium" pitchFamily="34" charset="-122"/>
                <a:cs typeface="Raleway Medium" pitchFamily="34" charset="-120"/>
              </a:rPr>
              <a:t>Categorical like model and color encoded for</a:t>
            </a:r>
          </a:p>
          <a:p>
            <a:pPr marL="0" indent="0" algn="l">
              <a:lnSpc>
                <a:spcPts val="2850"/>
              </a:lnSpc>
              <a:buNone/>
            </a:pPr>
            <a:r>
              <a:rPr lang="en-US" sz="1800" dirty="0">
                <a:solidFill>
                  <a:srgbClr val="D7D4CC"/>
                </a:solidFill>
                <a:latin typeface="Raleway Medium" pitchFamily="34" charset="0"/>
                <a:ea typeface="Raleway Medium" pitchFamily="34" charset="-122"/>
                <a:cs typeface="Raleway Medium" pitchFamily="34" charset="-120"/>
              </a:rPr>
              <a:t> algorithms</a:t>
            </a:r>
            <a:endParaRPr lang="en-US" sz="1800" dirty="0"/>
          </a:p>
        </p:txBody>
      </p:sp>
      <p:sp>
        <p:nvSpPr>
          <p:cNvPr id="15" name="TextBox 14">
            <a:extLst>
              <a:ext uri="{FF2B5EF4-FFF2-40B4-BE49-F238E27FC236}">
                <a16:creationId xmlns:a16="http://schemas.microsoft.com/office/drawing/2014/main" id="{72A4A76F-CB24-ED2B-D4F6-363A87431159}"/>
              </a:ext>
            </a:extLst>
          </p:cNvPr>
          <p:cNvSpPr txBox="1"/>
          <p:nvPr/>
        </p:nvSpPr>
        <p:spPr>
          <a:xfrm>
            <a:off x="6714572" y="5386822"/>
            <a:ext cx="2097741" cy="369332"/>
          </a:xfrm>
          <a:prstGeom prst="rect">
            <a:avLst/>
          </a:prstGeom>
          <a:noFill/>
        </p:spPr>
        <p:txBody>
          <a:bodyPr wrap="square" rtlCol="0">
            <a:spAutoFit/>
          </a:bodyPr>
          <a:lstStyle/>
          <a:p>
            <a:r>
              <a:rPr lang="en-US" sz="1800" b="1" dirty="0">
                <a:solidFill>
                  <a:srgbClr val="D7D4CC"/>
                </a:solidFill>
                <a:latin typeface="Comfortaa Bold" pitchFamily="34" charset="0"/>
                <a:ea typeface="Comfortaa Bold" pitchFamily="34" charset="-122"/>
                <a:cs typeface="Comfortaa Bold" pitchFamily="34" charset="-120"/>
              </a:rPr>
              <a:t>Scaling</a:t>
            </a:r>
            <a:endParaRPr lang="en-IN" dirty="0"/>
          </a:p>
        </p:txBody>
      </p:sp>
      <p:sp>
        <p:nvSpPr>
          <p:cNvPr id="16" name="TextBox 15">
            <a:extLst>
              <a:ext uri="{FF2B5EF4-FFF2-40B4-BE49-F238E27FC236}">
                <a16:creationId xmlns:a16="http://schemas.microsoft.com/office/drawing/2014/main" id="{AC71D791-38A7-8F86-F224-A59D6449C407}"/>
              </a:ext>
            </a:extLst>
          </p:cNvPr>
          <p:cNvSpPr txBox="1"/>
          <p:nvPr/>
        </p:nvSpPr>
        <p:spPr>
          <a:xfrm>
            <a:off x="6656301" y="5831465"/>
            <a:ext cx="5082989" cy="430374"/>
          </a:xfrm>
          <a:prstGeom prst="rect">
            <a:avLst/>
          </a:prstGeom>
          <a:noFill/>
        </p:spPr>
        <p:txBody>
          <a:bodyPr wrap="square" rtlCol="0">
            <a:spAutoFit/>
          </a:bodyPr>
          <a:lstStyle/>
          <a:p>
            <a:pPr marL="0" indent="0" algn="l">
              <a:lnSpc>
                <a:spcPts val="2850"/>
              </a:lnSpc>
              <a:buNone/>
            </a:pPr>
            <a:r>
              <a:rPr lang="en-US" sz="1800" dirty="0">
                <a:solidFill>
                  <a:srgbClr val="D7D4CC"/>
                </a:solidFill>
                <a:latin typeface="Raleway Medium" pitchFamily="34" charset="0"/>
                <a:ea typeface="Raleway Medium" pitchFamily="34" charset="-122"/>
                <a:cs typeface="Raleway Medium" pitchFamily="34" charset="-120"/>
              </a:rPr>
              <a:t>Normalized numerical features for uniformity</a:t>
            </a:r>
            <a:endParaRPr lang="en-US" sz="1800" dirty="0"/>
          </a:p>
        </p:txBody>
      </p:sp>
      <p:pic>
        <p:nvPicPr>
          <p:cNvPr id="18" name="Picture 17">
            <a:extLst>
              <a:ext uri="{FF2B5EF4-FFF2-40B4-BE49-F238E27FC236}">
                <a16:creationId xmlns:a16="http://schemas.microsoft.com/office/drawing/2014/main" id="{23574658-818A-7365-008F-1E9CA3C97318}"/>
              </a:ext>
            </a:extLst>
          </p:cNvPr>
          <p:cNvPicPr>
            <a:picLocks noChangeAspect="1"/>
          </p:cNvPicPr>
          <p:nvPr/>
        </p:nvPicPr>
        <p:blipFill>
          <a:blip r:embed="rId2"/>
          <a:srcRect l="15110" t="29206" r="19154" b="7234"/>
          <a:stretch/>
        </p:blipFill>
        <p:spPr>
          <a:xfrm>
            <a:off x="980851" y="1131064"/>
            <a:ext cx="5177902" cy="2814833"/>
          </a:xfrm>
          <a:prstGeom prst="rect">
            <a:avLst/>
          </a:prstGeom>
        </p:spPr>
      </p:pic>
    </p:spTree>
    <p:extLst>
      <p:ext uri="{BB962C8B-B14F-4D97-AF65-F5344CB8AC3E}">
        <p14:creationId xmlns:p14="http://schemas.microsoft.com/office/powerpoint/2010/main" val="124595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37265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20872440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36</TotalTime>
  <Words>663</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Britannic Bold</vt:lpstr>
      <vt:lpstr>Calibri</vt:lpstr>
      <vt:lpstr>Comfortaa Bold</vt:lpstr>
      <vt:lpstr>Courier New</vt:lpstr>
      <vt:lpstr>Petrona Bold</vt:lpstr>
      <vt:lpstr>Poppins</vt:lpstr>
      <vt:lpstr>Raleway Medium</vt:lpstr>
      <vt:lpstr>Segoe UI</vt:lpstr>
      <vt:lpstr>Segoe UI Light</vt:lpstr>
      <vt:lpstr>Tw Cen MT</vt:lpstr>
      <vt:lpstr>Wingdings</vt:lpstr>
      <vt:lpstr>Office Theme</vt:lpstr>
      <vt:lpstr>Predicting Mobile Phone Prices Using Machine Learning </vt:lpstr>
      <vt:lpstr>PROBLEM STATEMENT</vt:lpstr>
      <vt:lpstr>Understanding Our Data</vt:lpstr>
      <vt:lpstr>Data Cleaning &amp; Preprocessing</vt:lpstr>
      <vt:lpstr>Data Preprocessing Steps</vt:lpstr>
      <vt:lpstr>INTRODUCTION</vt:lpstr>
      <vt:lpstr>TRADING &amp; INVESTING</vt:lpstr>
      <vt:lpstr>LONG-TERM VS. SHORT-TERM</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Windows User</dc:creator>
  <cp:lastModifiedBy>Windows User</cp:lastModifiedBy>
  <cp:revision>4</cp:revision>
  <dcterms:created xsi:type="dcterms:W3CDTF">2025-05-18T18:44:40Z</dcterms:created>
  <dcterms:modified xsi:type="dcterms:W3CDTF">2025-05-18T19:20:43Z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