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78" r:id="rId7"/>
    <p:sldId id="282" r:id="rId8"/>
    <p:sldId id="285" r:id="rId9"/>
    <p:sldId id="279" r:id="rId10"/>
    <p:sldId id="263" r:id="rId11"/>
    <p:sldId id="264" r:id="rId12"/>
    <p:sldId id="266" r:id="rId13"/>
    <p:sldId id="267" r:id="rId14"/>
    <p:sldId id="268" r:id="rId15"/>
    <p:sldId id="269" r:id="rId16"/>
    <p:sldId id="271" r:id="rId17"/>
    <p:sldId id="273"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4" d="100"/>
          <a:sy n="74" d="100"/>
        </p:scale>
        <p:origin x="4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email">
                <a:duotone>
                  <a:schemeClr val="dk2">
                    <a:shade val="69000"/>
                    <a:hueMod val="91000"/>
                    <a:satMod val="164000"/>
                    <a:lumMod val="74000"/>
                  </a:schemeClr>
                  <a:schemeClr val="dk2">
                    <a:hueMod val="124000"/>
                    <a:satMod val="140000"/>
                    <a:lumMod val="142000"/>
                  </a:schemeClr>
                </a:duotone>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email">
                <a:duotone>
                  <a:schemeClr val="dk2">
                    <a:shade val="69000"/>
                    <a:hueMod val="91000"/>
                    <a:satMod val="164000"/>
                    <a:lumMod val="74000"/>
                  </a:schemeClr>
                  <a:schemeClr val="dk2">
                    <a:hueMod val="124000"/>
                    <a:satMod val="140000"/>
                    <a:lumMod val="142000"/>
                  </a:schemeClr>
                </a:duotone>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email">
                <a:duotone>
                  <a:schemeClr val="dk2">
                    <a:shade val="69000"/>
                    <a:hueMod val="91000"/>
                    <a:satMod val="164000"/>
                    <a:lumMod val="74000"/>
                  </a:schemeClr>
                  <a:schemeClr val="dk2">
                    <a:hueMod val="124000"/>
                    <a:satMod val="140000"/>
                    <a:lumMod val="142000"/>
                  </a:schemeClr>
                </a:duotone>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email">
                <a:duotone>
                  <a:schemeClr val="dk2">
                    <a:shade val="69000"/>
                    <a:hueMod val="91000"/>
                    <a:satMod val="164000"/>
                    <a:lumMod val="74000"/>
                  </a:schemeClr>
                  <a:schemeClr val="dk2">
                    <a:hueMod val="124000"/>
                    <a:satMod val="140000"/>
                    <a:lumMod val="142000"/>
                  </a:schemeClr>
                </a:duotone>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email">
                <a:duotone>
                  <a:schemeClr val="dk2">
                    <a:shade val="69000"/>
                    <a:hueMod val="91000"/>
                    <a:satMod val="164000"/>
                    <a:lumMod val="74000"/>
                  </a:schemeClr>
                  <a:schemeClr val="dk2">
                    <a:hueMod val="124000"/>
                    <a:satMod val="140000"/>
                    <a:lumMod val="142000"/>
                  </a:schemeClr>
                </a:duotone>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1/5/2024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email">
                <a:duotone>
                  <a:schemeClr val="dk2">
                    <a:shade val="69000"/>
                    <a:hueMod val="91000"/>
                    <a:satMod val="164000"/>
                    <a:lumMod val="74000"/>
                  </a:schemeClr>
                  <a:schemeClr val="dk2">
                    <a:hueMod val="124000"/>
                    <a:satMod val="140000"/>
                    <a:lumMod val="142000"/>
                  </a:schemeClr>
                </a:duotone>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email">
                <a:duotone>
                  <a:schemeClr val="dk2">
                    <a:shade val="69000"/>
                    <a:hueMod val="91000"/>
                    <a:satMod val="164000"/>
                    <a:lumMod val="74000"/>
                  </a:schemeClr>
                  <a:schemeClr val="dk2">
                    <a:hueMod val="124000"/>
                    <a:satMod val="140000"/>
                    <a:lumMod val="142000"/>
                  </a:schemeClr>
                </a:duotone>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1/5/2024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1/5/2024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1/5/2024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1/5/2024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email">
                <a:duotone>
                  <a:schemeClr val="dk2">
                    <a:shade val="69000"/>
                    <a:hueMod val="91000"/>
                    <a:satMod val="164000"/>
                    <a:lumMod val="74000"/>
                  </a:schemeClr>
                  <a:schemeClr val="dk2">
                    <a:hueMod val="124000"/>
                    <a:satMod val="140000"/>
                    <a:lumMod val="142000"/>
                  </a:schemeClr>
                </a:duotone>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email">
                <a:duotone>
                  <a:schemeClr val="dk2">
                    <a:shade val="69000"/>
                    <a:hueMod val="91000"/>
                    <a:satMod val="164000"/>
                    <a:lumMod val="74000"/>
                  </a:schemeClr>
                  <a:schemeClr val="dk2">
                    <a:hueMod val="124000"/>
                    <a:satMod val="140000"/>
                    <a:lumMod val="142000"/>
                  </a:schemeClr>
                </a:duotone>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1/5/2024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email">
                <a:duotone>
                  <a:schemeClr val="dk2">
                    <a:shade val="69000"/>
                    <a:hueMod val="91000"/>
                    <a:satMod val="164000"/>
                    <a:lumMod val="74000"/>
                  </a:schemeClr>
                  <a:schemeClr val="dk2">
                    <a:hueMod val="124000"/>
                    <a:satMod val="140000"/>
                    <a:lumMod val="142000"/>
                  </a:schemeClr>
                </a:duotone>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image" Target="../media/image31.jpeg"/><Relationship Id="rId1" Type="http://schemas.openxmlformats.org/officeDocument/2006/relationships/slideLayout" Target="../slideLayouts/slideLayout1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rot="21382002">
            <a:off x="1554200" y="2369031"/>
            <a:ext cx="8825658" cy="861420"/>
          </a:xfrm>
        </p:spPr>
        <p:txBody>
          <a:bodyPr>
            <a:noAutofit/>
          </a:bodyPr>
          <a:lstStyle/>
          <a:p>
            <a:pPr algn="ctr"/>
            <a:r>
              <a:rPr lang="en-IN" sz="6000" b="1" dirty="0" smtClean="0">
                <a:solidFill>
                  <a:schemeClr val="accent2">
                    <a:lumMod val="20000"/>
                    <a:lumOff val="80000"/>
                  </a:schemeClr>
                </a:solidFill>
              </a:rPr>
              <a:t>Welcome to our cake bakery</a:t>
            </a:r>
            <a:endParaRPr lang="en-IN" sz="6000" b="1" dirty="0">
              <a:solidFill>
                <a:schemeClr val="accent2">
                  <a:lumMod val="20000"/>
                  <a:lumOff val="80000"/>
                </a:schemeClr>
              </a:solidFill>
            </a:endParaRPr>
          </a:p>
        </p:txBody>
      </p:sp>
    </p:spTree>
    <p:extLst>
      <p:ext uri="{BB962C8B-B14F-4D97-AF65-F5344CB8AC3E}">
        <p14:creationId xmlns:p14="http://schemas.microsoft.com/office/powerpoint/2010/main" val="356165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2626" y="669702"/>
            <a:ext cx="9486159" cy="5333360"/>
          </a:xfrm>
          <a:prstGeom prst="rect">
            <a:avLst/>
          </a:prstGeom>
        </p:spPr>
      </p:pic>
    </p:spTree>
    <p:extLst>
      <p:ext uri="{BB962C8B-B14F-4D97-AF65-F5344CB8AC3E}">
        <p14:creationId xmlns:p14="http://schemas.microsoft.com/office/powerpoint/2010/main" val="191774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676" y="798489"/>
            <a:ext cx="9414758" cy="5293217"/>
          </a:xfrm>
          <a:prstGeom prst="rect">
            <a:avLst/>
          </a:prstGeom>
        </p:spPr>
      </p:pic>
    </p:spTree>
    <p:extLst>
      <p:ext uri="{BB962C8B-B14F-4D97-AF65-F5344CB8AC3E}">
        <p14:creationId xmlns:p14="http://schemas.microsoft.com/office/powerpoint/2010/main" val="381086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6657" y="779121"/>
            <a:ext cx="8825658" cy="861420"/>
          </a:xfrm>
        </p:spPr>
        <p:txBody>
          <a:bodyPr>
            <a:normAutofit/>
          </a:bodyPr>
          <a:lstStyle/>
          <a:p>
            <a:r>
              <a:rPr lang="en-IN" sz="2400" dirty="0" smtClean="0">
                <a:solidFill>
                  <a:srgbClr val="00B0F0"/>
                </a:solidFill>
              </a:rPr>
              <a:t>Search - Cupcake</a:t>
            </a:r>
            <a:endParaRPr lang="en-IN" sz="2400" dirty="0">
              <a:solidFill>
                <a:srgbClr val="00B0F0"/>
              </a:solidFill>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85897" y="1351500"/>
            <a:ext cx="8795230" cy="4883620"/>
          </a:xfrm>
          <a:prstGeom prst="rect">
            <a:avLst/>
          </a:prstGeom>
        </p:spPr>
      </p:pic>
    </p:spTree>
    <p:extLst>
      <p:ext uri="{BB962C8B-B14F-4D97-AF65-F5344CB8AC3E}">
        <p14:creationId xmlns:p14="http://schemas.microsoft.com/office/powerpoint/2010/main" val="3524018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00B0F0"/>
                </a:solidFill>
              </a:rPr>
              <a:t>Order page</a:t>
            </a:r>
            <a:endParaRPr lang="en-IN" b="1" dirty="0">
              <a:solidFill>
                <a:srgbClr val="00B0F0"/>
              </a:solidFill>
            </a:endParaRPr>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IN" b="1" dirty="0" smtClean="0">
                <a:solidFill>
                  <a:schemeClr val="accent2">
                    <a:lumMod val="50000"/>
                  </a:schemeClr>
                </a:solidFill>
              </a:rPr>
              <a:t>Customer want to the order pleased.</a:t>
            </a:r>
          </a:p>
          <a:p>
            <a:pPr marL="285750" indent="-285750">
              <a:buFont typeface="Arial" panose="020B0604020202020204" pitchFamily="34" charset="0"/>
              <a:buChar char="•"/>
            </a:pPr>
            <a:r>
              <a:rPr lang="en-IN" b="1" dirty="0" smtClean="0">
                <a:solidFill>
                  <a:schemeClr val="accent2">
                    <a:lumMod val="50000"/>
                  </a:schemeClr>
                </a:solidFill>
              </a:rPr>
              <a:t>Select the item you want to order.</a:t>
            </a:r>
          </a:p>
          <a:p>
            <a:pPr marL="285750" indent="-285750">
              <a:buFont typeface="Arial" panose="020B0604020202020204" pitchFamily="34" charset="0"/>
              <a:buChar char="•"/>
            </a:pPr>
            <a:r>
              <a:rPr lang="en-IN" b="1" dirty="0" smtClean="0">
                <a:solidFill>
                  <a:schemeClr val="accent2">
                    <a:lumMod val="50000"/>
                  </a:schemeClr>
                </a:solidFill>
              </a:rPr>
              <a:t>It display the details of this item.</a:t>
            </a:r>
          </a:p>
          <a:p>
            <a:pPr marL="285750" indent="-285750">
              <a:buFont typeface="Arial" panose="020B0604020202020204" pitchFamily="34" charset="0"/>
              <a:buChar char="•"/>
            </a:pPr>
            <a:r>
              <a:rPr lang="en-IN" b="1" dirty="0" smtClean="0">
                <a:solidFill>
                  <a:schemeClr val="accent2">
                    <a:lumMod val="50000"/>
                  </a:schemeClr>
                </a:solidFill>
              </a:rPr>
              <a:t>It can be allow to the filed detail of customers like name, email, contact number.</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01292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6204" y="995083"/>
            <a:ext cx="9136505" cy="5136776"/>
          </a:xfrm>
          <a:prstGeom prst="rect">
            <a:avLst/>
          </a:prstGeom>
        </p:spPr>
      </p:pic>
    </p:spTree>
    <p:extLst>
      <p:ext uri="{BB962C8B-B14F-4D97-AF65-F5344CB8AC3E}">
        <p14:creationId xmlns:p14="http://schemas.microsoft.com/office/powerpoint/2010/main" val="2745571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6482"/>
            <a:ext cx="8761413" cy="1237130"/>
          </a:xfrm>
        </p:spPr>
        <p:txBody>
          <a:bodyPr/>
          <a:lstStyle/>
          <a:p>
            <a:pPr algn="ctr"/>
            <a:r>
              <a:rPr lang="en-IN" sz="4000" b="1" dirty="0" smtClean="0">
                <a:solidFill>
                  <a:srgbClr val="00B0F0"/>
                </a:solidFill>
              </a:rPr>
              <a:t>Login-Administration  page</a:t>
            </a:r>
            <a:endParaRPr lang="en-IN" sz="4000" b="1" dirty="0">
              <a:solidFill>
                <a:srgbClr val="00B0F0"/>
              </a:solidFill>
            </a:endParaRPr>
          </a:p>
        </p:txBody>
      </p:sp>
      <p:sp>
        <p:nvSpPr>
          <p:cNvPr id="3" name="Content Placeholder 2"/>
          <p:cNvSpPr>
            <a:spLocks noGrp="1"/>
          </p:cNvSpPr>
          <p:nvPr>
            <p:ph idx="1"/>
          </p:nvPr>
        </p:nvSpPr>
        <p:spPr>
          <a:xfrm>
            <a:off x="1827307" y="3006912"/>
            <a:ext cx="8825659" cy="2398806"/>
          </a:xfrm>
        </p:spPr>
        <p:txBody>
          <a:bodyPr/>
          <a:lstStyle/>
          <a:p>
            <a:pPr algn="just"/>
            <a:r>
              <a:rPr lang="en-IN" sz="2400" dirty="0" smtClean="0">
                <a:solidFill>
                  <a:schemeClr val="accent2"/>
                </a:solidFill>
              </a:rPr>
              <a:t>The view will request to the user to enter security id  and password as a administrator. </a:t>
            </a:r>
          </a:p>
          <a:p>
            <a:pPr algn="just"/>
            <a:r>
              <a:rPr lang="en-IN" sz="2400" dirty="0" smtClean="0">
                <a:solidFill>
                  <a:schemeClr val="accent2"/>
                </a:solidFill>
              </a:rPr>
              <a:t>Then successfully login to the page then display cake request view and display all bakery orders</a:t>
            </a:r>
            <a:r>
              <a:rPr lang="en-IN" dirty="0" smtClean="0"/>
              <a:t>.</a:t>
            </a:r>
            <a:endParaRPr lang="en-IN" dirty="0"/>
          </a:p>
        </p:txBody>
      </p:sp>
    </p:spTree>
    <p:extLst>
      <p:ext uri="{BB962C8B-B14F-4D97-AF65-F5344CB8AC3E}">
        <p14:creationId xmlns:p14="http://schemas.microsoft.com/office/powerpoint/2010/main" val="1221376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955" y="977082"/>
            <a:ext cx="9260137" cy="5206285"/>
          </a:xfrm>
          <a:prstGeom prst="rect">
            <a:avLst/>
          </a:prstGeom>
        </p:spPr>
      </p:pic>
    </p:spTree>
    <p:extLst>
      <p:ext uri="{BB962C8B-B14F-4D97-AF65-F5344CB8AC3E}">
        <p14:creationId xmlns:p14="http://schemas.microsoft.com/office/powerpoint/2010/main" val="626343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9806" y="553792"/>
            <a:ext cx="8825658" cy="1028162"/>
          </a:xfrm>
        </p:spPr>
        <p:txBody>
          <a:bodyPr>
            <a:normAutofit/>
          </a:bodyPr>
          <a:lstStyle/>
          <a:p>
            <a:pPr algn="ctr"/>
            <a:r>
              <a:rPr lang="en-IN" sz="3600" dirty="0" smtClean="0">
                <a:solidFill>
                  <a:srgbClr val="00B0F0"/>
                </a:solidFill>
              </a:rPr>
              <a:t>Admin Page</a:t>
            </a:r>
            <a:endParaRPr lang="en-IN" sz="3600" dirty="0">
              <a:solidFill>
                <a:srgbClr val="00B0F0"/>
              </a:solidFill>
            </a:endParaRPr>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50086" y="1287887"/>
            <a:ext cx="8962347" cy="5038860"/>
          </a:xfrm>
          <a:prstGeom prst="rect">
            <a:avLst/>
          </a:prstGeom>
        </p:spPr>
      </p:pic>
    </p:spTree>
    <p:extLst>
      <p:ext uri="{BB962C8B-B14F-4D97-AF65-F5344CB8AC3E}">
        <p14:creationId xmlns:p14="http://schemas.microsoft.com/office/powerpoint/2010/main" val="354462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09860" y="835873"/>
            <a:ext cx="8448542" cy="5139925"/>
          </a:xfrm>
          <a:prstGeom prst="rect">
            <a:avLst/>
          </a:prstGeom>
        </p:spPr>
      </p:pic>
    </p:spTree>
    <p:extLst>
      <p:ext uri="{BB962C8B-B14F-4D97-AF65-F5344CB8AC3E}">
        <p14:creationId xmlns:p14="http://schemas.microsoft.com/office/powerpoint/2010/main" val="12285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5400" dirty="0" smtClean="0">
                <a:solidFill>
                  <a:srgbClr val="00B0F0"/>
                </a:solidFill>
              </a:rPr>
              <a:t>Thank you….</a:t>
            </a:r>
            <a:endParaRPr lang="en-IN" sz="5400" dirty="0">
              <a:solidFill>
                <a:srgbClr val="00B0F0"/>
              </a:solidFill>
            </a:endParaRPr>
          </a:p>
        </p:txBody>
      </p:sp>
      <p:pic>
        <p:nvPicPr>
          <p:cNvPr id="12" name="Picture Placeholder 11"/>
          <p:cNvPicPr>
            <a:picLocks noGrp="1" noChangeAspect="1"/>
          </p:cNvPicPr>
          <p:nvPr>
            <p:ph type="pic" idx="15"/>
          </p:nvPr>
        </p:nvPicPr>
        <p:blipFill>
          <a:blip r:embed="rId2" cstate="email">
            <a:extLst>
              <a:ext uri="{28A0092B-C50C-407E-A947-70E740481C1C}">
                <a14:useLocalDpi xmlns:a14="http://schemas.microsoft.com/office/drawing/2010/main"/>
              </a:ext>
            </a:extLst>
          </a:blip>
          <a:srcRect/>
          <a:stretch>
            <a:fillRect/>
          </a:stretch>
        </p:blipFill>
        <p:spPr>
          <a:xfrm>
            <a:off x="1391133" y="2603500"/>
            <a:ext cx="2691242" cy="1591510"/>
          </a:xfrm>
        </p:spPr>
      </p:pic>
      <p:pic>
        <p:nvPicPr>
          <p:cNvPr id="13" name="Picture Placeholder 12"/>
          <p:cNvPicPr>
            <a:picLocks noGrp="1" noChangeAspect="1"/>
          </p:cNvPicPr>
          <p:nvPr>
            <p:ph type="pic" idx="21"/>
          </p:nvPr>
        </p:nvPicPr>
        <p:blipFill>
          <a:blip r:embed="rId3" cstate="email">
            <a:extLst>
              <a:ext uri="{28A0092B-C50C-407E-A947-70E740481C1C}">
                <a14:useLocalDpi xmlns:a14="http://schemas.microsoft.com/office/drawing/2010/main"/>
              </a:ext>
            </a:extLst>
          </a:blip>
          <a:srcRect/>
          <a:stretch>
            <a:fillRect/>
          </a:stretch>
        </p:blipFill>
        <p:spPr/>
      </p:pic>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45039" y="4537835"/>
            <a:ext cx="2694666" cy="1591194"/>
          </a:xfrm>
          <a:prstGeom prst="rect">
            <a:avLst/>
          </a:prstGeom>
        </p:spPr>
      </p:pic>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635302" y="4434194"/>
            <a:ext cx="2804403" cy="1694835"/>
          </a:xfrm>
          <a:prstGeom prst="rect">
            <a:avLst/>
          </a:prstGeom>
        </p:spPr>
      </p:pic>
      <p:pic>
        <p:nvPicPr>
          <p:cNvPr id="23" name="Picture 2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334553" y="4434192"/>
            <a:ext cx="2804403" cy="1694835"/>
          </a:xfrm>
          <a:prstGeom prst="rect">
            <a:avLst/>
          </a:prstGeom>
        </p:spPr>
      </p:pic>
      <p:pic>
        <p:nvPicPr>
          <p:cNvPr id="28" name="Picture Placeholder 27"/>
          <p:cNvPicPr>
            <a:picLocks noGrp="1" noChangeAspect="1"/>
          </p:cNvPicPr>
          <p:nvPr>
            <p:ph type="pic" idx="22"/>
          </p:nvPr>
        </p:nvPicPr>
        <p:blipFill>
          <a:blip r:embed="rId7" cstate="email">
            <a:extLst>
              <a:ext uri="{28A0092B-C50C-407E-A947-70E740481C1C}">
                <a14:useLocalDpi xmlns:a14="http://schemas.microsoft.com/office/drawing/2010/main"/>
              </a:ext>
            </a:extLst>
          </a:blip>
          <a:srcRect/>
          <a:stretch>
            <a:fillRect/>
          </a:stretch>
        </p:blipFill>
        <p:spPr/>
      </p:pic>
      <p:pic>
        <p:nvPicPr>
          <p:cNvPr id="27" name="Picture 2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106450" y="4434193"/>
            <a:ext cx="2804403" cy="1694835"/>
          </a:xfrm>
          <a:prstGeom prst="rect">
            <a:avLst/>
          </a:prstGeom>
        </p:spPr>
      </p:pic>
    </p:spTree>
    <p:extLst>
      <p:ext uri="{BB962C8B-B14F-4D97-AF65-F5344CB8AC3E}">
        <p14:creationId xmlns:p14="http://schemas.microsoft.com/office/powerpoint/2010/main" val="41883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0" y="1674254"/>
            <a:ext cx="4784762" cy="3964325"/>
          </a:xfrm>
        </p:spPr>
        <p:txBody>
          <a:bodyPr/>
          <a:lstStyle/>
          <a:p>
            <a:r>
              <a:rPr lang="en-IN" b="1" dirty="0" smtClean="0">
                <a:solidFill>
                  <a:srgbClr val="00B0F0"/>
                </a:solidFill>
              </a:rPr>
              <a:t>Bake My Cake</a:t>
            </a:r>
            <a:br>
              <a:rPr lang="en-IN" b="1" dirty="0" smtClean="0">
                <a:solidFill>
                  <a:srgbClr val="00B0F0"/>
                </a:solidFill>
              </a:rPr>
            </a:br>
            <a:r>
              <a:rPr lang="en-IN" b="1" dirty="0" smtClean="0">
                <a:solidFill>
                  <a:srgbClr val="00B0F0"/>
                </a:solidFill>
              </a:rPr>
              <a:t/>
            </a:r>
            <a:br>
              <a:rPr lang="en-IN" b="1" dirty="0" smtClean="0">
                <a:solidFill>
                  <a:srgbClr val="00B0F0"/>
                </a:solidFill>
              </a:rPr>
            </a:br>
            <a:r>
              <a:rPr lang="en-IN" sz="2400" b="1" dirty="0"/>
              <a:t>project By:</a:t>
            </a:r>
            <a:r>
              <a:rPr lang="en-IN" sz="2400" dirty="0">
                <a:solidFill>
                  <a:srgbClr val="00B0F0"/>
                </a:solidFill>
              </a:rPr>
              <a:t/>
            </a:r>
            <a:br>
              <a:rPr lang="en-IN" sz="2400" dirty="0">
                <a:solidFill>
                  <a:srgbClr val="00B0F0"/>
                </a:solidFill>
              </a:rPr>
            </a:br>
            <a:r>
              <a:rPr lang="en-IN" sz="2400" dirty="0" smtClean="0">
                <a:solidFill>
                  <a:srgbClr val="00B0F0"/>
                </a:solidFill>
              </a:rPr>
              <a:t/>
            </a:r>
            <a:br>
              <a:rPr lang="en-IN" sz="2400" dirty="0" smtClean="0">
                <a:solidFill>
                  <a:srgbClr val="00B0F0"/>
                </a:solidFill>
              </a:rPr>
            </a:br>
            <a:r>
              <a:rPr lang="en-IN" sz="3200" dirty="0" err="1" smtClean="0">
                <a:solidFill>
                  <a:schemeClr val="accent2">
                    <a:lumMod val="20000"/>
                    <a:lumOff val="80000"/>
                  </a:schemeClr>
                </a:solidFill>
              </a:rPr>
              <a:t>Meenakshi</a:t>
            </a:r>
            <a:r>
              <a:rPr lang="en-IN" sz="3200" dirty="0" smtClean="0">
                <a:solidFill>
                  <a:schemeClr val="accent2">
                    <a:lumMod val="20000"/>
                    <a:lumOff val="80000"/>
                  </a:schemeClr>
                </a:solidFill>
              </a:rPr>
              <a:t>  Tayade</a:t>
            </a:r>
            <a:r>
              <a:rPr lang="en-IN" sz="3200" dirty="0">
                <a:solidFill>
                  <a:schemeClr val="accent2">
                    <a:lumMod val="20000"/>
                    <a:lumOff val="80000"/>
                  </a:schemeClr>
                </a:solidFill>
              </a:rPr>
              <a:t/>
            </a:r>
            <a:br>
              <a:rPr lang="en-IN" sz="3200" dirty="0">
                <a:solidFill>
                  <a:schemeClr val="accent2">
                    <a:lumMod val="20000"/>
                    <a:lumOff val="80000"/>
                  </a:schemeClr>
                </a:solidFill>
              </a:rPr>
            </a:br>
            <a:r>
              <a:rPr lang="en-IN" dirty="0" smtClean="0">
                <a:solidFill>
                  <a:schemeClr val="accent2">
                    <a:lumMod val="20000"/>
                    <a:lumOff val="80000"/>
                  </a:schemeClr>
                </a:solidFill>
              </a:rPr>
              <a:t/>
            </a:r>
            <a:br>
              <a:rPr lang="en-IN" dirty="0" smtClean="0">
                <a:solidFill>
                  <a:schemeClr val="accent2">
                    <a:lumMod val="20000"/>
                    <a:lumOff val="80000"/>
                  </a:schemeClr>
                </a:solidFill>
              </a:rPr>
            </a:br>
            <a:endParaRPr lang="en-IN" dirty="0">
              <a:solidFill>
                <a:schemeClr val="accent2">
                  <a:lumMod val="20000"/>
                  <a:lumOff val="80000"/>
                </a:schemeClr>
              </a:solidFill>
            </a:endParaRPr>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95559" y="2205389"/>
            <a:ext cx="4128629" cy="27560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417192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1143000"/>
            <a:ext cx="3865134" cy="827468"/>
          </a:xfrm>
        </p:spPr>
        <p:txBody>
          <a:bodyPr>
            <a:normAutofit/>
          </a:bodyPr>
          <a:lstStyle/>
          <a:p>
            <a:pPr algn="ctr"/>
            <a:r>
              <a:rPr lang="en-IN" sz="4000" b="1" dirty="0" smtClean="0">
                <a:solidFill>
                  <a:srgbClr val="00B0F0"/>
                </a:solidFill>
              </a:rPr>
              <a:t>Agenda</a:t>
            </a:r>
            <a:endParaRPr lang="en-IN" sz="4000" b="1" dirty="0">
              <a:solidFill>
                <a:srgbClr val="00B0F0"/>
              </a:solidFill>
            </a:endParaRPr>
          </a:p>
        </p:txBody>
      </p:sp>
      <p:pic>
        <p:nvPicPr>
          <p:cNvPr id="5" name="Picture Placeholder 4"/>
          <p:cNvPicPr>
            <a:picLocks noGrp="1" noChangeAspect="1"/>
          </p:cNvPicPr>
          <p:nvPr>
            <p:ph type="pic" idx="1"/>
          </p:nvPr>
        </p:nvPicPr>
        <p:blipFill>
          <a:blip r:embed="rId2" cstate="email">
            <a:extLst>
              <a:ext uri="{28A0092B-C50C-407E-A947-70E740481C1C}">
                <a14:useLocalDpi xmlns:a14="http://schemas.microsoft.com/office/drawing/2010/main"/>
              </a:ext>
            </a:extLst>
          </a:blip>
          <a:srcRect/>
          <a:stretch>
            <a:fillRect/>
          </a:stretch>
        </p:blipFill>
        <p:spPr>
          <a:xfrm rot="20716054">
            <a:off x="6290293" y="766293"/>
            <a:ext cx="3951516" cy="2408349"/>
          </a:xfrm>
        </p:spPr>
      </p:pic>
      <p:sp>
        <p:nvSpPr>
          <p:cNvPr id="4" name="Text Placeholder 3"/>
          <p:cNvSpPr>
            <a:spLocks noGrp="1"/>
          </p:cNvSpPr>
          <p:nvPr>
            <p:ph type="body" sz="half" idx="2"/>
          </p:nvPr>
        </p:nvSpPr>
        <p:spPr>
          <a:xfrm>
            <a:off x="824249" y="2459866"/>
            <a:ext cx="4468968" cy="2537138"/>
          </a:xfrm>
        </p:spPr>
        <p:txBody>
          <a:bodyPr>
            <a:noAutofit/>
          </a:bodyPr>
          <a:lstStyle/>
          <a:p>
            <a:r>
              <a:rPr lang="en-IN" sz="2400" b="1" dirty="0" smtClean="0">
                <a:solidFill>
                  <a:schemeClr val="accent4">
                    <a:lumMod val="40000"/>
                    <a:lumOff val="60000"/>
                  </a:schemeClr>
                </a:solidFill>
              </a:rPr>
              <a:t>To develop a single page application using Angular, that allow customers to make an online request for cakes, cookies , brownies or cupcakes of their choice.</a:t>
            </a:r>
            <a:endParaRPr lang="en-IN" sz="2400" b="1" dirty="0">
              <a:solidFill>
                <a:schemeClr val="accent4">
                  <a:lumMod val="40000"/>
                  <a:lumOff val="60000"/>
                </a:schemeClr>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20509982">
            <a:off x="7259724" y="3558631"/>
            <a:ext cx="3940934" cy="2627289"/>
          </a:xfrm>
          <a:prstGeom prst="rect">
            <a:avLst/>
          </a:prstGeom>
          <a:scene3d>
            <a:camera prst="perspectiveBelow"/>
            <a:lightRig rig="threePt" dir="t"/>
          </a:scene3d>
        </p:spPr>
      </p:pic>
    </p:spTree>
    <p:extLst>
      <p:ext uri="{BB962C8B-B14F-4D97-AF65-F5344CB8AC3E}">
        <p14:creationId xmlns:p14="http://schemas.microsoft.com/office/powerpoint/2010/main" val="323571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074" y="1488582"/>
            <a:ext cx="2793158" cy="628918"/>
          </a:xfrm>
        </p:spPr>
        <p:txBody>
          <a:bodyPr/>
          <a:lstStyle/>
          <a:p>
            <a:pPr algn="ctr"/>
            <a:r>
              <a:rPr lang="en-IN" sz="3200" dirty="0" smtClean="0">
                <a:solidFill>
                  <a:srgbClr val="00B0F0"/>
                </a:solidFill>
              </a:rPr>
              <a:t>Introduction</a:t>
            </a:r>
            <a:endParaRPr lang="en-IN" sz="3200" dirty="0">
              <a:solidFill>
                <a:srgbClr val="00B0F0"/>
              </a:solidFill>
            </a:endParaRPr>
          </a:p>
        </p:txBody>
      </p:sp>
      <p:pic>
        <p:nvPicPr>
          <p:cNvPr id="5" name="Content Placeholder 4"/>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781675" y="2003954"/>
            <a:ext cx="5189538" cy="34596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p:cNvSpPr>
            <a:spLocks noGrp="1"/>
          </p:cNvSpPr>
          <p:nvPr>
            <p:ph type="body" sz="half" idx="2"/>
          </p:nvPr>
        </p:nvSpPr>
        <p:spPr>
          <a:xfrm>
            <a:off x="631065" y="2614411"/>
            <a:ext cx="3915177" cy="2653047"/>
          </a:xfrm>
        </p:spPr>
        <p:txBody>
          <a:bodyPr>
            <a:noAutofit/>
          </a:bodyPr>
          <a:lstStyle/>
          <a:p>
            <a:r>
              <a:rPr lang="en-IN" sz="2400" dirty="0" smtClean="0">
                <a:solidFill>
                  <a:schemeClr val="accent3">
                    <a:lumMod val="60000"/>
                    <a:lumOff val="40000"/>
                  </a:schemeClr>
                </a:solidFill>
              </a:rPr>
              <a:t>Bake by cake is a single page web application for cake ordering made with JavaScript framework called angular.</a:t>
            </a:r>
            <a:endParaRPr lang="en-IN" sz="2400" dirty="0">
              <a:solidFill>
                <a:schemeClr val="accent3">
                  <a:lumMod val="60000"/>
                  <a:lumOff val="40000"/>
                </a:schemeClr>
              </a:solidFill>
            </a:endParaRPr>
          </a:p>
        </p:txBody>
      </p:sp>
    </p:spTree>
    <p:extLst>
      <p:ext uri="{BB962C8B-B14F-4D97-AF65-F5344CB8AC3E}">
        <p14:creationId xmlns:p14="http://schemas.microsoft.com/office/powerpoint/2010/main" val="2444725106"/>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b="1" dirty="0" smtClean="0">
                <a:solidFill>
                  <a:srgbClr val="00B0F0"/>
                </a:solidFill>
              </a:rPr>
              <a:t>Problem Statement </a:t>
            </a:r>
            <a:endParaRPr lang="en-IN" sz="6000" b="1" dirty="0">
              <a:solidFill>
                <a:srgbClr val="00B0F0"/>
              </a:solidFill>
            </a:endParaRPr>
          </a:p>
        </p:txBody>
      </p:sp>
      <p:sp>
        <p:nvSpPr>
          <p:cNvPr id="3" name="Text Placeholder 2"/>
          <p:cNvSpPr>
            <a:spLocks noGrp="1"/>
          </p:cNvSpPr>
          <p:nvPr>
            <p:ph type="body" sz="half" idx="2"/>
          </p:nvPr>
        </p:nvSpPr>
        <p:spPr>
          <a:xfrm>
            <a:off x="1380618" y="2730322"/>
            <a:ext cx="9270210" cy="4127678"/>
          </a:xfrm>
        </p:spPr>
        <p:txBody>
          <a:bodyPr/>
          <a:lstStyle/>
          <a:p>
            <a:r>
              <a:rPr lang="en-IN" b="1" dirty="0">
                <a:solidFill>
                  <a:schemeClr val="accent2"/>
                </a:solidFill>
              </a:rPr>
              <a:t>In the contemporary landscape of confectionery, the demand for cakes, cookies, and brownies is ubiquitous. However, the traditional methods of acquiring these delightful treats often fall short of meeting the dynamic needs of both customers and </a:t>
            </a:r>
            <a:r>
              <a:rPr lang="en-IN" sz="2000" b="1" dirty="0">
                <a:solidFill>
                  <a:schemeClr val="accent2"/>
                </a:solidFill>
              </a:rPr>
              <a:t>businesses</a:t>
            </a:r>
            <a:r>
              <a:rPr lang="en-IN" b="1" dirty="0">
                <a:solidFill>
                  <a:schemeClr val="accent2"/>
                </a:solidFill>
              </a:rPr>
              <a:t>. To address this, the "Bake My Cake" project aims to revolutionize the ordering experience by introducing an online platform. This system will not only cater to the preferences of customers but also empower businesses to extend their reach and enhance customer satisfaction.</a:t>
            </a:r>
          </a:p>
        </p:txBody>
      </p:sp>
    </p:spTree>
    <p:extLst>
      <p:ext uri="{BB962C8B-B14F-4D97-AF65-F5344CB8AC3E}">
        <p14:creationId xmlns:p14="http://schemas.microsoft.com/office/powerpoint/2010/main" val="412082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401" y="1197737"/>
            <a:ext cx="3577295" cy="965915"/>
          </a:xfrm>
        </p:spPr>
        <p:txBody>
          <a:bodyPr/>
          <a:lstStyle/>
          <a:p>
            <a:pPr algn="ctr"/>
            <a:r>
              <a:rPr lang="en-IN" sz="2800" dirty="0" smtClean="0">
                <a:solidFill>
                  <a:srgbClr val="00B0F0"/>
                </a:solidFill>
              </a:rPr>
              <a:t>TECHNOLOGIES </a:t>
            </a:r>
            <a:br>
              <a:rPr lang="en-IN" sz="2800" dirty="0" smtClean="0">
                <a:solidFill>
                  <a:srgbClr val="00B0F0"/>
                </a:solidFill>
              </a:rPr>
            </a:br>
            <a:r>
              <a:rPr lang="en-IN" sz="2800" dirty="0" smtClean="0">
                <a:solidFill>
                  <a:srgbClr val="00B0F0"/>
                </a:solidFill>
              </a:rPr>
              <a:t>USED</a:t>
            </a:r>
            <a:endParaRPr lang="en-IN" sz="2800" dirty="0">
              <a:solidFill>
                <a:srgbClr val="00B0F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5692463" y="1062508"/>
            <a:ext cx="2202287" cy="2202287"/>
          </a:xfrm>
        </p:spPr>
      </p:pic>
      <p:sp>
        <p:nvSpPr>
          <p:cNvPr id="4" name="Text Placeholder 3"/>
          <p:cNvSpPr>
            <a:spLocks noGrp="1"/>
          </p:cNvSpPr>
          <p:nvPr>
            <p:ph type="body" sz="half" idx="2"/>
          </p:nvPr>
        </p:nvSpPr>
        <p:spPr>
          <a:xfrm>
            <a:off x="1154954" y="2640170"/>
            <a:ext cx="2793158" cy="3384710"/>
          </a:xfrm>
        </p:spPr>
        <p:txBody>
          <a:bodyPr/>
          <a:lstStyle/>
          <a:p>
            <a:pPr marL="285750" indent="-285750" algn="just">
              <a:buFont typeface="Arial" panose="020B0604020202020204" pitchFamily="34" charset="0"/>
              <a:buChar char="•"/>
            </a:pPr>
            <a:r>
              <a:rPr lang="en-IN" sz="1800" b="1" dirty="0" smtClean="0">
                <a:solidFill>
                  <a:schemeClr val="accent1">
                    <a:lumMod val="20000"/>
                    <a:lumOff val="80000"/>
                  </a:schemeClr>
                </a:solidFill>
              </a:rPr>
              <a:t>HTML</a:t>
            </a:r>
          </a:p>
          <a:p>
            <a:pPr marL="285750" indent="-285750" algn="just">
              <a:buFont typeface="Arial" panose="020B0604020202020204" pitchFamily="34" charset="0"/>
              <a:buChar char="•"/>
            </a:pPr>
            <a:r>
              <a:rPr lang="en-IN" sz="1800" b="1" dirty="0" smtClean="0">
                <a:solidFill>
                  <a:schemeClr val="accent1">
                    <a:lumMod val="20000"/>
                    <a:lumOff val="80000"/>
                  </a:schemeClr>
                </a:solidFill>
              </a:rPr>
              <a:t>CSS</a:t>
            </a:r>
          </a:p>
          <a:p>
            <a:pPr marL="285750" indent="-285750" algn="just">
              <a:buFont typeface="Arial" panose="020B0604020202020204" pitchFamily="34" charset="0"/>
              <a:buChar char="•"/>
            </a:pPr>
            <a:r>
              <a:rPr lang="en-IN" sz="1800" b="1" dirty="0" smtClean="0">
                <a:solidFill>
                  <a:schemeClr val="accent1">
                    <a:lumMod val="20000"/>
                    <a:lumOff val="80000"/>
                  </a:schemeClr>
                </a:solidFill>
              </a:rPr>
              <a:t>Angular Framework</a:t>
            </a:r>
          </a:p>
          <a:p>
            <a:pPr marL="285750" indent="-285750" algn="just">
              <a:buFont typeface="Arial" panose="020B0604020202020204" pitchFamily="34" charset="0"/>
              <a:buChar char="•"/>
            </a:pPr>
            <a:r>
              <a:rPr lang="en-IN" sz="1800" b="1" dirty="0" smtClean="0">
                <a:solidFill>
                  <a:schemeClr val="accent1">
                    <a:lumMod val="20000"/>
                    <a:lumOff val="80000"/>
                  </a:schemeClr>
                </a:solidFill>
              </a:rPr>
              <a:t>Material </a:t>
            </a:r>
            <a:r>
              <a:rPr lang="en-IN" sz="1800" b="1" dirty="0" err="1" smtClean="0">
                <a:solidFill>
                  <a:schemeClr val="accent1">
                    <a:lumMod val="20000"/>
                    <a:lumOff val="80000"/>
                  </a:schemeClr>
                </a:solidFill>
              </a:rPr>
              <a:t>Ui</a:t>
            </a:r>
            <a:endParaRPr lang="en-IN" sz="1800" b="1" dirty="0" smtClean="0">
              <a:solidFill>
                <a:schemeClr val="accent1">
                  <a:lumMod val="20000"/>
                  <a:lumOff val="80000"/>
                </a:schemeClr>
              </a:solidFill>
            </a:endParaRPr>
          </a:p>
          <a:p>
            <a:pPr marL="285750" indent="-285750" algn="just">
              <a:buFont typeface="Arial" panose="020B0604020202020204" pitchFamily="34" charset="0"/>
              <a:buChar char="•"/>
            </a:pPr>
            <a:r>
              <a:rPr lang="en-IN" sz="1800" b="1" dirty="0" smtClean="0">
                <a:solidFill>
                  <a:schemeClr val="accent1">
                    <a:lumMod val="20000"/>
                    <a:lumOff val="80000"/>
                  </a:schemeClr>
                </a:solidFill>
              </a:rPr>
              <a:t>JSON Server</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endParaRPr lang="en-IN"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55893" y="895770"/>
            <a:ext cx="1607715" cy="2271216"/>
          </a:xfrm>
          <a:prstGeom prst="rect">
            <a:avLst/>
          </a:prstGeom>
        </p:spPr>
      </p:pic>
      <p:pic>
        <p:nvPicPr>
          <p:cNvPr id="7" name="Picture 6"/>
          <p:cNvPicPr>
            <a:picLocks noChangeAspect="1"/>
          </p:cNvPicPr>
          <p:nvPr/>
        </p:nvPicPr>
        <p:blipFill>
          <a:blip r:embed="rId4"/>
          <a:stretch>
            <a:fillRect/>
          </a:stretch>
        </p:blipFill>
        <p:spPr>
          <a:xfrm>
            <a:off x="5599361" y="4332525"/>
            <a:ext cx="2143125" cy="2143125"/>
          </a:xfrm>
          <a:prstGeom prst="rect">
            <a:avLst/>
          </a:prstGeom>
        </p:spPr>
      </p:pic>
      <p:pic>
        <p:nvPicPr>
          <p:cNvPr id="9" name="Picture 8"/>
          <p:cNvPicPr>
            <a:picLocks noChangeAspect="1"/>
          </p:cNvPicPr>
          <p:nvPr/>
        </p:nvPicPr>
        <p:blipFill>
          <a:blip r:embed="rId5"/>
          <a:stretch>
            <a:fillRect/>
          </a:stretch>
        </p:blipFill>
        <p:spPr>
          <a:xfrm>
            <a:off x="8914070" y="4204663"/>
            <a:ext cx="2133600" cy="2133600"/>
          </a:xfrm>
          <a:prstGeom prst="rect">
            <a:avLst/>
          </a:prstGeom>
        </p:spPr>
      </p:pic>
      <p:pic>
        <p:nvPicPr>
          <p:cNvPr id="10" name="Picture 9"/>
          <p:cNvPicPr>
            <a:picLocks noChangeAspect="1"/>
          </p:cNvPicPr>
          <p:nvPr/>
        </p:nvPicPr>
        <p:blipFill>
          <a:blip r:embed="rId6"/>
          <a:stretch>
            <a:fillRect/>
          </a:stretch>
        </p:blipFill>
        <p:spPr>
          <a:xfrm>
            <a:off x="6913811" y="3051762"/>
            <a:ext cx="2962275" cy="1543050"/>
          </a:xfrm>
          <a:prstGeom prst="rect">
            <a:avLst/>
          </a:prstGeom>
        </p:spPr>
      </p:pic>
    </p:spTree>
    <p:extLst>
      <p:ext uri="{BB962C8B-B14F-4D97-AF65-F5344CB8AC3E}">
        <p14:creationId xmlns:p14="http://schemas.microsoft.com/office/powerpoint/2010/main" val="207040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61425616"/>
              </p:ext>
            </p:extLst>
          </p:nvPr>
        </p:nvGraphicFramePr>
        <p:xfrm>
          <a:off x="1030310" y="758300"/>
          <a:ext cx="9298545" cy="5084248"/>
        </p:xfrm>
        <a:graphic>
          <a:graphicData uri="http://schemas.openxmlformats.org/drawingml/2006/table">
            <a:tbl>
              <a:tblPr firstRow="1" bandRow="1">
                <a:tableStyleId>{5C22544A-7EE6-4342-B048-85BDC9FD1C3A}</a:tableStyleId>
              </a:tblPr>
              <a:tblGrid>
                <a:gridCol w="3099515">
                  <a:extLst>
                    <a:ext uri="{9D8B030D-6E8A-4147-A177-3AD203B41FA5}">
                      <a16:colId xmlns:a16="http://schemas.microsoft.com/office/drawing/2014/main" val="783858145"/>
                    </a:ext>
                  </a:extLst>
                </a:gridCol>
                <a:gridCol w="3099515">
                  <a:extLst>
                    <a:ext uri="{9D8B030D-6E8A-4147-A177-3AD203B41FA5}">
                      <a16:colId xmlns:a16="http://schemas.microsoft.com/office/drawing/2014/main" val="1355388616"/>
                    </a:ext>
                  </a:extLst>
                </a:gridCol>
                <a:gridCol w="3099515">
                  <a:extLst>
                    <a:ext uri="{9D8B030D-6E8A-4147-A177-3AD203B41FA5}">
                      <a16:colId xmlns:a16="http://schemas.microsoft.com/office/drawing/2014/main" val="1176558788"/>
                    </a:ext>
                  </a:extLst>
                </a:gridCol>
              </a:tblGrid>
              <a:tr h="399149">
                <a:tc>
                  <a:txBody>
                    <a:bodyPr/>
                    <a:lstStyle/>
                    <a:p>
                      <a:r>
                        <a:rPr lang="en-IN" dirty="0" smtClean="0"/>
                        <a:t>COMPONENTS</a:t>
                      </a:r>
                      <a:endParaRPr lang="en-IN" dirty="0"/>
                    </a:p>
                  </a:txBody>
                  <a:tcPr/>
                </a:tc>
                <a:tc>
                  <a:txBody>
                    <a:bodyPr/>
                    <a:lstStyle/>
                    <a:p>
                      <a:r>
                        <a:rPr lang="en-IN" dirty="0" smtClean="0"/>
                        <a:t>SERVICES</a:t>
                      </a:r>
                      <a:endParaRPr lang="en-IN" dirty="0"/>
                    </a:p>
                  </a:txBody>
                  <a:tcPr/>
                </a:tc>
                <a:tc>
                  <a:txBody>
                    <a:bodyPr/>
                    <a:lstStyle/>
                    <a:p>
                      <a:r>
                        <a:rPr lang="en-IN" dirty="0" smtClean="0"/>
                        <a:t>MODELS</a:t>
                      </a:r>
                      <a:endParaRPr lang="en-IN" dirty="0"/>
                    </a:p>
                  </a:txBody>
                  <a:tcPr/>
                </a:tc>
                <a:extLst>
                  <a:ext uri="{0D108BD9-81ED-4DB2-BD59-A6C34878D82A}">
                    <a16:rowId xmlns:a16="http://schemas.microsoft.com/office/drawing/2014/main" val="899891868"/>
                  </a:ext>
                </a:extLst>
              </a:tr>
              <a:tr h="399149">
                <a:tc>
                  <a:txBody>
                    <a:bodyPr/>
                    <a:lstStyle/>
                    <a:p>
                      <a:r>
                        <a:rPr lang="en-IN" dirty="0" smtClean="0"/>
                        <a:t>App</a:t>
                      </a:r>
                      <a:r>
                        <a:rPr lang="en-IN" baseline="0" dirty="0" smtClean="0"/>
                        <a:t> component</a:t>
                      </a:r>
                      <a:endParaRPr lang="en-IN" dirty="0"/>
                    </a:p>
                  </a:txBody>
                  <a:tcPr/>
                </a:tc>
                <a:tc>
                  <a:txBody>
                    <a:bodyPr/>
                    <a:lstStyle/>
                    <a:p>
                      <a:r>
                        <a:rPr lang="en-IN" dirty="0" err="1" smtClean="0"/>
                        <a:t>Auth</a:t>
                      </a:r>
                      <a:r>
                        <a:rPr lang="en-IN" dirty="0" smtClean="0"/>
                        <a:t> Service</a:t>
                      </a:r>
                      <a:endParaRPr lang="en-IN" dirty="0"/>
                    </a:p>
                  </a:txBody>
                  <a:tcPr/>
                </a:tc>
                <a:tc>
                  <a:txBody>
                    <a:bodyPr/>
                    <a:lstStyle/>
                    <a:p>
                      <a:r>
                        <a:rPr lang="en-IN" dirty="0" smtClean="0"/>
                        <a:t>Item</a:t>
                      </a:r>
                      <a:endParaRPr lang="en-IN" dirty="0"/>
                    </a:p>
                  </a:txBody>
                  <a:tcPr/>
                </a:tc>
                <a:extLst>
                  <a:ext uri="{0D108BD9-81ED-4DB2-BD59-A6C34878D82A}">
                    <a16:rowId xmlns:a16="http://schemas.microsoft.com/office/drawing/2014/main" val="2132171247"/>
                  </a:ext>
                </a:extLst>
              </a:tr>
              <a:tr h="399149">
                <a:tc>
                  <a:txBody>
                    <a:bodyPr/>
                    <a:lstStyle/>
                    <a:p>
                      <a:r>
                        <a:rPr lang="en-IN" dirty="0" smtClean="0"/>
                        <a:t>Header </a:t>
                      </a:r>
                      <a:endParaRPr lang="en-IN" dirty="0"/>
                    </a:p>
                  </a:txBody>
                  <a:tcPr/>
                </a:tc>
                <a:tc>
                  <a:txBody>
                    <a:bodyPr/>
                    <a:lstStyle/>
                    <a:p>
                      <a:r>
                        <a:rPr lang="en-IN" dirty="0" smtClean="0"/>
                        <a:t>Item-service</a:t>
                      </a:r>
                      <a:endParaRPr lang="en-IN" dirty="0"/>
                    </a:p>
                  </a:txBody>
                  <a:tcPr/>
                </a:tc>
                <a:tc>
                  <a:txBody>
                    <a:bodyPr/>
                    <a:lstStyle/>
                    <a:p>
                      <a:r>
                        <a:rPr lang="en-IN" dirty="0" smtClean="0"/>
                        <a:t>order</a:t>
                      </a:r>
                      <a:endParaRPr lang="en-IN" dirty="0"/>
                    </a:p>
                  </a:txBody>
                  <a:tcPr/>
                </a:tc>
                <a:extLst>
                  <a:ext uri="{0D108BD9-81ED-4DB2-BD59-A6C34878D82A}">
                    <a16:rowId xmlns:a16="http://schemas.microsoft.com/office/drawing/2014/main" val="2779259628"/>
                  </a:ext>
                </a:extLst>
              </a:tr>
              <a:tr h="399149">
                <a:tc>
                  <a:txBody>
                    <a:bodyPr/>
                    <a:lstStyle/>
                    <a:p>
                      <a:r>
                        <a:rPr lang="en-IN" dirty="0" smtClean="0"/>
                        <a:t>Home</a:t>
                      </a:r>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4015031578"/>
                  </a:ext>
                </a:extLst>
              </a:tr>
              <a:tr h="498236">
                <a:tc>
                  <a:txBody>
                    <a:bodyPr/>
                    <a:lstStyle/>
                    <a:p>
                      <a:r>
                        <a:rPr lang="en-IN" dirty="0" smtClean="0"/>
                        <a:t>item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696401850"/>
                  </a:ext>
                </a:extLst>
              </a:tr>
              <a:tr h="498236">
                <a:tc>
                  <a:txBody>
                    <a:bodyPr/>
                    <a:lstStyle/>
                    <a:p>
                      <a:r>
                        <a:rPr lang="en-IN" dirty="0" smtClean="0"/>
                        <a:t>Login</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35775296"/>
                  </a:ext>
                </a:extLst>
              </a:tr>
              <a:tr h="498236">
                <a:tc>
                  <a:txBody>
                    <a:bodyPr/>
                    <a:lstStyle/>
                    <a:p>
                      <a:r>
                        <a:rPr lang="en-IN" dirty="0" smtClean="0"/>
                        <a:t>Order page</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239414490"/>
                  </a:ext>
                </a:extLst>
              </a:tr>
              <a:tr h="498236">
                <a:tc>
                  <a:txBody>
                    <a:bodyPr/>
                    <a:lstStyle/>
                    <a:p>
                      <a:r>
                        <a:rPr lang="en-IN" dirty="0" smtClean="0"/>
                        <a:t>Order-dashboard</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64608321"/>
                  </a:ext>
                </a:extLst>
              </a:tr>
              <a:tr h="498236">
                <a:tc>
                  <a:txBody>
                    <a:bodyPr/>
                    <a:lstStyle/>
                    <a:p>
                      <a:r>
                        <a:rPr lang="en-IN" dirty="0" smtClean="0"/>
                        <a:t>Page not found</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283370186"/>
                  </a:ext>
                </a:extLst>
              </a:tr>
              <a:tr h="498236">
                <a:tc>
                  <a:txBody>
                    <a:bodyPr/>
                    <a:lstStyle/>
                    <a:p>
                      <a:r>
                        <a:rPr lang="en-IN" dirty="0" smtClean="0"/>
                        <a:t>Search</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240381644"/>
                  </a:ext>
                </a:extLst>
              </a:tr>
              <a:tr h="498236">
                <a:tc>
                  <a:txBody>
                    <a:bodyPr/>
                    <a:lstStyle/>
                    <a:p>
                      <a:r>
                        <a:rPr lang="en-IN" dirty="0" smtClean="0"/>
                        <a:t>footer</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96366754"/>
                  </a:ext>
                </a:extLst>
              </a:tr>
            </a:tbl>
          </a:graphicData>
        </a:graphic>
      </p:graphicFrame>
    </p:spTree>
    <p:extLst>
      <p:ext uri="{BB962C8B-B14F-4D97-AF65-F5344CB8AC3E}">
        <p14:creationId xmlns:p14="http://schemas.microsoft.com/office/powerpoint/2010/main" val="349154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0197" y="799268"/>
            <a:ext cx="2011854" cy="798645"/>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24981" y="799268"/>
            <a:ext cx="1987468" cy="798645"/>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798410" y="799268"/>
            <a:ext cx="1822862" cy="768163"/>
          </a:xfrm>
          <a:prstGeom prst="rect">
            <a:avLst/>
          </a:prstGeom>
        </p:spPr>
      </p:pic>
      <p:pic>
        <p:nvPicPr>
          <p:cNvPr id="8" name="Picture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91628" y="851088"/>
            <a:ext cx="2261812" cy="664522"/>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86324" y="2409674"/>
            <a:ext cx="2365453" cy="780356"/>
          </a:xfrm>
          <a:prstGeom prst="rect">
            <a:avLst/>
          </a:prstGeom>
        </p:spPr>
      </p:pic>
      <p:pic>
        <p:nvPicPr>
          <p:cNvPr id="12" name="Pictur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55841" y="3674946"/>
            <a:ext cx="2395936" cy="609653"/>
          </a:xfrm>
          <a:prstGeom prst="rect">
            <a:avLst/>
          </a:prstGeom>
        </p:spPr>
      </p:pic>
      <p:pic>
        <p:nvPicPr>
          <p:cNvPr id="13" name="Picture 1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86324" y="4813058"/>
            <a:ext cx="2365453" cy="786452"/>
          </a:xfrm>
          <a:prstGeom prst="rect">
            <a:avLst/>
          </a:prstGeom>
        </p:spPr>
      </p:pic>
      <p:pic>
        <p:nvPicPr>
          <p:cNvPr id="14" name="Picture 1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050378" y="3624601"/>
            <a:ext cx="2365453" cy="927705"/>
          </a:xfrm>
          <a:prstGeom prst="rect">
            <a:avLst/>
          </a:prstGeom>
        </p:spPr>
      </p:pic>
      <p:pic>
        <p:nvPicPr>
          <p:cNvPr id="15" name="Picture 14"/>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815076" y="3597686"/>
            <a:ext cx="1908213" cy="954621"/>
          </a:xfrm>
          <a:prstGeom prst="rect">
            <a:avLst/>
          </a:prstGeom>
        </p:spPr>
      </p:pic>
      <p:pic>
        <p:nvPicPr>
          <p:cNvPr id="16" name="Picture 15"/>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9122534" y="3674946"/>
            <a:ext cx="2292295" cy="701101"/>
          </a:xfrm>
          <a:prstGeom prst="rect">
            <a:avLst/>
          </a:prstGeom>
        </p:spPr>
      </p:pic>
      <p:pic>
        <p:nvPicPr>
          <p:cNvPr id="17" name="Picture 16"/>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7769182" y="5434903"/>
            <a:ext cx="2414225" cy="573074"/>
          </a:xfrm>
          <a:prstGeom prst="rect">
            <a:avLst/>
          </a:prstGeom>
        </p:spPr>
      </p:pic>
      <p:cxnSp>
        <p:nvCxnSpPr>
          <p:cNvPr id="19" name="Straight Arrow Connector 18"/>
          <p:cNvCxnSpPr/>
          <p:nvPr/>
        </p:nvCxnSpPr>
        <p:spPr>
          <a:xfrm flipV="1">
            <a:off x="3251777" y="1597914"/>
            <a:ext cx="3164054" cy="2077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769182" y="4376047"/>
            <a:ext cx="1353352" cy="105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3"/>
          </p:cNvCxnSpPr>
          <p:nvPr/>
        </p:nvCxnSpPr>
        <p:spPr>
          <a:xfrm flipV="1">
            <a:off x="8723289" y="4074996"/>
            <a:ext cx="3992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3"/>
            <a:endCxn id="15" idx="1"/>
          </p:cNvCxnSpPr>
          <p:nvPr/>
        </p:nvCxnSpPr>
        <p:spPr>
          <a:xfrm flipV="1">
            <a:off x="6415831" y="4074997"/>
            <a:ext cx="399245" cy="13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176846" y="4067389"/>
            <a:ext cx="8735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2"/>
            <a:endCxn id="13" idx="0"/>
          </p:cNvCxnSpPr>
          <p:nvPr/>
        </p:nvCxnSpPr>
        <p:spPr>
          <a:xfrm>
            <a:off x="2069051" y="3190030"/>
            <a:ext cx="0" cy="16230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991628" y="2117200"/>
            <a:ext cx="2328874" cy="634039"/>
          </a:xfrm>
          <a:prstGeom prst="rect">
            <a:avLst/>
          </a:prstGeom>
        </p:spPr>
      </p:pic>
      <p:cxnSp>
        <p:nvCxnSpPr>
          <p:cNvPr id="51" name="Straight Connector 50"/>
          <p:cNvCxnSpPr/>
          <p:nvPr/>
        </p:nvCxnSpPr>
        <p:spPr>
          <a:xfrm>
            <a:off x="9197069" y="1501352"/>
            <a:ext cx="0" cy="7138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193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Home-Front Page</a:t>
            </a:r>
            <a:endParaRPr lang="en-IN" dirty="0"/>
          </a:p>
        </p:txBody>
      </p:sp>
      <p:sp>
        <p:nvSpPr>
          <p:cNvPr id="3" name="Content Placeholder 2"/>
          <p:cNvSpPr>
            <a:spLocks noGrp="1"/>
          </p:cNvSpPr>
          <p:nvPr>
            <p:ph idx="1"/>
          </p:nvPr>
        </p:nvSpPr>
        <p:spPr/>
        <p:txBody>
          <a:bodyPr/>
          <a:lstStyle/>
          <a:p>
            <a:r>
              <a:rPr lang="en-IN" sz="2000" b="1" dirty="0">
                <a:solidFill>
                  <a:schemeClr val="accent2">
                    <a:lumMod val="50000"/>
                  </a:schemeClr>
                </a:solidFill>
              </a:rPr>
              <a:t>Display images of cakes, cookies, and brownies.</a:t>
            </a:r>
          </a:p>
          <a:p>
            <a:r>
              <a:rPr lang="en-IN" sz="2000" b="1" dirty="0">
                <a:solidFill>
                  <a:schemeClr val="accent2">
                    <a:lumMod val="50000"/>
                  </a:schemeClr>
                </a:solidFill>
              </a:rPr>
              <a:t>Fetch data using </a:t>
            </a:r>
            <a:r>
              <a:rPr lang="en-IN" sz="2000" b="1" dirty="0" err="1">
                <a:solidFill>
                  <a:schemeClr val="accent2">
                    <a:lumMod val="50000"/>
                  </a:schemeClr>
                </a:solidFill>
              </a:rPr>
              <a:t>json</a:t>
            </a:r>
            <a:r>
              <a:rPr lang="en-IN" sz="2000" b="1" dirty="0">
                <a:solidFill>
                  <a:schemeClr val="accent2">
                    <a:lumMod val="50000"/>
                  </a:schemeClr>
                </a:solidFill>
              </a:rPr>
              <a:t>-server.</a:t>
            </a:r>
          </a:p>
          <a:p>
            <a:r>
              <a:rPr lang="en-IN" sz="2000" b="1" dirty="0">
                <a:solidFill>
                  <a:schemeClr val="accent2">
                    <a:lumMod val="50000"/>
                  </a:schemeClr>
                </a:solidFill>
              </a:rPr>
              <a:t>Set </a:t>
            </a:r>
            <a:r>
              <a:rPr lang="en-IN" sz="2000" b="1" dirty="0" smtClean="0">
                <a:solidFill>
                  <a:schemeClr val="accent2">
                    <a:lumMod val="50000"/>
                  </a:schemeClr>
                </a:solidFill>
              </a:rPr>
              <a:t>Home </a:t>
            </a:r>
            <a:r>
              <a:rPr lang="en-IN" sz="2000" b="1" dirty="0">
                <a:solidFill>
                  <a:schemeClr val="accent2">
                    <a:lumMod val="50000"/>
                  </a:schemeClr>
                </a:solidFill>
              </a:rPr>
              <a:t>view as default.</a:t>
            </a:r>
          </a:p>
          <a:p>
            <a:r>
              <a:rPr lang="en-IN" sz="2000" b="1" dirty="0">
                <a:solidFill>
                  <a:schemeClr val="accent2">
                    <a:lumMod val="50000"/>
                  </a:schemeClr>
                </a:solidFill>
              </a:rPr>
              <a:t>Enable selection of items.</a:t>
            </a:r>
          </a:p>
          <a:p>
            <a:r>
              <a:rPr lang="en-IN" sz="2000" b="1" dirty="0">
                <a:solidFill>
                  <a:schemeClr val="accent2">
                    <a:lumMod val="50000"/>
                  </a:schemeClr>
                </a:solidFill>
              </a:rPr>
              <a:t>Upon selection, navigate to the order view.</a:t>
            </a:r>
          </a:p>
          <a:p>
            <a:r>
              <a:rPr lang="en-IN" sz="2000" b="1" dirty="0">
                <a:solidFill>
                  <a:schemeClr val="accent2">
                    <a:lumMod val="50000"/>
                  </a:schemeClr>
                </a:solidFill>
              </a:rPr>
              <a:t>Implement search by item name and filtering by category.</a:t>
            </a:r>
          </a:p>
          <a:p>
            <a:endParaRPr lang="en-IN" dirty="0"/>
          </a:p>
        </p:txBody>
      </p:sp>
    </p:spTree>
    <p:extLst>
      <p:ext uri="{BB962C8B-B14F-4D97-AF65-F5344CB8AC3E}">
        <p14:creationId xmlns:p14="http://schemas.microsoft.com/office/powerpoint/2010/main" val="281036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1573</TotalTime>
  <Words>328</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PowerPoint Presentation</vt:lpstr>
      <vt:lpstr>Bake My Cake  project By:  Meenakshi  Tayade  </vt:lpstr>
      <vt:lpstr>Agenda</vt:lpstr>
      <vt:lpstr>Introduction</vt:lpstr>
      <vt:lpstr>Problem Statement </vt:lpstr>
      <vt:lpstr>TECHNOLOGIES  USED</vt:lpstr>
      <vt:lpstr>PowerPoint Presentation</vt:lpstr>
      <vt:lpstr>PowerPoint Presentation</vt:lpstr>
      <vt:lpstr>Home-Front Page</vt:lpstr>
      <vt:lpstr>PowerPoint Presentation</vt:lpstr>
      <vt:lpstr>PowerPoint Presentation</vt:lpstr>
      <vt:lpstr>PowerPoint Presentation</vt:lpstr>
      <vt:lpstr>Order page</vt:lpstr>
      <vt:lpstr>PowerPoint Presentation</vt:lpstr>
      <vt:lpstr>Login-Administration  page</vt:lpstr>
      <vt:lpstr>PowerPoint Presentation</vt:lpstr>
      <vt:lpstr>PowerPoint Presentation</vt:lpstr>
      <vt:lpstr>PowerPoint Presentation</vt:lpstr>
      <vt:lpstr>Thank you….</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39</cp:revision>
  <dcterms:created xsi:type="dcterms:W3CDTF">2023-12-05T10:28:26Z</dcterms:created>
  <dcterms:modified xsi:type="dcterms:W3CDTF">2024-01-05T10:06:54Z</dcterms:modified>
</cp:coreProperties>
</file>