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71" r:id="rId5"/>
    <p:sldId id="279" r:id="rId6"/>
    <p:sldId id="277" r:id="rId7"/>
    <p:sldId id="283" r:id="rId8"/>
    <p:sldId id="280" r:id="rId9"/>
    <p:sldId id="278" r:id="rId10"/>
    <p:sldId id="273" r:id="rId11"/>
    <p:sldId id="274" r:id="rId12"/>
    <p:sldId id="275" r:id="rId13"/>
    <p:sldId id="276" r:id="rId14"/>
    <p:sldId id="281"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DB9F"/>
    <a:srgbClr val="0071C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70" d="100"/>
          <a:sy n="70" d="100"/>
        </p:scale>
        <p:origin x="53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5937-C40A-0BA0-3F05-B0F33A6118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BC8F91-7024-24C0-8070-A12B2AFE8F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D009CB-D868-8131-5103-2F3FA06DF8C5}"/>
              </a:ext>
            </a:extLst>
          </p:cNvPr>
          <p:cNvSpPr>
            <a:spLocks noGrp="1"/>
          </p:cNvSpPr>
          <p:nvPr>
            <p:ph type="dt" sz="half" idx="10"/>
          </p:nvPr>
        </p:nvSpPr>
        <p:spPr/>
        <p:txBody>
          <a:bodyPr/>
          <a:lstStyle/>
          <a:p>
            <a:fld id="{F3183CDA-F8CF-458C-A3A2-957CDBAA2CFC}" type="datetimeFigureOut">
              <a:rPr lang="en-IN" smtClean="0"/>
              <a:t>16-07-2025</a:t>
            </a:fld>
            <a:endParaRPr lang="en-IN"/>
          </a:p>
        </p:txBody>
      </p:sp>
      <p:sp>
        <p:nvSpPr>
          <p:cNvPr id="5" name="Footer Placeholder 4">
            <a:extLst>
              <a:ext uri="{FF2B5EF4-FFF2-40B4-BE49-F238E27FC236}">
                <a16:creationId xmlns:a16="http://schemas.microsoft.com/office/drawing/2014/main" id="{215C1113-3C48-4587-0D56-B19E943335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465A36-799C-38B7-7169-614ECF3E13E1}"/>
              </a:ext>
            </a:extLst>
          </p:cNvPr>
          <p:cNvSpPr>
            <a:spLocks noGrp="1"/>
          </p:cNvSpPr>
          <p:nvPr>
            <p:ph type="sldNum" sz="quarter" idx="12"/>
          </p:nvPr>
        </p:nvSpPr>
        <p:spPr/>
        <p:txBody>
          <a:bodyPr/>
          <a:lstStyle/>
          <a:p>
            <a:fld id="{AA56F7D9-A52C-4469-B536-6313C6CECD9C}" type="slidenum">
              <a:rPr lang="en-IN" smtClean="0"/>
              <a:t>‹#›</a:t>
            </a:fld>
            <a:endParaRPr lang="en-IN"/>
          </a:p>
        </p:txBody>
      </p:sp>
    </p:spTree>
    <p:extLst>
      <p:ext uri="{BB962C8B-B14F-4D97-AF65-F5344CB8AC3E}">
        <p14:creationId xmlns:p14="http://schemas.microsoft.com/office/powerpoint/2010/main" val="3741688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A4C0-F15F-C8BA-5024-0257552FB1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EC5F14-405D-8A8D-4BFA-0655146642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87BADD-BB68-E998-DC01-F0CC715015AA}"/>
              </a:ext>
            </a:extLst>
          </p:cNvPr>
          <p:cNvSpPr>
            <a:spLocks noGrp="1"/>
          </p:cNvSpPr>
          <p:nvPr>
            <p:ph type="dt" sz="half" idx="10"/>
          </p:nvPr>
        </p:nvSpPr>
        <p:spPr/>
        <p:txBody>
          <a:bodyPr/>
          <a:lstStyle/>
          <a:p>
            <a:fld id="{F3183CDA-F8CF-458C-A3A2-957CDBAA2CFC}" type="datetimeFigureOut">
              <a:rPr lang="en-IN" smtClean="0"/>
              <a:t>16-07-2025</a:t>
            </a:fld>
            <a:endParaRPr lang="en-IN"/>
          </a:p>
        </p:txBody>
      </p:sp>
      <p:sp>
        <p:nvSpPr>
          <p:cNvPr id="5" name="Footer Placeholder 4">
            <a:extLst>
              <a:ext uri="{FF2B5EF4-FFF2-40B4-BE49-F238E27FC236}">
                <a16:creationId xmlns:a16="http://schemas.microsoft.com/office/drawing/2014/main" id="{F09C52F2-1F12-2B33-E4BB-9A1E5383D4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AB8CD6-FF2E-37FC-B56D-56E3A56414A3}"/>
              </a:ext>
            </a:extLst>
          </p:cNvPr>
          <p:cNvSpPr>
            <a:spLocks noGrp="1"/>
          </p:cNvSpPr>
          <p:nvPr>
            <p:ph type="sldNum" sz="quarter" idx="12"/>
          </p:nvPr>
        </p:nvSpPr>
        <p:spPr/>
        <p:txBody>
          <a:bodyPr/>
          <a:lstStyle/>
          <a:p>
            <a:fld id="{AA56F7D9-A52C-4469-B536-6313C6CECD9C}" type="slidenum">
              <a:rPr lang="en-IN" smtClean="0"/>
              <a:t>‹#›</a:t>
            </a:fld>
            <a:endParaRPr lang="en-IN"/>
          </a:p>
        </p:txBody>
      </p:sp>
    </p:spTree>
    <p:extLst>
      <p:ext uri="{BB962C8B-B14F-4D97-AF65-F5344CB8AC3E}">
        <p14:creationId xmlns:p14="http://schemas.microsoft.com/office/powerpoint/2010/main" val="2693512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024988-DB27-1975-4F88-26BBF5407F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61B1E3-DE09-CE56-CDB0-139A20AB48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C78D2D-9066-EA33-BBBD-11A38389A519}"/>
              </a:ext>
            </a:extLst>
          </p:cNvPr>
          <p:cNvSpPr>
            <a:spLocks noGrp="1"/>
          </p:cNvSpPr>
          <p:nvPr>
            <p:ph type="dt" sz="half" idx="10"/>
          </p:nvPr>
        </p:nvSpPr>
        <p:spPr/>
        <p:txBody>
          <a:bodyPr/>
          <a:lstStyle/>
          <a:p>
            <a:fld id="{F3183CDA-F8CF-458C-A3A2-957CDBAA2CFC}" type="datetimeFigureOut">
              <a:rPr lang="en-IN" smtClean="0"/>
              <a:t>16-07-2025</a:t>
            </a:fld>
            <a:endParaRPr lang="en-IN"/>
          </a:p>
        </p:txBody>
      </p:sp>
      <p:sp>
        <p:nvSpPr>
          <p:cNvPr id="5" name="Footer Placeholder 4">
            <a:extLst>
              <a:ext uri="{FF2B5EF4-FFF2-40B4-BE49-F238E27FC236}">
                <a16:creationId xmlns:a16="http://schemas.microsoft.com/office/drawing/2014/main" id="{088FD791-CC4F-1349-3515-53C9CED78B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C561F3-78F9-857F-1B41-DAD6AEE74AA1}"/>
              </a:ext>
            </a:extLst>
          </p:cNvPr>
          <p:cNvSpPr>
            <a:spLocks noGrp="1"/>
          </p:cNvSpPr>
          <p:nvPr>
            <p:ph type="sldNum" sz="quarter" idx="12"/>
          </p:nvPr>
        </p:nvSpPr>
        <p:spPr/>
        <p:txBody>
          <a:bodyPr/>
          <a:lstStyle/>
          <a:p>
            <a:fld id="{AA56F7D9-A52C-4469-B536-6313C6CECD9C}" type="slidenum">
              <a:rPr lang="en-IN" smtClean="0"/>
              <a:t>‹#›</a:t>
            </a:fld>
            <a:endParaRPr lang="en-IN"/>
          </a:p>
        </p:txBody>
      </p:sp>
    </p:spTree>
    <p:extLst>
      <p:ext uri="{BB962C8B-B14F-4D97-AF65-F5344CB8AC3E}">
        <p14:creationId xmlns:p14="http://schemas.microsoft.com/office/powerpoint/2010/main" val="1261835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30447-7297-8D1D-70AE-2F1A4FDC1B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7D1048-2676-67A8-F3D8-23F383805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45C6CE-B1C5-4FDC-DCDF-62077CACB166}"/>
              </a:ext>
            </a:extLst>
          </p:cNvPr>
          <p:cNvSpPr>
            <a:spLocks noGrp="1"/>
          </p:cNvSpPr>
          <p:nvPr>
            <p:ph type="dt" sz="half" idx="10"/>
          </p:nvPr>
        </p:nvSpPr>
        <p:spPr/>
        <p:txBody>
          <a:bodyPr/>
          <a:lstStyle/>
          <a:p>
            <a:fld id="{F3183CDA-F8CF-458C-A3A2-957CDBAA2CFC}" type="datetimeFigureOut">
              <a:rPr lang="en-IN" smtClean="0"/>
              <a:t>16-07-2025</a:t>
            </a:fld>
            <a:endParaRPr lang="en-IN"/>
          </a:p>
        </p:txBody>
      </p:sp>
      <p:sp>
        <p:nvSpPr>
          <p:cNvPr id="5" name="Footer Placeholder 4">
            <a:extLst>
              <a:ext uri="{FF2B5EF4-FFF2-40B4-BE49-F238E27FC236}">
                <a16:creationId xmlns:a16="http://schemas.microsoft.com/office/drawing/2014/main" id="{23EA5D5C-352A-BFC0-0984-420C3EB820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89CBDC-1C37-5EDD-1764-05B14EB8C93A}"/>
              </a:ext>
            </a:extLst>
          </p:cNvPr>
          <p:cNvSpPr>
            <a:spLocks noGrp="1"/>
          </p:cNvSpPr>
          <p:nvPr>
            <p:ph type="sldNum" sz="quarter" idx="12"/>
          </p:nvPr>
        </p:nvSpPr>
        <p:spPr/>
        <p:txBody>
          <a:bodyPr/>
          <a:lstStyle/>
          <a:p>
            <a:fld id="{AA56F7D9-A52C-4469-B536-6313C6CECD9C}" type="slidenum">
              <a:rPr lang="en-IN" smtClean="0"/>
              <a:t>‹#›</a:t>
            </a:fld>
            <a:endParaRPr lang="en-IN"/>
          </a:p>
        </p:txBody>
      </p:sp>
    </p:spTree>
    <p:extLst>
      <p:ext uri="{BB962C8B-B14F-4D97-AF65-F5344CB8AC3E}">
        <p14:creationId xmlns:p14="http://schemas.microsoft.com/office/powerpoint/2010/main" val="229544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8A94F-6DBA-FED6-14C5-5F38305141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7A3A73-BB9A-92B5-29B9-A8DBE2A3D1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C507F-971B-C385-A2BA-50B97E5719F1}"/>
              </a:ext>
            </a:extLst>
          </p:cNvPr>
          <p:cNvSpPr>
            <a:spLocks noGrp="1"/>
          </p:cNvSpPr>
          <p:nvPr>
            <p:ph type="dt" sz="half" idx="10"/>
          </p:nvPr>
        </p:nvSpPr>
        <p:spPr/>
        <p:txBody>
          <a:bodyPr/>
          <a:lstStyle/>
          <a:p>
            <a:fld id="{F3183CDA-F8CF-458C-A3A2-957CDBAA2CFC}" type="datetimeFigureOut">
              <a:rPr lang="en-IN" smtClean="0"/>
              <a:t>16-07-2025</a:t>
            </a:fld>
            <a:endParaRPr lang="en-IN"/>
          </a:p>
        </p:txBody>
      </p:sp>
      <p:sp>
        <p:nvSpPr>
          <p:cNvPr id="5" name="Footer Placeholder 4">
            <a:extLst>
              <a:ext uri="{FF2B5EF4-FFF2-40B4-BE49-F238E27FC236}">
                <a16:creationId xmlns:a16="http://schemas.microsoft.com/office/drawing/2014/main" id="{D42CE57F-8BD4-A6C1-4898-58169A738E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18E22-7E29-E199-23A2-DE576BC154D5}"/>
              </a:ext>
            </a:extLst>
          </p:cNvPr>
          <p:cNvSpPr>
            <a:spLocks noGrp="1"/>
          </p:cNvSpPr>
          <p:nvPr>
            <p:ph type="sldNum" sz="quarter" idx="12"/>
          </p:nvPr>
        </p:nvSpPr>
        <p:spPr/>
        <p:txBody>
          <a:bodyPr/>
          <a:lstStyle/>
          <a:p>
            <a:fld id="{AA56F7D9-A52C-4469-B536-6313C6CECD9C}" type="slidenum">
              <a:rPr lang="en-IN" smtClean="0"/>
              <a:t>‹#›</a:t>
            </a:fld>
            <a:endParaRPr lang="en-IN"/>
          </a:p>
        </p:txBody>
      </p:sp>
    </p:spTree>
    <p:extLst>
      <p:ext uri="{BB962C8B-B14F-4D97-AF65-F5344CB8AC3E}">
        <p14:creationId xmlns:p14="http://schemas.microsoft.com/office/powerpoint/2010/main" val="280965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5349-BB5B-9993-F625-994FB7BD05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5BFAB-4156-3E6D-A7D8-FFF532ED00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D15662-5B76-8BBB-B1AB-1AEB3B86C6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FFD966-18AB-E183-7716-590962FB712D}"/>
              </a:ext>
            </a:extLst>
          </p:cNvPr>
          <p:cNvSpPr>
            <a:spLocks noGrp="1"/>
          </p:cNvSpPr>
          <p:nvPr>
            <p:ph type="dt" sz="half" idx="10"/>
          </p:nvPr>
        </p:nvSpPr>
        <p:spPr/>
        <p:txBody>
          <a:bodyPr/>
          <a:lstStyle/>
          <a:p>
            <a:fld id="{F3183CDA-F8CF-458C-A3A2-957CDBAA2CFC}" type="datetimeFigureOut">
              <a:rPr lang="en-IN" smtClean="0"/>
              <a:t>16-07-2025</a:t>
            </a:fld>
            <a:endParaRPr lang="en-IN"/>
          </a:p>
        </p:txBody>
      </p:sp>
      <p:sp>
        <p:nvSpPr>
          <p:cNvPr id="6" name="Footer Placeholder 5">
            <a:extLst>
              <a:ext uri="{FF2B5EF4-FFF2-40B4-BE49-F238E27FC236}">
                <a16:creationId xmlns:a16="http://schemas.microsoft.com/office/drawing/2014/main" id="{DFD1BB53-CC09-9D94-42A0-A3F04274AD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3BA40E-9D0D-544B-3D52-EB4BBA194EED}"/>
              </a:ext>
            </a:extLst>
          </p:cNvPr>
          <p:cNvSpPr>
            <a:spLocks noGrp="1"/>
          </p:cNvSpPr>
          <p:nvPr>
            <p:ph type="sldNum" sz="quarter" idx="12"/>
          </p:nvPr>
        </p:nvSpPr>
        <p:spPr/>
        <p:txBody>
          <a:bodyPr/>
          <a:lstStyle/>
          <a:p>
            <a:fld id="{AA56F7D9-A52C-4469-B536-6313C6CECD9C}" type="slidenum">
              <a:rPr lang="en-IN" smtClean="0"/>
              <a:t>‹#›</a:t>
            </a:fld>
            <a:endParaRPr lang="en-IN"/>
          </a:p>
        </p:txBody>
      </p:sp>
    </p:spTree>
    <p:extLst>
      <p:ext uri="{BB962C8B-B14F-4D97-AF65-F5344CB8AC3E}">
        <p14:creationId xmlns:p14="http://schemas.microsoft.com/office/powerpoint/2010/main" val="2996226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E22BA-FD96-A79D-1867-A82CE2AC98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70B472-A1ED-60BF-807D-871CC52BCA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9506A7-C192-8A24-974B-7436AF8F3B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CDB439-E2D0-4074-6355-F72A6468C4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DEF8B0-52B2-F5A1-A51E-873025701B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1FCFF5-8976-09DC-6CBD-5E41F83F4280}"/>
              </a:ext>
            </a:extLst>
          </p:cNvPr>
          <p:cNvSpPr>
            <a:spLocks noGrp="1"/>
          </p:cNvSpPr>
          <p:nvPr>
            <p:ph type="dt" sz="half" idx="10"/>
          </p:nvPr>
        </p:nvSpPr>
        <p:spPr/>
        <p:txBody>
          <a:bodyPr/>
          <a:lstStyle/>
          <a:p>
            <a:fld id="{F3183CDA-F8CF-458C-A3A2-957CDBAA2CFC}" type="datetimeFigureOut">
              <a:rPr lang="en-IN" smtClean="0"/>
              <a:t>16-07-2025</a:t>
            </a:fld>
            <a:endParaRPr lang="en-IN"/>
          </a:p>
        </p:txBody>
      </p:sp>
      <p:sp>
        <p:nvSpPr>
          <p:cNvPr id="8" name="Footer Placeholder 7">
            <a:extLst>
              <a:ext uri="{FF2B5EF4-FFF2-40B4-BE49-F238E27FC236}">
                <a16:creationId xmlns:a16="http://schemas.microsoft.com/office/drawing/2014/main" id="{B7DA847F-94EA-67ED-4FA1-4F7FAB72EA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6B63B7-4BB8-E39E-D07E-08E93179DFAF}"/>
              </a:ext>
            </a:extLst>
          </p:cNvPr>
          <p:cNvSpPr>
            <a:spLocks noGrp="1"/>
          </p:cNvSpPr>
          <p:nvPr>
            <p:ph type="sldNum" sz="quarter" idx="12"/>
          </p:nvPr>
        </p:nvSpPr>
        <p:spPr/>
        <p:txBody>
          <a:bodyPr/>
          <a:lstStyle/>
          <a:p>
            <a:fld id="{AA56F7D9-A52C-4469-B536-6313C6CECD9C}" type="slidenum">
              <a:rPr lang="en-IN" smtClean="0"/>
              <a:t>‹#›</a:t>
            </a:fld>
            <a:endParaRPr lang="en-IN"/>
          </a:p>
        </p:txBody>
      </p:sp>
    </p:spTree>
    <p:extLst>
      <p:ext uri="{BB962C8B-B14F-4D97-AF65-F5344CB8AC3E}">
        <p14:creationId xmlns:p14="http://schemas.microsoft.com/office/powerpoint/2010/main" val="3895879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8A54-6193-D454-8A31-301525906E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5A962A-506A-9716-342A-30B56C773AD1}"/>
              </a:ext>
            </a:extLst>
          </p:cNvPr>
          <p:cNvSpPr>
            <a:spLocks noGrp="1"/>
          </p:cNvSpPr>
          <p:nvPr>
            <p:ph type="dt" sz="half" idx="10"/>
          </p:nvPr>
        </p:nvSpPr>
        <p:spPr/>
        <p:txBody>
          <a:bodyPr/>
          <a:lstStyle/>
          <a:p>
            <a:fld id="{F3183CDA-F8CF-458C-A3A2-957CDBAA2CFC}" type="datetimeFigureOut">
              <a:rPr lang="en-IN" smtClean="0"/>
              <a:t>16-07-2025</a:t>
            </a:fld>
            <a:endParaRPr lang="en-IN"/>
          </a:p>
        </p:txBody>
      </p:sp>
      <p:sp>
        <p:nvSpPr>
          <p:cNvPr id="4" name="Footer Placeholder 3">
            <a:extLst>
              <a:ext uri="{FF2B5EF4-FFF2-40B4-BE49-F238E27FC236}">
                <a16:creationId xmlns:a16="http://schemas.microsoft.com/office/drawing/2014/main" id="{CCBE23C7-EA2D-7245-1F8D-C1BF416F23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EE7EDE-306A-8F8E-E9E7-8A323BF4B42D}"/>
              </a:ext>
            </a:extLst>
          </p:cNvPr>
          <p:cNvSpPr>
            <a:spLocks noGrp="1"/>
          </p:cNvSpPr>
          <p:nvPr>
            <p:ph type="sldNum" sz="quarter" idx="12"/>
          </p:nvPr>
        </p:nvSpPr>
        <p:spPr/>
        <p:txBody>
          <a:bodyPr/>
          <a:lstStyle/>
          <a:p>
            <a:fld id="{AA56F7D9-A52C-4469-B536-6313C6CECD9C}" type="slidenum">
              <a:rPr lang="en-IN" smtClean="0"/>
              <a:t>‹#›</a:t>
            </a:fld>
            <a:endParaRPr lang="en-IN"/>
          </a:p>
        </p:txBody>
      </p:sp>
    </p:spTree>
    <p:extLst>
      <p:ext uri="{BB962C8B-B14F-4D97-AF65-F5344CB8AC3E}">
        <p14:creationId xmlns:p14="http://schemas.microsoft.com/office/powerpoint/2010/main" val="1851594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F5A8E1-C3EC-EC53-904E-573D4C03DF54}"/>
              </a:ext>
            </a:extLst>
          </p:cNvPr>
          <p:cNvSpPr>
            <a:spLocks noGrp="1"/>
          </p:cNvSpPr>
          <p:nvPr>
            <p:ph type="dt" sz="half" idx="10"/>
          </p:nvPr>
        </p:nvSpPr>
        <p:spPr/>
        <p:txBody>
          <a:bodyPr/>
          <a:lstStyle/>
          <a:p>
            <a:fld id="{F3183CDA-F8CF-458C-A3A2-957CDBAA2CFC}" type="datetimeFigureOut">
              <a:rPr lang="en-IN" smtClean="0"/>
              <a:t>16-07-2025</a:t>
            </a:fld>
            <a:endParaRPr lang="en-IN"/>
          </a:p>
        </p:txBody>
      </p:sp>
      <p:sp>
        <p:nvSpPr>
          <p:cNvPr id="3" name="Footer Placeholder 2">
            <a:extLst>
              <a:ext uri="{FF2B5EF4-FFF2-40B4-BE49-F238E27FC236}">
                <a16:creationId xmlns:a16="http://schemas.microsoft.com/office/drawing/2014/main" id="{1220BAF6-2A2F-38C0-634D-2B300875C9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742646-8B68-CB1E-92F5-18B3A3998AFD}"/>
              </a:ext>
            </a:extLst>
          </p:cNvPr>
          <p:cNvSpPr>
            <a:spLocks noGrp="1"/>
          </p:cNvSpPr>
          <p:nvPr>
            <p:ph type="sldNum" sz="quarter" idx="12"/>
          </p:nvPr>
        </p:nvSpPr>
        <p:spPr/>
        <p:txBody>
          <a:bodyPr/>
          <a:lstStyle/>
          <a:p>
            <a:fld id="{AA56F7D9-A52C-4469-B536-6313C6CECD9C}" type="slidenum">
              <a:rPr lang="en-IN" smtClean="0"/>
              <a:t>‹#›</a:t>
            </a:fld>
            <a:endParaRPr lang="en-IN"/>
          </a:p>
        </p:txBody>
      </p:sp>
    </p:spTree>
    <p:extLst>
      <p:ext uri="{BB962C8B-B14F-4D97-AF65-F5344CB8AC3E}">
        <p14:creationId xmlns:p14="http://schemas.microsoft.com/office/powerpoint/2010/main" val="64281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FE52B-3FDC-1E18-5030-CC424C834A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EAA767-E10F-6238-F259-CA56C4221A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0AE863-F6B1-3600-CF1A-251A56739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B20F65-BCB7-8CDE-916C-7951E6188A88}"/>
              </a:ext>
            </a:extLst>
          </p:cNvPr>
          <p:cNvSpPr>
            <a:spLocks noGrp="1"/>
          </p:cNvSpPr>
          <p:nvPr>
            <p:ph type="dt" sz="half" idx="10"/>
          </p:nvPr>
        </p:nvSpPr>
        <p:spPr/>
        <p:txBody>
          <a:bodyPr/>
          <a:lstStyle/>
          <a:p>
            <a:fld id="{F3183CDA-F8CF-458C-A3A2-957CDBAA2CFC}" type="datetimeFigureOut">
              <a:rPr lang="en-IN" smtClean="0"/>
              <a:t>16-07-2025</a:t>
            </a:fld>
            <a:endParaRPr lang="en-IN"/>
          </a:p>
        </p:txBody>
      </p:sp>
      <p:sp>
        <p:nvSpPr>
          <p:cNvPr id="6" name="Footer Placeholder 5">
            <a:extLst>
              <a:ext uri="{FF2B5EF4-FFF2-40B4-BE49-F238E27FC236}">
                <a16:creationId xmlns:a16="http://schemas.microsoft.com/office/drawing/2014/main" id="{8B45C7F0-B206-831E-9F15-7953CA1B85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A0996D-D98F-7717-6BB0-7A809DBACBA3}"/>
              </a:ext>
            </a:extLst>
          </p:cNvPr>
          <p:cNvSpPr>
            <a:spLocks noGrp="1"/>
          </p:cNvSpPr>
          <p:nvPr>
            <p:ph type="sldNum" sz="quarter" idx="12"/>
          </p:nvPr>
        </p:nvSpPr>
        <p:spPr/>
        <p:txBody>
          <a:bodyPr/>
          <a:lstStyle/>
          <a:p>
            <a:fld id="{AA56F7D9-A52C-4469-B536-6313C6CECD9C}" type="slidenum">
              <a:rPr lang="en-IN" smtClean="0"/>
              <a:t>‹#›</a:t>
            </a:fld>
            <a:endParaRPr lang="en-IN"/>
          </a:p>
        </p:txBody>
      </p:sp>
    </p:spTree>
    <p:extLst>
      <p:ext uri="{BB962C8B-B14F-4D97-AF65-F5344CB8AC3E}">
        <p14:creationId xmlns:p14="http://schemas.microsoft.com/office/powerpoint/2010/main" val="178579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5E0B3-1145-ABCB-FE62-6C9A6EB707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149FB7-AA28-C3A8-C926-1B8EFCC30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F76AC-3243-3726-ED48-532095B70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68A0F8-0548-20FF-83AC-7E91B916BA0F}"/>
              </a:ext>
            </a:extLst>
          </p:cNvPr>
          <p:cNvSpPr>
            <a:spLocks noGrp="1"/>
          </p:cNvSpPr>
          <p:nvPr>
            <p:ph type="dt" sz="half" idx="10"/>
          </p:nvPr>
        </p:nvSpPr>
        <p:spPr/>
        <p:txBody>
          <a:bodyPr/>
          <a:lstStyle/>
          <a:p>
            <a:fld id="{F3183CDA-F8CF-458C-A3A2-957CDBAA2CFC}" type="datetimeFigureOut">
              <a:rPr lang="en-IN" smtClean="0"/>
              <a:t>16-07-2025</a:t>
            </a:fld>
            <a:endParaRPr lang="en-IN"/>
          </a:p>
        </p:txBody>
      </p:sp>
      <p:sp>
        <p:nvSpPr>
          <p:cNvPr id="6" name="Footer Placeholder 5">
            <a:extLst>
              <a:ext uri="{FF2B5EF4-FFF2-40B4-BE49-F238E27FC236}">
                <a16:creationId xmlns:a16="http://schemas.microsoft.com/office/drawing/2014/main" id="{5CE8CE6D-C5F5-E827-5781-D8E8590722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A451F2-02CB-4B1A-56FB-5C62400BD5C2}"/>
              </a:ext>
            </a:extLst>
          </p:cNvPr>
          <p:cNvSpPr>
            <a:spLocks noGrp="1"/>
          </p:cNvSpPr>
          <p:nvPr>
            <p:ph type="sldNum" sz="quarter" idx="12"/>
          </p:nvPr>
        </p:nvSpPr>
        <p:spPr/>
        <p:txBody>
          <a:bodyPr/>
          <a:lstStyle/>
          <a:p>
            <a:fld id="{AA56F7D9-A52C-4469-B536-6313C6CECD9C}" type="slidenum">
              <a:rPr lang="en-IN" smtClean="0"/>
              <a:t>‹#›</a:t>
            </a:fld>
            <a:endParaRPr lang="en-IN"/>
          </a:p>
        </p:txBody>
      </p:sp>
    </p:spTree>
    <p:extLst>
      <p:ext uri="{BB962C8B-B14F-4D97-AF65-F5344CB8AC3E}">
        <p14:creationId xmlns:p14="http://schemas.microsoft.com/office/powerpoint/2010/main" val="319706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E349E7-2C7B-3240-294F-85BC39859F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821F32-34FB-A250-36A2-D8632CBDA5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59A641-B195-03A8-EBFB-0DBF7F5B6A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183CDA-F8CF-458C-A3A2-957CDBAA2CFC}" type="datetimeFigureOut">
              <a:rPr lang="en-IN" smtClean="0"/>
              <a:t>16-07-2025</a:t>
            </a:fld>
            <a:endParaRPr lang="en-IN"/>
          </a:p>
        </p:txBody>
      </p:sp>
      <p:sp>
        <p:nvSpPr>
          <p:cNvPr id="5" name="Footer Placeholder 4">
            <a:extLst>
              <a:ext uri="{FF2B5EF4-FFF2-40B4-BE49-F238E27FC236}">
                <a16:creationId xmlns:a16="http://schemas.microsoft.com/office/drawing/2014/main" id="{E3AC1A92-C82D-531F-34C4-A4CE6B4183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3E336E-2987-99ED-2CE0-19626DB66A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6F7D9-A52C-4469-B536-6313C6CECD9C}" type="slidenum">
              <a:rPr lang="en-IN" smtClean="0"/>
              <a:t>‹#›</a:t>
            </a:fld>
            <a:endParaRPr lang="en-IN"/>
          </a:p>
        </p:txBody>
      </p:sp>
    </p:spTree>
    <p:extLst>
      <p:ext uri="{BB962C8B-B14F-4D97-AF65-F5344CB8AC3E}">
        <p14:creationId xmlns:p14="http://schemas.microsoft.com/office/powerpoint/2010/main" val="1397782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4">
            <a:extLst>
              <a:ext uri="{FF2B5EF4-FFF2-40B4-BE49-F238E27FC236}">
                <a16:creationId xmlns:a16="http://schemas.microsoft.com/office/drawing/2014/main" id="{87B91809-1564-89D3-9C30-6C2DBDB671DB}"/>
              </a:ext>
            </a:extLst>
          </p:cNvPr>
          <p:cNvSpPr/>
          <p:nvPr/>
        </p:nvSpPr>
        <p:spPr>
          <a:xfrm flipV="1">
            <a:off x="3823796" y="3871278"/>
            <a:ext cx="4544408" cy="704618"/>
          </a:xfrm>
          <a:custGeom>
            <a:avLst/>
            <a:gdLst/>
            <a:ahLst/>
            <a:cxnLst/>
            <a:rect l="l" t="t" r="r" b="b"/>
            <a:pathLst>
              <a:path w="1049690" h="187305">
                <a:moveTo>
                  <a:pt x="203200" y="0"/>
                </a:moveTo>
                <a:lnTo>
                  <a:pt x="846490" y="0"/>
                </a:lnTo>
                <a:lnTo>
                  <a:pt x="1049690" y="187305"/>
                </a:lnTo>
                <a:lnTo>
                  <a:pt x="0" y="187305"/>
                </a:lnTo>
                <a:lnTo>
                  <a:pt x="203200" y="0"/>
                </a:lnTo>
                <a:close/>
              </a:path>
            </a:pathLst>
          </a:custGeom>
          <a:solidFill>
            <a:srgbClr val="0071C9"/>
          </a:solidFill>
        </p:spPr>
        <p:txBody>
          <a:bodyPr/>
          <a:lstStyle/>
          <a:p>
            <a:pPr algn="ctr"/>
            <a:endParaRPr lang="en-IN" dirty="0"/>
          </a:p>
        </p:txBody>
      </p:sp>
      <p:sp>
        <p:nvSpPr>
          <p:cNvPr id="2" name="Title 1">
            <a:extLst>
              <a:ext uri="{FF2B5EF4-FFF2-40B4-BE49-F238E27FC236}">
                <a16:creationId xmlns:a16="http://schemas.microsoft.com/office/drawing/2014/main" id="{9E34EFC4-CEF4-32E6-013E-FC7FD0DD6012}"/>
              </a:ext>
            </a:extLst>
          </p:cNvPr>
          <p:cNvSpPr>
            <a:spLocks noGrp="1"/>
          </p:cNvSpPr>
          <p:nvPr>
            <p:ph type="ctrTitle"/>
          </p:nvPr>
        </p:nvSpPr>
        <p:spPr>
          <a:xfrm>
            <a:off x="1524000" y="2055389"/>
            <a:ext cx="9144000" cy="1804988"/>
          </a:xfrm>
          <a:prstGeom prst="roundRect">
            <a:avLst/>
          </a:prstGeom>
          <a:ln>
            <a:solidFill>
              <a:schemeClr val="accent1">
                <a:shade val="15000"/>
                <a:alpha val="50000"/>
              </a:schemeClr>
            </a:solidFill>
          </a:ln>
        </p:spPr>
        <p:txBody>
          <a:bodyPr>
            <a:noAutofit/>
          </a:bodyPr>
          <a:lstStyle/>
          <a:p>
            <a:r>
              <a:rPr lang="en-US" sz="4000" dirty="0">
                <a:latin typeface="Bahnschrift SemiBold SemiConden" panose="020B0502040204020203" pitchFamily="34" charset="0"/>
              </a:rPr>
              <a:t>Development of a AI/ML based predictive model for estimation of</a:t>
            </a:r>
            <a:br>
              <a:rPr lang="en-US" sz="4000" dirty="0"/>
            </a:br>
            <a:r>
              <a:rPr lang="en-US" sz="4000" dirty="0">
                <a:solidFill>
                  <a:srgbClr val="0071C9"/>
                </a:solidFill>
                <a:latin typeface="Bahnschrift SemiBold SemiConden" panose="020B0502040204020203" pitchFamily="34" charset="0"/>
              </a:rPr>
              <a:t>Monthly Per Capita Expenditure (MPCE)</a:t>
            </a:r>
            <a:endParaRPr lang="en-IN" sz="4000" dirty="0">
              <a:solidFill>
                <a:srgbClr val="0071C9"/>
              </a:solidFill>
              <a:latin typeface="Bahnschrift SemiBold SemiConden" panose="020B0502040204020203" pitchFamily="34" charset="0"/>
            </a:endParaRPr>
          </a:p>
        </p:txBody>
      </p:sp>
      <p:sp>
        <p:nvSpPr>
          <p:cNvPr id="3" name="Subtitle 2">
            <a:extLst>
              <a:ext uri="{FF2B5EF4-FFF2-40B4-BE49-F238E27FC236}">
                <a16:creationId xmlns:a16="http://schemas.microsoft.com/office/drawing/2014/main" id="{922A7FB4-0B88-F8FF-BCBD-007CA24963D9}"/>
              </a:ext>
            </a:extLst>
          </p:cNvPr>
          <p:cNvSpPr>
            <a:spLocks noGrp="1"/>
          </p:cNvSpPr>
          <p:nvPr>
            <p:ph type="subTitle" idx="1"/>
          </p:nvPr>
        </p:nvSpPr>
        <p:spPr>
          <a:xfrm>
            <a:off x="1524000" y="4735513"/>
            <a:ext cx="9144000" cy="1941512"/>
          </a:xfrm>
        </p:spPr>
        <p:txBody>
          <a:bodyPr>
            <a:normAutofit fontScale="92500" lnSpcReduction="10000"/>
          </a:bodyPr>
          <a:lstStyle/>
          <a:p>
            <a:r>
              <a:rPr lang="en-US" dirty="0"/>
              <a:t>SANDESH TAYDE</a:t>
            </a:r>
            <a:br>
              <a:rPr lang="en-US" dirty="0"/>
            </a:br>
            <a:r>
              <a:rPr lang="en-US" dirty="0"/>
              <a:t>NIRAJ PATIL</a:t>
            </a:r>
          </a:p>
          <a:p>
            <a:r>
              <a:rPr lang="en-US" dirty="0"/>
              <a:t>SHRUITI KHAPEKAR</a:t>
            </a:r>
          </a:p>
          <a:p>
            <a:r>
              <a:rPr lang="en-US" dirty="0"/>
              <a:t>ADITI PAWAR</a:t>
            </a:r>
          </a:p>
          <a:p>
            <a:r>
              <a:rPr lang="en-IN" dirty="0"/>
              <a:t>RONALD CHETTIAR</a:t>
            </a:r>
          </a:p>
        </p:txBody>
      </p:sp>
      <p:sp>
        <p:nvSpPr>
          <p:cNvPr id="6" name="Rectangle: Rounded Corners 5">
            <a:extLst>
              <a:ext uri="{FF2B5EF4-FFF2-40B4-BE49-F238E27FC236}">
                <a16:creationId xmlns:a16="http://schemas.microsoft.com/office/drawing/2014/main" id="{63B080D7-98BA-5C4E-9D7D-07CC33D3A15F}"/>
              </a:ext>
            </a:extLst>
          </p:cNvPr>
          <p:cNvSpPr/>
          <p:nvPr/>
        </p:nvSpPr>
        <p:spPr>
          <a:xfrm>
            <a:off x="10734675" y="-295276"/>
            <a:ext cx="1343025" cy="2181225"/>
          </a:xfrm>
          <a:prstGeom prst="roundRect">
            <a:avLst/>
          </a:prstGeom>
          <a:blipFill>
            <a:blip r:embed="rId2"/>
            <a:stretch>
              <a:fillRect l="-6383" r="-6727"/>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ubtitle 2">
            <a:extLst>
              <a:ext uri="{FF2B5EF4-FFF2-40B4-BE49-F238E27FC236}">
                <a16:creationId xmlns:a16="http://schemas.microsoft.com/office/drawing/2014/main" id="{CE9DCD37-7511-486B-4CB3-B704DFD24272}"/>
              </a:ext>
            </a:extLst>
          </p:cNvPr>
          <p:cNvSpPr txBox="1">
            <a:spLocks/>
          </p:cNvSpPr>
          <p:nvPr/>
        </p:nvSpPr>
        <p:spPr>
          <a:xfrm>
            <a:off x="1590675" y="4049619"/>
            <a:ext cx="9144000" cy="3984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solidFill>
                  <a:schemeClr val="bg1"/>
                </a:solidFill>
                <a:latin typeface="Bahnschrift SemiBold SemiConden" panose="020B0502040204020203" pitchFamily="34" charset="0"/>
              </a:rPr>
              <a:t>INSIGHT SEEKERS</a:t>
            </a:r>
            <a:endParaRPr lang="en-IN" b="1" u="sng" dirty="0">
              <a:solidFill>
                <a:schemeClr val="bg1"/>
              </a:solidFill>
              <a:latin typeface="Bahnschrift SemiBold SemiConden" panose="020B0502040204020203" pitchFamily="34" charset="0"/>
            </a:endParaRPr>
          </a:p>
        </p:txBody>
      </p:sp>
      <p:grpSp>
        <p:nvGrpSpPr>
          <p:cNvPr id="8" name="Group 2">
            <a:extLst>
              <a:ext uri="{FF2B5EF4-FFF2-40B4-BE49-F238E27FC236}">
                <a16:creationId xmlns:a16="http://schemas.microsoft.com/office/drawing/2014/main" id="{048AD211-2A7B-BF1C-9A80-4D931FEDA9AF}"/>
              </a:ext>
            </a:extLst>
          </p:cNvPr>
          <p:cNvGrpSpPr/>
          <p:nvPr/>
        </p:nvGrpSpPr>
        <p:grpSpPr>
          <a:xfrm rot="5400000">
            <a:off x="-7531987" y="-2779969"/>
            <a:ext cx="13746013" cy="7150608"/>
            <a:chOff x="0" y="0"/>
            <a:chExt cx="406400" cy="187305"/>
          </a:xfrm>
        </p:grpSpPr>
        <p:sp>
          <p:nvSpPr>
            <p:cNvPr id="9" name="Freeform 3">
              <a:extLst>
                <a:ext uri="{FF2B5EF4-FFF2-40B4-BE49-F238E27FC236}">
                  <a16:creationId xmlns:a16="http://schemas.microsoft.com/office/drawing/2014/main" id="{19CE649D-C111-FD32-01CB-85FFAE5B184A}"/>
                </a:ext>
              </a:extLst>
            </p:cNvPr>
            <p:cNvSpPr/>
            <p:nvPr/>
          </p:nvSpPr>
          <p:spPr>
            <a:xfrm>
              <a:off x="0" y="0"/>
              <a:ext cx="406400" cy="187305"/>
            </a:xfrm>
            <a:custGeom>
              <a:avLst/>
              <a:gdLst/>
              <a:ahLst/>
              <a:cxnLst/>
              <a:rect l="l" t="t" r="r" b="b"/>
              <a:pathLst>
                <a:path w="406400" h="187305">
                  <a:moveTo>
                    <a:pt x="203200" y="0"/>
                  </a:moveTo>
                  <a:lnTo>
                    <a:pt x="203200" y="0"/>
                  </a:lnTo>
                  <a:lnTo>
                    <a:pt x="406400" y="187305"/>
                  </a:lnTo>
                  <a:lnTo>
                    <a:pt x="0" y="187305"/>
                  </a:lnTo>
                  <a:lnTo>
                    <a:pt x="203200" y="0"/>
                  </a:lnTo>
                  <a:close/>
                </a:path>
              </a:pathLst>
            </a:custGeom>
            <a:solidFill>
              <a:srgbClr val="0071C9"/>
            </a:solidFill>
          </p:spPr>
        </p:sp>
        <p:sp>
          <p:nvSpPr>
            <p:cNvPr id="10" name="TextBox 4">
              <a:extLst>
                <a:ext uri="{FF2B5EF4-FFF2-40B4-BE49-F238E27FC236}">
                  <a16:creationId xmlns:a16="http://schemas.microsoft.com/office/drawing/2014/main" id="{E0CA2F81-42F5-B9BC-0904-67AF24CCD4D5}"/>
                </a:ext>
              </a:extLst>
            </p:cNvPr>
            <p:cNvSpPr txBox="1"/>
            <p:nvPr/>
          </p:nvSpPr>
          <p:spPr>
            <a:xfrm>
              <a:off x="127000" y="-38100"/>
              <a:ext cx="152400" cy="225405"/>
            </a:xfrm>
            <a:prstGeom prst="rect">
              <a:avLst/>
            </a:prstGeom>
          </p:spPr>
          <p:txBody>
            <a:bodyPr lIns="33867" tIns="33867" rIns="33867" bIns="33867" rtlCol="0" anchor="ctr"/>
            <a:lstStyle/>
            <a:p>
              <a:pPr algn="ctr">
                <a:lnSpc>
                  <a:spcPts val="1400"/>
                </a:lnSpc>
              </a:pPr>
              <a:endParaRPr sz="1200"/>
            </a:p>
          </p:txBody>
        </p:sp>
      </p:grpSp>
      <p:grpSp>
        <p:nvGrpSpPr>
          <p:cNvPr id="11" name="Group 2">
            <a:extLst>
              <a:ext uri="{FF2B5EF4-FFF2-40B4-BE49-F238E27FC236}">
                <a16:creationId xmlns:a16="http://schemas.microsoft.com/office/drawing/2014/main" id="{EE642101-E359-3C0A-BC14-DFDFD3060B19}"/>
              </a:ext>
            </a:extLst>
          </p:cNvPr>
          <p:cNvGrpSpPr/>
          <p:nvPr/>
        </p:nvGrpSpPr>
        <p:grpSpPr>
          <a:xfrm rot="16200000">
            <a:off x="3728318" y="4654295"/>
            <a:ext cx="13746013" cy="7150608"/>
            <a:chOff x="0" y="0"/>
            <a:chExt cx="406400" cy="187305"/>
          </a:xfrm>
        </p:grpSpPr>
        <p:sp>
          <p:nvSpPr>
            <p:cNvPr id="12" name="Freeform 3">
              <a:extLst>
                <a:ext uri="{FF2B5EF4-FFF2-40B4-BE49-F238E27FC236}">
                  <a16:creationId xmlns:a16="http://schemas.microsoft.com/office/drawing/2014/main" id="{581D8A17-04C8-6843-EAED-E9CCF22EE696}"/>
                </a:ext>
              </a:extLst>
            </p:cNvPr>
            <p:cNvSpPr/>
            <p:nvPr/>
          </p:nvSpPr>
          <p:spPr>
            <a:xfrm>
              <a:off x="0" y="0"/>
              <a:ext cx="406400" cy="187305"/>
            </a:xfrm>
            <a:custGeom>
              <a:avLst/>
              <a:gdLst/>
              <a:ahLst/>
              <a:cxnLst/>
              <a:rect l="l" t="t" r="r" b="b"/>
              <a:pathLst>
                <a:path w="406400" h="187305">
                  <a:moveTo>
                    <a:pt x="203200" y="0"/>
                  </a:moveTo>
                  <a:lnTo>
                    <a:pt x="203200" y="0"/>
                  </a:lnTo>
                  <a:lnTo>
                    <a:pt x="406400" y="187305"/>
                  </a:lnTo>
                  <a:lnTo>
                    <a:pt x="0" y="187305"/>
                  </a:lnTo>
                  <a:lnTo>
                    <a:pt x="203200" y="0"/>
                  </a:lnTo>
                  <a:close/>
                </a:path>
              </a:pathLst>
            </a:custGeom>
            <a:solidFill>
              <a:srgbClr val="0071C9"/>
            </a:solidFill>
          </p:spPr>
        </p:sp>
        <p:sp>
          <p:nvSpPr>
            <p:cNvPr id="13" name="TextBox 4">
              <a:extLst>
                <a:ext uri="{FF2B5EF4-FFF2-40B4-BE49-F238E27FC236}">
                  <a16:creationId xmlns:a16="http://schemas.microsoft.com/office/drawing/2014/main" id="{8BD2D617-0A35-4C8E-49F9-FC33D9F7EF0E}"/>
                </a:ext>
              </a:extLst>
            </p:cNvPr>
            <p:cNvSpPr txBox="1"/>
            <p:nvPr/>
          </p:nvSpPr>
          <p:spPr>
            <a:xfrm>
              <a:off x="127000" y="-38100"/>
              <a:ext cx="152400" cy="225405"/>
            </a:xfrm>
            <a:prstGeom prst="rect">
              <a:avLst/>
            </a:prstGeom>
          </p:spPr>
          <p:txBody>
            <a:bodyPr lIns="33867" tIns="33867" rIns="33867" bIns="33867" rtlCol="0" anchor="ctr"/>
            <a:lstStyle/>
            <a:p>
              <a:pPr algn="ctr">
                <a:lnSpc>
                  <a:spcPts val="1400"/>
                </a:lnSpc>
              </a:pPr>
              <a:endParaRPr sz="1200"/>
            </a:p>
          </p:txBody>
        </p:sp>
      </p:grpSp>
      <p:grpSp>
        <p:nvGrpSpPr>
          <p:cNvPr id="15" name="Group 3">
            <a:extLst>
              <a:ext uri="{FF2B5EF4-FFF2-40B4-BE49-F238E27FC236}">
                <a16:creationId xmlns:a16="http://schemas.microsoft.com/office/drawing/2014/main" id="{D7D7EC57-6490-64C9-E797-6E89C10A1A57}"/>
              </a:ext>
            </a:extLst>
          </p:cNvPr>
          <p:cNvGrpSpPr/>
          <p:nvPr/>
        </p:nvGrpSpPr>
        <p:grpSpPr>
          <a:xfrm>
            <a:off x="-1747434" y="5143633"/>
            <a:ext cx="5037228" cy="2321604"/>
            <a:chOff x="0" y="0"/>
            <a:chExt cx="406400" cy="187305"/>
          </a:xfrm>
        </p:grpSpPr>
        <p:sp>
          <p:nvSpPr>
            <p:cNvPr id="16" name="Freeform 4">
              <a:extLst>
                <a:ext uri="{FF2B5EF4-FFF2-40B4-BE49-F238E27FC236}">
                  <a16:creationId xmlns:a16="http://schemas.microsoft.com/office/drawing/2014/main" id="{680D58A9-06C3-EF0B-C33A-28E7E8FE3B5D}"/>
                </a:ext>
              </a:extLst>
            </p:cNvPr>
            <p:cNvSpPr/>
            <p:nvPr/>
          </p:nvSpPr>
          <p:spPr>
            <a:xfrm>
              <a:off x="0" y="0"/>
              <a:ext cx="406400" cy="187305"/>
            </a:xfrm>
            <a:custGeom>
              <a:avLst/>
              <a:gdLst/>
              <a:ahLst/>
              <a:cxnLst/>
              <a:rect l="l" t="t" r="r" b="b"/>
              <a:pathLst>
                <a:path w="406400" h="187305">
                  <a:moveTo>
                    <a:pt x="203200" y="0"/>
                  </a:moveTo>
                  <a:lnTo>
                    <a:pt x="203200" y="0"/>
                  </a:lnTo>
                  <a:lnTo>
                    <a:pt x="406400" y="187305"/>
                  </a:lnTo>
                  <a:lnTo>
                    <a:pt x="0" y="187305"/>
                  </a:lnTo>
                  <a:lnTo>
                    <a:pt x="203200" y="0"/>
                  </a:lnTo>
                  <a:close/>
                </a:path>
              </a:pathLst>
            </a:custGeom>
            <a:solidFill>
              <a:srgbClr val="56AEFF"/>
            </a:solidFill>
          </p:spPr>
        </p:sp>
        <p:sp>
          <p:nvSpPr>
            <p:cNvPr id="17" name="TextBox 5">
              <a:extLst>
                <a:ext uri="{FF2B5EF4-FFF2-40B4-BE49-F238E27FC236}">
                  <a16:creationId xmlns:a16="http://schemas.microsoft.com/office/drawing/2014/main" id="{9A79ACAA-587F-CD02-E765-C2CCE8D2445D}"/>
                </a:ext>
              </a:extLst>
            </p:cNvPr>
            <p:cNvSpPr txBox="1"/>
            <p:nvPr/>
          </p:nvSpPr>
          <p:spPr>
            <a:xfrm>
              <a:off x="127000" y="-38100"/>
              <a:ext cx="152400" cy="225405"/>
            </a:xfrm>
            <a:prstGeom prst="rect">
              <a:avLst/>
            </a:prstGeom>
          </p:spPr>
          <p:txBody>
            <a:bodyPr lIns="33867" tIns="33867" rIns="33867" bIns="33867" rtlCol="0" anchor="ctr"/>
            <a:lstStyle/>
            <a:p>
              <a:pPr algn="ctr">
                <a:lnSpc>
                  <a:spcPts val="1400"/>
                </a:lnSpc>
              </a:pPr>
              <a:endParaRPr sz="1200"/>
            </a:p>
          </p:txBody>
        </p:sp>
      </p:grpSp>
    </p:spTree>
    <p:extLst>
      <p:ext uri="{BB962C8B-B14F-4D97-AF65-F5344CB8AC3E}">
        <p14:creationId xmlns:p14="http://schemas.microsoft.com/office/powerpoint/2010/main" val="2483849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F0F7E6EC-3EB7-36C4-4E69-98ADE58E6A3C}"/>
              </a:ext>
            </a:extLst>
          </p:cNvPr>
          <p:cNvGrpSpPr/>
          <p:nvPr/>
        </p:nvGrpSpPr>
        <p:grpSpPr>
          <a:xfrm rot="-10800000">
            <a:off x="1678022" y="-1386270"/>
            <a:ext cx="8835957" cy="2247129"/>
            <a:chOff x="0" y="0"/>
            <a:chExt cx="736505" cy="187305"/>
          </a:xfrm>
        </p:grpSpPr>
        <p:sp>
          <p:nvSpPr>
            <p:cNvPr id="3" name="Freeform 7">
              <a:extLst>
                <a:ext uri="{FF2B5EF4-FFF2-40B4-BE49-F238E27FC236}">
                  <a16:creationId xmlns:a16="http://schemas.microsoft.com/office/drawing/2014/main" id="{A113FC6D-ACEC-56CC-C471-7620085A1109}"/>
                </a:ext>
              </a:extLst>
            </p:cNvPr>
            <p:cNvSpPr/>
            <p:nvPr/>
          </p:nvSpPr>
          <p:spPr>
            <a:xfrm>
              <a:off x="0" y="0"/>
              <a:ext cx="736505" cy="187305"/>
            </a:xfrm>
            <a:custGeom>
              <a:avLst/>
              <a:gdLst/>
              <a:ahLst/>
              <a:cxnLst/>
              <a:rect l="l" t="t" r="r" b="b"/>
              <a:pathLst>
                <a:path w="736505" h="187305">
                  <a:moveTo>
                    <a:pt x="203200" y="0"/>
                  </a:moveTo>
                  <a:lnTo>
                    <a:pt x="533305" y="0"/>
                  </a:lnTo>
                  <a:lnTo>
                    <a:pt x="736505" y="187305"/>
                  </a:lnTo>
                  <a:lnTo>
                    <a:pt x="0" y="187305"/>
                  </a:lnTo>
                  <a:lnTo>
                    <a:pt x="203200" y="0"/>
                  </a:lnTo>
                  <a:close/>
                </a:path>
              </a:pathLst>
            </a:custGeom>
            <a:solidFill>
              <a:srgbClr val="0071C9"/>
            </a:solidFill>
          </p:spPr>
        </p:sp>
        <p:sp>
          <p:nvSpPr>
            <p:cNvPr id="4" name="TextBox 8">
              <a:extLst>
                <a:ext uri="{FF2B5EF4-FFF2-40B4-BE49-F238E27FC236}">
                  <a16:creationId xmlns:a16="http://schemas.microsoft.com/office/drawing/2014/main" id="{725EC878-4F04-E0FF-3016-4B2A0FD8E224}"/>
                </a:ext>
              </a:extLst>
            </p:cNvPr>
            <p:cNvSpPr txBox="1"/>
            <p:nvPr/>
          </p:nvSpPr>
          <p:spPr>
            <a:xfrm>
              <a:off x="127000" y="-38100"/>
              <a:ext cx="482505" cy="225405"/>
            </a:xfrm>
            <a:prstGeom prst="rect">
              <a:avLst/>
            </a:prstGeom>
          </p:spPr>
          <p:txBody>
            <a:bodyPr lIns="33867" tIns="33867" rIns="33867" bIns="33867" rtlCol="0" anchor="ctr"/>
            <a:lstStyle/>
            <a:p>
              <a:pPr algn="ctr">
                <a:lnSpc>
                  <a:spcPts val="1400"/>
                </a:lnSpc>
              </a:pPr>
              <a:endParaRPr sz="1200"/>
            </a:p>
          </p:txBody>
        </p:sp>
      </p:grpSp>
      <p:sp>
        <p:nvSpPr>
          <p:cNvPr id="5" name="TextBox 4">
            <a:extLst>
              <a:ext uri="{FF2B5EF4-FFF2-40B4-BE49-F238E27FC236}">
                <a16:creationId xmlns:a16="http://schemas.microsoft.com/office/drawing/2014/main" id="{C4E9864B-8A7C-9963-4533-126561960976}"/>
              </a:ext>
            </a:extLst>
          </p:cNvPr>
          <p:cNvSpPr txBox="1"/>
          <p:nvPr/>
        </p:nvSpPr>
        <p:spPr>
          <a:xfrm>
            <a:off x="3944534" y="84194"/>
            <a:ext cx="4302932" cy="646331"/>
          </a:xfrm>
          <a:prstGeom prst="rect">
            <a:avLst/>
          </a:prstGeom>
          <a:noFill/>
        </p:spPr>
        <p:txBody>
          <a:bodyPr wrap="square" rtlCol="0">
            <a:spAutoFit/>
          </a:bodyPr>
          <a:lstStyle/>
          <a:p>
            <a:pPr algn="ctr"/>
            <a:r>
              <a:rPr lang="en-US" sz="3600" dirty="0">
                <a:solidFill>
                  <a:schemeClr val="bg1"/>
                </a:solidFill>
                <a:latin typeface="Bahnschrift SemiBold Condensed" panose="020B0502040204020203" pitchFamily="34" charset="0"/>
              </a:rPr>
              <a:t>BENIFITS</a:t>
            </a:r>
            <a:endParaRPr lang="en-IN" sz="3600" dirty="0">
              <a:solidFill>
                <a:schemeClr val="bg1"/>
              </a:solidFill>
              <a:latin typeface="Bahnschrift SemiBold Condensed" panose="020B0502040204020203" pitchFamily="34" charset="0"/>
            </a:endParaRPr>
          </a:p>
        </p:txBody>
      </p:sp>
      <p:sp>
        <p:nvSpPr>
          <p:cNvPr id="6" name="TextBox 5">
            <a:extLst>
              <a:ext uri="{FF2B5EF4-FFF2-40B4-BE49-F238E27FC236}">
                <a16:creationId xmlns:a16="http://schemas.microsoft.com/office/drawing/2014/main" id="{861DBF24-2545-8C20-F18A-65A19CB828DD}"/>
              </a:ext>
            </a:extLst>
          </p:cNvPr>
          <p:cNvSpPr txBox="1"/>
          <p:nvPr/>
        </p:nvSpPr>
        <p:spPr>
          <a:xfrm>
            <a:off x="636654" y="3698524"/>
            <a:ext cx="3307880" cy="369332"/>
          </a:xfrm>
          <a:prstGeom prst="rect">
            <a:avLst/>
          </a:prstGeom>
          <a:noFill/>
        </p:spPr>
        <p:txBody>
          <a:bodyPr wrap="square" rtlCol="0">
            <a:spAutoFit/>
          </a:bodyPr>
          <a:lstStyle/>
          <a:p>
            <a:r>
              <a:rPr lang="en-US" dirty="0"/>
              <a:t>Cost-Effective Policy Planning</a:t>
            </a:r>
            <a:endParaRPr lang="en-IN" dirty="0"/>
          </a:p>
        </p:txBody>
      </p:sp>
      <p:sp>
        <p:nvSpPr>
          <p:cNvPr id="7" name="TextBox 6">
            <a:extLst>
              <a:ext uri="{FF2B5EF4-FFF2-40B4-BE49-F238E27FC236}">
                <a16:creationId xmlns:a16="http://schemas.microsoft.com/office/drawing/2014/main" id="{E59E8D21-9065-E9A0-A864-47A4C1BD5562}"/>
              </a:ext>
            </a:extLst>
          </p:cNvPr>
          <p:cNvSpPr txBox="1"/>
          <p:nvPr/>
        </p:nvSpPr>
        <p:spPr>
          <a:xfrm>
            <a:off x="4939586" y="3698524"/>
            <a:ext cx="3307880" cy="369332"/>
          </a:xfrm>
          <a:prstGeom prst="rect">
            <a:avLst/>
          </a:prstGeom>
          <a:noFill/>
        </p:spPr>
        <p:txBody>
          <a:bodyPr wrap="square" rtlCol="0">
            <a:spAutoFit/>
          </a:bodyPr>
          <a:lstStyle/>
          <a:p>
            <a:r>
              <a:rPr lang="en-US" dirty="0"/>
              <a:t>Saves Time And Money</a:t>
            </a:r>
            <a:endParaRPr lang="en-IN" dirty="0"/>
          </a:p>
        </p:txBody>
      </p:sp>
      <p:sp>
        <p:nvSpPr>
          <p:cNvPr id="8" name="TextBox 7">
            <a:extLst>
              <a:ext uri="{FF2B5EF4-FFF2-40B4-BE49-F238E27FC236}">
                <a16:creationId xmlns:a16="http://schemas.microsoft.com/office/drawing/2014/main" id="{E283B291-453C-C790-7847-186AEA843202}"/>
              </a:ext>
            </a:extLst>
          </p:cNvPr>
          <p:cNvSpPr txBox="1"/>
          <p:nvPr/>
        </p:nvSpPr>
        <p:spPr>
          <a:xfrm>
            <a:off x="7943850" y="3690286"/>
            <a:ext cx="3980881" cy="369332"/>
          </a:xfrm>
          <a:prstGeom prst="rect">
            <a:avLst/>
          </a:prstGeom>
          <a:noFill/>
        </p:spPr>
        <p:txBody>
          <a:bodyPr wrap="square" rtlCol="0">
            <a:spAutoFit/>
          </a:bodyPr>
          <a:lstStyle/>
          <a:p>
            <a:r>
              <a:rPr lang="en-US" dirty="0"/>
              <a:t>Improved targeted government policies</a:t>
            </a:r>
            <a:endParaRPr lang="en-IN" dirty="0"/>
          </a:p>
        </p:txBody>
      </p:sp>
      <p:sp>
        <p:nvSpPr>
          <p:cNvPr id="9" name="TextBox 8">
            <a:extLst>
              <a:ext uri="{FF2B5EF4-FFF2-40B4-BE49-F238E27FC236}">
                <a16:creationId xmlns:a16="http://schemas.microsoft.com/office/drawing/2014/main" id="{6096C745-1BEF-2D80-1091-C4D42D6132D1}"/>
              </a:ext>
            </a:extLst>
          </p:cNvPr>
          <p:cNvSpPr txBox="1"/>
          <p:nvPr/>
        </p:nvSpPr>
        <p:spPr>
          <a:xfrm>
            <a:off x="1470746" y="3003857"/>
            <a:ext cx="1226880" cy="679545"/>
          </a:xfrm>
          <a:prstGeom prst="rect">
            <a:avLst/>
          </a:prstGeom>
        </p:spPr>
        <p:txBody>
          <a:bodyPr lIns="0" tIns="0" rIns="0" bIns="0" rtlCol="0" anchor="t">
            <a:spAutoFit/>
          </a:bodyPr>
          <a:lstStyle/>
          <a:p>
            <a:pPr algn="ctr">
              <a:lnSpc>
                <a:spcPts val="5752"/>
              </a:lnSpc>
              <a:spcBef>
                <a:spcPct val="0"/>
              </a:spcBef>
            </a:pPr>
            <a:r>
              <a:rPr lang="en-US" sz="4168" b="1" spc="221" dirty="0">
                <a:solidFill>
                  <a:srgbClr val="231F20"/>
                </a:solidFill>
                <a:latin typeface="Montserrat Classic Bold"/>
                <a:ea typeface="Montserrat Classic Bold"/>
                <a:cs typeface="Montserrat Classic Bold"/>
                <a:sym typeface="Montserrat Classic Bold"/>
              </a:rPr>
              <a:t>01</a:t>
            </a:r>
          </a:p>
        </p:txBody>
      </p:sp>
      <p:sp>
        <p:nvSpPr>
          <p:cNvPr id="10" name="TextBox 10">
            <a:extLst>
              <a:ext uri="{FF2B5EF4-FFF2-40B4-BE49-F238E27FC236}">
                <a16:creationId xmlns:a16="http://schemas.microsoft.com/office/drawing/2014/main" id="{C8192D9E-4DBF-881C-CCAC-DECCC61228C9}"/>
              </a:ext>
            </a:extLst>
          </p:cNvPr>
          <p:cNvSpPr txBox="1"/>
          <p:nvPr/>
        </p:nvSpPr>
        <p:spPr>
          <a:xfrm>
            <a:off x="5482560" y="3045219"/>
            <a:ext cx="1226880" cy="679545"/>
          </a:xfrm>
          <a:prstGeom prst="rect">
            <a:avLst/>
          </a:prstGeom>
        </p:spPr>
        <p:txBody>
          <a:bodyPr lIns="0" tIns="0" rIns="0" bIns="0" rtlCol="0" anchor="t">
            <a:spAutoFit/>
          </a:bodyPr>
          <a:lstStyle/>
          <a:p>
            <a:pPr algn="ctr">
              <a:lnSpc>
                <a:spcPts val="5752"/>
              </a:lnSpc>
              <a:spcBef>
                <a:spcPct val="0"/>
              </a:spcBef>
            </a:pPr>
            <a:r>
              <a:rPr lang="en-US" sz="4168" b="1" spc="221" dirty="0">
                <a:solidFill>
                  <a:srgbClr val="231F20"/>
                </a:solidFill>
                <a:latin typeface="Montserrat Classic Bold"/>
                <a:ea typeface="Montserrat Classic Bold"/>
                <a:cs typeface="Montserrat Classic Bold"/>
                <a:sym typeface="Montserrat Classic Bold"/>
              </a:rPr>
              <a:t>02</a:t>
            </a:r>
          </a:p>
        </p:txBody>
      </p:sp>
      <p:sp>
        <p:nvSpPr>
          <p:cNvPr id="11" name="TextBox 12">
            <a:extLst>
              <a:ext uri="{FF2B5EF4-FFF2-40B4-BE49-F238E27FC236}">
                <a16:creationId xmlns:a16="http://schemas.microsoft.com/office/drawing/2014/main" id="{CB708383-DF4C-8CDD-191F-7BC59EB9627B}"/>
              </a:ext>
            </a:extLst>
          </p:cNvPr>
          <p:cNvSpPr txBox="1"/>
          <p:nvPr/>
        </p:nvSpPr>
        <p:spPr>
          <a:xfrm>
            <a:off x="8880934" y="3045219"/>
            <a:ext cx="1226880" cy="679545"/>
          </a:xfrm>
          <a:prstGeom prst="rect">
            <a:avLst/>
          </a:prstGeom>
        </p:spPr>
        <p:txBody>
          <a:bodyPr lIns="0" tIns="0" rIns="0" bIns="0" rtlCol="0" anchor="t">
            <a:spAutoFit/>
          </a:bodyPr>
          <a:lstStyle/>
          <a:p>
            <a:pPr algn="ctr">
              <a:lnSpc>
                <a:spcPts val="5752"/>
              </a:lnSpc>
              <a:spcBef>
                <a:spcPct val="0"/>
              </a:spcBef>
            </a:pPr>
            <a:r>
              <a:rPr lang="en-US" sz="4168" b="1" spc="221" dirty="0">
                <a:solidFill>
                  <a:srgbClr val="231F20"/>
                </a:solidFill>
                <a:latin typeface="Montserrat Classic Bold"/>
                <a:ea typeface="Montserrat Classic Bold"/>
                <a:cs typeface="Montserrat Classic Bold"/>
                <a:sym typeface="Montserrat Classic Bold"/>
              </a:rPr>
              <a:t>03</a:t>
            </a:r>
          </a:p>
        </p:txBody>
      </p:sp>
    </p:spTree>
    <p:extLst>
      <p:ext uri="{BB962C8B-B14F-4D97-AF65-F5344CB8AC3E}">
        <p14:creationId xmlns:p14="http://schemas.microsoft.com/office/powerpoint/2010/main" val="4137568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F56A52E9-9F92-8696-E5B7-1498E3668A4D}"/>
              </a:ext>
            </a:extLst>
          </p:cNvPr>
          <p:cNvGrpSpPr/>
          <p:nvPr/>
        </p:nvGrpSpPr>
        <p:grpSpPr>
          <a:xfrm rot="-10800000">
            <a:off x="1678022" y="-1386270"/>
            <a:ext cx="8835957" cy="2247129"/>
            <a:chOff x="0" y="0"/>
            <a:chExt cx="736505" cy="187305"/>
          </a:xfrm>
        </p:grpSpPr>
        <p:sp>
          <p:nvSpPr>
            <p:cNvPr id="3" name="Freeform 7">
              <a:extLst>
                <a:ext uri="{FF2B5EF4-FFF2-40B4-BE49-F238E27FC236}">
                  <a16:creationId xmlns:a16="http://schemas.microsoft.com/office/drawing/2014/main" id="{D9003B9E-E5B6-C1F0-5E0D-87E8E54CA812}"/>
                </a:ext>
              </a:extLst>
            </p:cNvPr>
            <p:cNvSpPr/>
            <p:nvPr/>
          </p:nvSpPr>
          <p:spPr>
            <a:xfrm>
              <a:off x="0" y="0"/>
              <a:ext cx="736505" cy="187305"/>
            </a:xfrm>
            <a:custGeom>
              <a:avLst/>
              <a:gdLst/>
              <a:ahLst/>
              <a:cxnLst/>
              <a:rect l="l" t="t" r="r" b="b"/>
              <a:pathLst>
                <a:path w="736505" h="187305">
                  <a:moveTo>
                    <a:pt x="203200" y="0"/>
                  </a:moveTo>
                  <a:lnTo>
                    <a:pt x="533305" y="0"/>
                  </a:lnTo>
                  <a:lnTo>
                    <a:pt x="736505" y="187305"/>
                  </a:lnTo>
                  <a:lnTo>
                    <a:pt x="0" y="187305"/>
                  </a:lnTo>
                  <a:lnTo>
                    <a:pt x="203200" y="0"/>
                  </a:lnTo>
                  <a:close/>
                </a:path>
              </a:pathLst>
            </a:custGeom>
            <a:solidFill>
              <a:srgbClr val="0071C9"/>
            </a:solidFill>
          </p:spPr>
        </p:sp>
        <p:sp>
          <p:nvSpPr>
            <p:cNvPr id="4" name="TextBox 8">
              <a:extLst>
                <a:ext uri="{FF2B5EF4-FFF2-40B4-BE49-F238E27FC236}">
                  <a16:creationId xmlns:a16="http://schemas.microsoft.com/office/drawing/2014/main" id="{8BE15CA1-5B06-305A-64B5-BB3AB9475BB4}"/>
                </a:ext>
              </a:extLst>
            </p:cNvPr>
            <p:cNvSpPr txBox="1"/>
            <p:nvPr/>
          </p:nvSpPr>
          <p:spPr>
            <a:xfrm>
              <a:off x="127000" y="-38100"/>
              <a:ext cx="482505" cy="225405"/>
            </a:xfrm>
            <a:prstGeom prst="rect">
              <a:avLst/>
            </a:prstGeom>
          </p:spPr>
          <p:txBody>
            <a:bodyPr lIns="33867" tIns="33867" rIns="33867" bIns="33867" rtlCol="0" anchor="ctr"/>
            <a:lstStyle/>
            <a:p>
              <a:pPr algn="ctr">
                <a:lnSpc>
                  <a:spcPts val="1400"/>
                </a:lnSpc>
              </a:pPr>
              <a:endParaRPr sz="1200"/>
            </a:p>
          </p:txBody>
        </p:sp>
      </p:grpSp>
      <p:sp>
        <p:nvSpPr>
          <p:cNvPr id="5" name="TextBox 4">
            <a:extLst>
              <a:ext uri="{FF2B5EF4-FFF2-40B4-BE49-F238E27FC236}">
                <a16:creationId xmlns:a16="http://schemas.microsoft.com/office/drawing/2014/main" id="{EB312460-A87B-2EBF-579C-2EE6E016A3EB}"/>
              </a:ext>
            </a:extLst>
          </p:cNvPr>
          <p:cNvSpPr txBox="1"/>
          <p:nvPr/>
        </p:nvSpPr>
        <p:spPr>
          <a:xfrm>
            <a:off x="3944534" y="84194"/>
            <a:ext cx="4302932" cy="646331"/>
          </a:xfrm>
          <a:prstGeom prst="rect">
            <a:avLst/>
          </a:prstGeom>
          <a:noFill/>
        </p:spPr>
        <p:txBody>
          <a:bodyPr wrap="square" rtlCol="0">
            <a:spAutoFit/>
          </a:bodyPr>
          <a:lstStyle/>
          <a:p>
            <a:pPr algn="ctr"/>
            <a:r>
              <a:rPr lang="en-US" sz="3600" dirty="0">
                <a:solidFill>
                  <a:schemeClr val="bg1"/>
                </a:solidFill>
                <a:latin typeface="Bahnschrift SemiBold Condensed" panose="020B0502040204020203" pitchFamily="34" charset="0"/>
              </a:rPr>
              <a:t>SCALABILITY</a:t>
            </a:r>
            <a:endParaRPr lang="en-IN" sz="3600" dirty="0">
              <a:solidFill>
                <a:schemeClr val="bg1"/>
              </a:solidFill>
              <a:latin typeface="Bahnschrift SemiBold Condensed" panose="020B0502040204020203" pitchFamily="34" charset="0"/>
            </a:endParaRPr>
          </a:p>
        </p:txBody>
      </p:sp>
      <p:sp>
        <p:nvSpPr>
          <p:cNvPr id="7" name="TextBox 6">
            <a:extLst>
              <a:ext uri="{FF2B5EF4-FFF2-40B4-BE49-F238E27FC236}">
                <a16:creationId xmlns:a16="http://schemas.microsoft.com/office/drawing/2014/main" id="{0F6B6FB8-E8DF-30CE-B8A9-CA0313DB587A}"/>
              </a:ext>
            </a:extLst>
          </p:cNvPr>
          <p:cNvSpPr txBox="1"/>
          <p:nvPr/>
        </p:nvSpPr>
        <p:spPr>
          <a:xfrm>
            <a:off x="636654" y="3157749"/>
            <a:ext cx="3307880" cy="369332"/>
          </a:xfrm>
          <a:prstGeom prst="rect">
            <a:avLst/>
          </a:prstGeom>
          <a:noFill/>
        </p:spPr>
        <p:txBody>
          <a:bodyPr wrap="square" rtlCol="0">
            <a:spAutoFit/>
          </a:bodyPr>
          <a:lstStyle/>
          <a:p>
            <a:r>
              <a:rPr lang="en-US" dirty="0"/>
              <a:t>Adaptability to different states</a:t>
            </a:r>
          </a:p>
        </p:txBody>
      </p:sp>
      <p:sp>
        <p:nvSpPr>
          <p:cNvPr id="8" name="TextBox 7">
            <a:extLst>
              <a:ext uri="{FF2B5EF4-FFF2-40B4-BE49-F238E27FC236}">
                <a16:creationId xmlns:a16="http://schemas.microsoft.com/office/drawing/2014/main" id="{40616DFE-4731-B721-D0CB-537BDA00244E}"/>
              </a:ext>
            </a:extLst>
          </p:cNvPr>
          <p:cNvSpPr txBox="1"/>
          <p:nvPr/>
        </p:nvSpPr>
        <p:spPr>
          <a:xfrm>
            <a:off x="4939586" y="3157749"/>
            <a:ext cx="3307880" cy="369332"/>
          </a:xfrm>
          <a:prstGeom prst="rect">
            <a:avLst/>
          </a:prstGeom>
          <a:noFill/>
        </p:spPr>
        <p:txBody>
          <a:bodyPr wrap="square" rtlCol="0">
            <a:spAutoFit/>
          </a:bodyPr>
          <a:lstStyle/>
          <a:p>
            <a:r>
              <a:rPr lang="en-US" dirty="0"/>
              <a:t>Handles Large-scale Data</a:t>
            </a:r>
          </a:p>
        </p:txBody>
      </p:sp>
      <p:sp>
        <p:nvSpPr>
          <p:cNvPr id="9" name="TextBox 8">
            <a:extLst>
              <a:ext uri="{FF2B5EF4-FFF2-40B4-BE49-F238E27FC236}">
                <a16:creationId xmlns:a16="http://schemas.microsoft.com/office/drawing/2014/main" id="{3C400AEA-FC51-64FB-9CBE-B4B44F92E1B0}"/>
              </a:ext>
            </a:extLst>
          </p:cNvPr>
          <p:cNvSpPr txBox="1"/>
          <p:nvPr/>
        </p:nvSpPr>
        <p:spPr>
          <a:xfrm>
            <a:off x="8616851" y="3149511"/>
            <a:ext cx="3307880" cy="369332"/>
          </a:xfrm>
          <a:prstGeom prst="rect">
            <a:avLst/>
          </a:prstGeom>
          <a:noFill/>
        </p:spPr>
        <p:txBody>
          <a:bodyPr wrap="square" rtlCol="0">
            <a:spAutoFit/>
          </a:bodyPr>
          <a:lstStyle/>
          <a:p>
            <a:r>
              <a:rPr lang="en-US" dirty="0"/>
              <a:t>Flexible for different use cases </a:t>
            </a:r>
            <a:endParaRPr lang="en-IN" dirty="0"/>
          </a:p>
        </p:txBody>
      </p:sp>
      <p:sp>
        <p:nvSpPr>
          <p:cNvPr id="10" name="TextBox 9">
            <a:extLst>
              <a:ext uri="{FF2B5EF4-FFF2-40B4-BE49-F238E27FC236}">
                <a16:creationId xmlns:a16="http://schemas.microsoft.com/office/drawing/2014/main" id="{2EE77091-8CA3-B702-6E30-3093516F565C}"/>
              </a:ext>
            </a:extLst>
          </p:cNvPr>
          <p:cNvSpPr txBox="1"/>
          <p:nvPr/>
        </p:nvSpPr>
        <p:spPr>
          <a:xfrm>
            <a:off x="1470746" y="2463082"/>
            <a:ext cx="1226880" cy="679545"/>
          </a:xfrm>
          <a:prstGeom prst="rect">
            <a:avLst/>
          </a:prstGeom>
        </p:spPr>
        <p:txBody>
          <a:bodyPr lIns="0" tIns="0" rIns="0" bIns="0" rtlCol="0" anchor="t">
            <a:spAutoFit/>
          </a:bodyPr>
          <a:lstStyle/>
          <a:p>
            <a:pPr algn="ctr">
              <a:lnSpc>
                <a:spcPts val="5752"/>
              </a:lnSpc>
              <a:spcBef>
                <a:spcPct val="0"/>
              </a:spcBef>
            </a:pPr>
            <a:r>
              <a:rPr lang="en-US" sz="4168" b="1" spc="221" dirty="0">
                <a:solidFill>
                  <a:srgbClr val="231F20"/>
                </a:solidFill>
                <a:latin typeface="Montserrat Classic Bold"/>
                <a:ea typeface="Montserrat Classic Bold"/>
                <a:cs typeface="Montserrat Classic Bold"/>
                <a:sym typeface="Montserrat Classic Bold"/>
              </a:rPr>
              <a:t>01</a:t>
            </a:r>
          </a:p>
        </p:txBody>
      </p:sp>
      <p:sp>
        <p:nvSpPr>
          <p:cNvPr id="11" name="TextBox 10">
            <a:extLst>
              <a:ext uri="{FF2B5EF4-FFF2-40B4-BE49-F238E27FC236}">
                <a16:creationId xmlns:a16="http://schemas.microsoft.com/office/drawing/2014/main" id="{8AE016BE-5ABD-0C19-807A-C92361267460}"/>
              </a:ext>
            </a:extLst>
          </p:cNvPr>
          <p:cNvSpPr txBox="1"/>
          <p:nvPr/>
        </p:nvSpPr>
        <p:spPr>
          <a:xfrm>
            <a:off x="5482560" y="2504444"/>
            <a:ext cx="1226880" cy="679545"/>
          </a:xfrm>
          <a:prstGeom prst="rect">
            <a:avLst/>
          </a:prstGeom>
        </p:spPr>
        <p:txBody>
          <a:bodyPr lIns="0" tIns="0" rIns="0" bIns="0" rtlCol="0" anchor="t">
            <a:spAutoFit/>
          </a:bodyPr>
          <a:lstStyle/>
          <a:p>
            <a:pPr algn="ctr">
              <a:lnSpc>
                <a:spcPts val="5752"/>
              </a:lnSpc>
              <a:spcBef>
                <a:spcPct val="0"/>
              </a:spcBef>
            </a:pPr>
            <a:r>
              <a:rPr lang="en-US" sz="4168" b="1" spc="221" dirty="0">
                <a:solidFill>
                  <a:srgbClr val="231F20"/>
                </a:solidFill>
                <a:latin typeface="Montserrat Classic Bold"/>
                <a:ea typeface="Montserrat Classic Bold"/>
                <a:cs typeface="Montserrat Classic Bold"/>
                <a:sym typeface="Montserrat Classic Bold"/>
              </a:rPr>
              <a:t>02</a:t>
            </a:r>
          </a:p>
        </p:txBody>
      </p:sp>
      <p:sp>
        <p:nvSpPr>
          <p:cNvPr id="12" name="TextBox 12">
            <a:extLst>
              <a:ext uri="{FF2B5EF4-FFF2-40B4-BE49-F238E27FC236}">
                <a16:creationId xmlns:a16="http://schemas.microsoft.com/office/drawing/2014/main" id="{C5EF9F6D-9C42-1A0A-5324-B2D18182ACE0}"/>
              </a:ext>
            </a:extLst>
          </p:cNvPr>
          <p:cNvSpPr txBox="1"/>
          <p:nvPr/>
        </p:nvSpPr>
        <p:spPr>
          <a:xfrm>
            <a:off x="9657351" y="2504444"/>
            <a:ext cx="1226880" cy="679545"/>
          </a:xfrm>
          <a:prstGeom prst="rect">
            <a:avLst/>
          </a:prstGeom>
        </p:spPr>
        <p:txBody>
          <a:bodyPr lIns="0" tIns="0" rIns="0" bIns="0" rtlCol="0" anchor="t">
            <a:spAutoFit/>
          </a:bodyPr>
          <a:lstStyle/>
          <a:p>
            <a:pPr algn="ctr">
              <a:lnSpc>
                <a:spcPts val="5752"/>
              </a:lnSpc>
              <a:spcBef>
                <a:spcPct val="0"/>
              </a:spcBef>
            </a:pPr>
            <a:r>
              <a:rPr lang="en-US" sz="4168" b="1" spc="221" dirty="0">
                <a:solidFill>
                  <a:srgbClr val="231F20"/>
                </a:solidFill>
                <a:latin typeface="Montserrat Classic Bold"/>
                <a:ea typeface="Montserrat Classic Bold"/>
                <a:cs typeface="Montserrat Classic Bold"/>
                <a:sym typeface="Montserrat Classic Bold"/>
              </a:rPr>
              <a:t>03</a:t>
            </a:r>
          </a:p>
        </p:txBody>
      </p:sp>
    </p:spTree>
    <p:extLst>
      <p:ext uri="{BB962C8B-B14F-4D97-AF65-F5344CB8AC3E}">
        <p14:creationId xmlns:p14="http://schemas.microsoft.com/office/powerpoint/2010/main" val="2570230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AF7E1EBA-8F69-0202-4A20-691982CC62FD}"/>
              </a:ext>
            </a:extLst>
          </p:cNvPr>
          <p:cNvGrpSpPr/>
          <p:nvPr/>
        </p:nvGrpSpPr>
        <p:grpSpPr>
          <a:xfrm rot="-10800000">
            <a:off x="1678022" y="-1386270"/>
            <a:ext cx="8835957" cy="2247129"/>
            <a:chOff x="0" y="0"/>
            <a:chExt cx="736505" cy="187305"/>
          </a:xfrm>
        </p:grpSpPr>
        <p:sp>
          <p:nvSpPr>
            <p:cNvPr id="3" name="Freeform 7">
              <a:extLst>
                <a:ext uri="{FF2B5EF4-FFF2-40B4-BE49-F238E27FC236}">
                  <a16:creationId xmlns:a16="http://schemas.microsoft.com/office/drawing/2014/main" id="{EEDC4D54-7565-99FB-51C4-D6DF71963A9E}"/>
                </a:ext>
              </a:extLst>
            </p:cNvPr>
            <p:cNvSpPr/>
            <p:nvPr/>
          </p:nvSpPr>
          <p:spPr>
            <a:xfrm>
              <a:off x="0" y="0"/>
              <a:ext cx="736505" cy="187305"/>
            </a:xfrm>
            <a:custGeom>
              <a:avLst/>
              <a:gdLst/>
              <a:ahLst/>
              <a:cxnLst/>
              <a:rect l="l" t="t" r="r" b="b"/>
              <a:pathLst>
                <a:path w="736505" h="187305">
                  <a:moveTo>
                    <a:pt x="203200" y="0"/>
                  </a:moveTo>
                  <a:lnTo>
                    <a:pt x="533305" y="0"/>
                  </a:lnTo>
                  <a:lnTo>
                    <a:pt x="736505" y="187305"/>
                  </a:lnTo>
                  <a:lnTo>
                    <a:pt x="0" y="187305"/>
                  </a:lnTo>
                  <a:lnTo>
                    <a:pt x="203200" y="0"/>
                  </a:lnTo>
                  <a:close/>
                </a:path>
              </a:pathLst>
            </a:custGeom>
            <a:solidFill>
              <a:srgbClr val="0071C9"/>
            </a:solidFill>
          </p:spPr>
        </p:sp>
        <p:sp>
          <p:nvSpPr>
            <p:cNvPr id="4" name="TextBox 8">
              <a:extLst>
                <a:ext uri="{FF2B5EF4-FFF2-40B4-BE49-F238E27FC236}">
                  <a16:creationId xmlns:a16="http://schemas.microsoft.com/office/drawing/2014/main" id="{407DFFE9-F81A-DCE9-95C6-FC8F5D174C6A}"/>
                </a:ext>
              </a:extLst>
            </p:cNvPr>
            <p:cNvSpPr txBox="1"/>
            <p:nvPr/>
          </p:nvSpPr>
          <p:spPr>
            <a:xfrm>
              <a:off x="127000" y="-38100"/>
              <a:ext cx="482505" cy="225405"/>
            </a:xfrm>
            <a:prstGeom prst="rect">
              <a:avLst/>
            </a:prstGeom>
          </p:spPr>
          <p:txBody>
            <a:bodyPr lIns="33867" tIns="33867" rIns="33867" bIns="33867" rtlCol="0" anchor="ctr"/>
            <a:lstStyle/>
            <a:p>
              <a:pPr algn="ctr">
                <a:lnSpc>
                  <a:spcPts val="1400"/>
                </a:lnSpc>
              </a:pPr>
              <a:endParaRPr sz="1200"/>
            </a:p>
          </p:txBody>
        </p:sp>
      </p:grpSp>
      <p:sp>
        <p:nvSpPr>
          <p:cNvPr id="5" name="TextBox 4">
            <a:extLst>
              <a:ext uri="{FF2B5EF4-FFF2-40B4-BE49-F238E27FC236}">
                <a16:creationId xmlns:a16="http://schemas.microsoft.com/office/drawing/2014/main" id="{3F3B3F81-E71C-90B2-C5FC-B5EE9457F5BD}"/>
              </a:ext>
            </a:extLst>
          </p:cNvPr>
          <p:cNvSpPr txBox="1"/>
          <p:nvPr/>
        </p:nvSpPr>
        <p:spPr>
          <a:xfrm>
            <a:off x="3944534" y="84194"/>
            <a:ext cx="4302932" cy="646331"/>
          </a:xfrm>
          <a:prstGeom prst="rect">
            <a:avLst/>
          </a:prstGeom>
          <a:noFill/>
        </p:spPr>
        <p:txBody>
          <a:bodyPr wrap="square" rtlCol="0">
            <a:spAutoFit/>
          </a:bodyPr>
          <a:lstStyle/>
          <a:p>
            <a:pPr algn="ctr"/>
            <a:r>
              <a:rPr lang="en-US" sz="3600" dirty="0">
                <a:solidFill>
                  <a:schemeClr val="bg1"/>
                </a:solidFill>
                <a:latin typeface="Bahnschrift SemiBold Condensed" panose="020B0502040204020203" pitchFamily="34" charset="0"/>
              </a:rPr>
              <a:t>IMPACT</a:t>
            </a:r>
            <a:endParaRPr lang="en-IN" sz="3600" dirty="0">
              <a:solidFill>
                <a:schemeClr val="bg1"/>
              </a:solidFill>
              <a:latin typeface="Bahnschrift SemiBold Condensed" panose="020B0502040204020203" pitchFamily="34" charset="0"/>
            </a:endParaRPr>
          </a:p>
        </p:txBody>
      </p:sp>
      <p:sp>
        <p:nvSpPr>
          <p:cNvPr id="7" name="TextBox 6">
            <a:extLst>
              <a:ext uri="{FF2B5EF4-FFF2-40B4-BE49-F238E27FC236}">
                <a16:creationId xmlns:a16="http://schemas.microsoft.com/office/drawing/2014/main" id="{44E76E31-C3F6-E31D-E7D9-CAD2ECAD9123}"/>
              </a:ext>
            </a:extLst>
          </p:cNvPr>
          <p:cNvSpPr txBox="1"/>
          <p:nvPr/>
        </p:nvSpPr>
        <p:spPr>
          <a:xfrm>
            <a:off x="1043686" y="3157749"/>
            <a:ext cx="3307880" cy="369332"/>
          </a:xfrm>
          <a:prstGeom prst="rect">
            <a:avLst/>
          </a:prstGeom>
          <a:noFill/>
        </p:spPr>
        <p:txBody>
          <a:bodyPr wrap="square" rtlCol="0">
            <a:spAutoFit/>
          </a:bodyPr>
          <a:lstStyle/>
          <a:p>
            <a:r>
              <a:rPr lang="en-US" dirty="0"/>
              <a:t>Bridging Data Gaps</a:t>
            </a:r>
          </a:p>
        </p:txBody>
      </p:sp>
      <p:sp>
        <p:nvSpPr>
          <p:cNvPr id="8" name="TextBox 7">
            <a:extLst>
              <a:ext uri="{FF2B5EF4-FFF2-40B4-BE49-F238E27FC236}">
                <a16:creationId xmlns:a16="http://schemas.microsoft.com/office/drawing/2014/main" id="{28B984D5-9447-B3C9-3C45-256DC166A006}"/>
              </a:ext>
            </a:extLst>
          </p:cNvPr>
          <p:cNvSpPr txBox="1"/>
          <p:nvPr/>
        </p:nvSpPr>
        <p:spPr>
          <a:xfrm>
            <a:off x="4788721" y="3157749"/>
            <a:ext cx="3307880" cy="369332"/>
          </a:xfrm>
          <a:prstGeom prst="rect">
            <a:avLst/>
          </a:prstGeom>
          <a:noFill/>
        </p:spPr>
        <p:txBody>
          <a:bodyPr wrap="square" rtlCol="0">
            <a:spAutoFit/>
          </a:bodyPr>
          <a:lstStyle/>
          <a:p>
            <a:r>
              <a:rPr lang="en-US" dirty="0"/>
              <a:t>Boosting Economic Research</a:t>
            </a:r>
          </a:p>
        </p:txBody>
      </p:sp>
      <p:sp>
        <p:nvSpPr>
          <p:cNvPr id="9" name="TextBox 8">
            <a:extLst>
              <a:ext uri="{FF2B5EF4-FFF2-40B4-BE49-F238E27FC236}">
                <a16:creationId xmlns:a16="http://schemas.microsoft.com/office/drawing/2014/main" id="{6D88A18B-0E5E-1241-2753-646295FB4AE8}"/>
              </a:ext>
            </a:extLst>
          </p:cNvPr>
          <p:cNvSpPr txBox="1"/>
          <p:nvPr/>
        </p:nvSpPr>
        <p:spPr>
          <a:xfrm>
            <a:off x="8616851" y="3149511"/>
            <a:ext cx="3307880" cy="369332"/>
          </a:xfrm>
          <a:prstGeom prst="rect">
            <a:avLst/>
          </a:prstGeom>
          <a:noFill/>
        </p:spPr>
        <p:txBody>
          <a:bodyPr wrap="square" rtlCol="0">
            <a:spAutoFit/>
          </a:bodyPr>
          <a:lstStyle/>
          <a:p>
            <a:r>
              <a:rPr lang="en-US" dirty="0"/>
              <a:t>Effective Resource Allocation</a:t>
            </a:r>
            <a:endParaRPr lang="en-IN" dirty="0"/>
          </a:p>
        </p:txBody>
      </p:sp>
      <p:sp>
        <p:nvSpPr>
          <p:cNvPr id="10" name="TextBox 9">
            <a:extLst>
              <a:ext uri="{FF2B5EF4-FFF2-40B4-BE49-F238E27FC236}">
                <a16:creationId xmlns:a16="http://schemas.microsoft.com/office/drawing/2014/main" id="{E0265E02-C64E-75DE-0ACE-7E7082AC9227}"/>
              </a:ext>
            </a:extLst>
          </p:cNvPr>
          <p:cNvSpPr txBox="1"/>
          <p:nvPr/>
        </p:nvSpPr>
        <p:spPr>
          <a:xfrm>
            <a:off x="1470746" y="2463082"/>
            <a:ext cx="1226880" cy="679545"/>
          </a:xfrm>
          <a:prstGeom prst="rect">
            <a:avLst/>
          </a:prstGeom>
        </p:spPr>
        <p:txBody>
          <a:bodyPr lIns="0" tIns="0" rIns="0" bIns="0" rtlCol="0" anchor="t">
            <a:spAutoFit/>
          </a:bodyPr>
          <a:lstStyle/>
          <a:p>
            <a:pPr algn="ctr">
              <a:lnSpc>
                <a:spcPts val="5752"/>
              </a:lnSpc>
              <a:spcBef>
                <a:spcPct val="0"/>
              </a:spcBef>
            </a:pPr>
            <a:r>
              <a:rPr lang="en-US" sz="4168" b="1" spc="221" dirty="0">
                <a:solidFill>
                  <a:srgbClr val="231F20"/>
                </a:solidFill>
                <a:latin typeface="Montserrat Classic Bold"/>
                <a:ea typeface="Montserrat Classic Bold"/>
                <a:cs typeface="Montserrat Classic Bold"/>
                <a:sym typeface="Montserrat Classic Bold"/>
              </a:rPr>
              <a:t>01</a:t>
            </a:r>
          </a:p>
        </p:txBody>
      </p:sp>
      <p:sp>
        <p:nvSpPr>
          <p:cNvPr id="11" name="TextBox 10">
            <a:extLst>
              <a:ext uri="{FF2B5EF4-FFF2-40B4-BE49-F238E27FC236}">
                <a16:creationId xmlns:a16="http://schemas.microsoft.com/office/drawing/2014/main" id="{A50B8E08-03B0-0795-87E1-B5001E8975BC}"/>
              </a:ext>
            </a:extLst>
          </p:cNvPr>
          <p:cNvSpPr txBox="1"/>
          <p:nvPr/>
        </p:nvSpPr>
        <p:spPr>
          <a:xfrm>
            <a:off x="5482560" y="2504444"/>
            <a:ext cx="1226880" cy="679545"/>
          </a:xfrm>
          <a:prstGeom prst="rect">
            <a:avLst/>
          </a:prstGeom>
        </p:spPr>
        <p:txBody>
          <a:bodyPr lIns="0" tIns="0" rIns="0" bIns="0" rtlCol="0" anchor="t">
            <a:spAutoFit/>
          </a:bodyPr>
          <a:lstStyle/>
          <a:p>
            <a:pPr algn="ctr">
              <a:lnSpc>
                <a:spcPts val="5752"/>
              </a:lnSpc>
              <a:spcBef>
                <a:spcPct val="0"/>
              </a:spcBef>
            </a:pPr>
            <a:r>
              <a:rPr lang="en-US" sz="4168" b="1" spc="221" dirty="0">
                <a:solidFill>
                  <a:srgbClr val="231F20"/>
                </a:solidFill>
                <a:latin typeface="Montserrat Classic Bold"/>
                <a:ea typeface="Montserrat Classic Bold"/>
                <a:cs typeface="Montserrat Classic Bold"/>
                <a:sym typeface="Montserrat Classic Bold"/>
              </a:rPr>
              <a:t>02</a:t>
            </a:r>
          </a:p>
        </p:txBody>
      </p:sp>
      <p:sp>
        <p:nvSpPr>
          <p:cNvPr id="12" name="TextBox 12">
            <a:extLst>
              <a:ext uri="{FF2B5EF4-FFF2-40B4-BE49-F238E27FC236}">
                <a16:creationId xmlns:a16="http://schemas.microsoft.com/office/drawing/2014/main" id="{012BF8D2-311A-625E-2696-A8FB7ABC71B0}"/>
              </a:ext>
            </a:extLst>
          </p:cNvPr>
          <p:cNvSpPr txBox="1"/>
          <p:nvPr/>
        </p:nvSpPr>
        <p:spPr>
          <a:xfrm>
            <a:off x="9657351" y="2504444"/>
            <a:ext cx="1226880" cy="679545"/>
          </a:xfrm>
          <a:prstGeom prst="rect">
            <a:avLst/>
          </a:prstGeom>
        </p:spPr>
        <p:txBody>
          <a:bodyPr lIns="0" tIns="0" rIns="0" bIns="0" rtlCol="0" anchor="t">
            <a:spAutoFit/>
          </a:bodyPr>
          <a:lstStyle/>
          <a:p>
            <a:pPr algn="ctr">
              <a:lnSpc>
                <a:spcPts val="5752"/>
              </a:lnSpc>
              <a:spcBef>
                <a:spcPct val="0"/>
              </a:spcBef>
            </a:pPr>
            <a:r>
              <a:rPr lang="en-US" sz="4168" b="1" spc="221" dirty="0">
                <a:solidFill>
                  <a:srgbClr val="231F20"/>
                </a:solidFill>
                <a:latin typeface="Montserrat Classic Bold"/>
                <a:ea typeface="Montserrat Classic Bold"/>
                <a:cs typeface="Montserrat Classic Bold"/>
                <a:sym typeface="Montserrat Classic Bold"/>
              </a:rPr>
              <a:t>03</a:t>
            </a:r>
          </a:p>
        </p:txBody>
      </p:sp>
    </p:spTree>
    <p:extLst>
      <p:ext uri="{BB962C8B-B14F-4D97-AF65-F5344CB8AC3E}">
        <p14:creationId xmlns:p14="http://schemas.microsoft.com/office/powerpoint/2010/main" val="900190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430965DF-C983-B342-F396-611131459673}"/>
              </a:ext>
            </a:extLst>
          </p:cNvPr>
          <p:cNvGrpSpPr/>
          <p:nvPr/>
        </p:nvGrpSpPr>
        <p:grpSpPr>
          <a:xfrm rot="-10800000">
            <a:off x="1678021" y="-962606"/>
            <a:ext cx="8835957" cy="2247129"/>
            <a:chOff x="0" y="0"/>
            <a:chExt cx="736505" cy="187305"/>
          </a:xfrm>
        </p:grpSpPr>
        <p:sp>
          <p:nvSpPr>
            <p:cNvPr id="3" name="Freeform 7">
              <a:extLst>
                <a:ext uri="{FF2B5EF4-FFF2-40B4-BE49-F238E27FC236}">
                  <a16:creationId xmlns:a16="http://schemas.microsoft.com/office/drawing/2014/main" id="{9AC87A65-C726-28A1-DDE1-5DCFFE155EFF}"/>
                </a:ext>
              </a:extLst>
            </p:cNvPr>
            <p:cNvSpPr/>
            <p:nvPr/>
          </p:nvSpPr>
          <p:spPr>
            <a:xfrm>
              <a:off x="0" y="0"/>
              <a:ext cx="736505" cy="187305"/>
            </a:xfrm>
            <a:custGeom>
              <a:avLst/>
              <a:gdLst/>
              <a:ahLst/>
              <a:cxnLst/>
              <a:rect l="l" t="t" r="r" b="b"/>
              <a:pathLst>
                <a:path w="736505" h="187305">
                  <a:moveTo>
                    <a:pt x="203200" y="0"/>
                  </a:moveTo>
                  <a:lnTo>
                    <a:pt x="533305" y="0"/>
                  </a:lnTo>
                  <a:lnTo>
                    <a:pt x="736505" y="187305"/>
                  </a:lnTo>
                  <a:lnTo>
                    <a:pt x="0" y="187305"/>
                  </a:lnTo>
                  <a:lnTo>
                    <a:pt x="203200" y="0"/>
                  </a:lnTo>
                  <a:close/>
                </a:path>
              </a:pathLst>
            </a:custGeom>
            <a:solidFill>
              <a:srgbClr val="0071C9"/>
            </a:solidFill>
          </p:spPr>
        </p:sp>
        <p:sp>
          <p:nvSpPr>
            <p:cNvPr id="4" name="TextBox 8">
              <a:extLst>
                <a:ext uri="{FF2B5EF4-FFF2-40B4-BE49-F238E27FC236}">
                  <a16:creationId xmlns:a16="http://schemas.microsoft.com/office/drawing/2014/main" id="{34033DD1-B7C1-4C3B-C36F-4A5AAB3876E2}"/>
                </a:ext>
              </a:extLst>
            </p:cNvPr>
            <p:cNvSpPr txBox="1"/>
            <p:nvPr/>
          </p:nvSpPr>
          <p:spPr>
            <a:xfrm>
              <a:off x="127000" y="-38100"/>
              <a:ext cx="482505" cy="225405"/>
            </a:xfrm>
            <a:prstGeom prst="rect">
              <a:avLst/>
            </a:prstGeom>
          </p:spPr>
          <p:txBody>
            <a:bodyPr lIns="33867" tIns="33867" rIns="33867" bIns="33867" rtlCol="0" anchor="ctr"/>
            <a:lstStyle/>
            <a:p>
              <a:pPr algn="ctr">
                <a:lnSpc>
                  <a:spcPts val="1400"/>
                </a:lnSpc>
              </a:pPr>
              <a:endParaRPr sz="1200"/>
            </a:p>
          </p:txBody>
        </p:sp>
      </p:grpSp>
      <p:sp>
        <p:nvSpPr>
          <p:cNvPr id="5" name="TextBox 4">
            <a:extLst>
              <a:ext uri="{FF2B5EF4-FFF2-40B4-BE49-F238E27FC236}">
                <a16:creationId xmlns:a16="http://schemas.microsoft.com/office/drawing/2014/main" id="{3DB1EFB4-CB72-81CC-652F-6D65DEB33734}"/>
              </a:ext>
            </a:extLst>
          </p:cNvPr>
          <p:cNvSpPr txBox="1"/>
          <p:nvPr/>
        </p:nvSpPr>
        <p:spPr>
          <a:xfrm>
            <a:off x="3752850" y="389504"/>
            <a:ext cx="4866091" cy="646331"/>
          </a:xfrm>
          <a:prstGeom prst="rect">
            <a:avLst/>
          </a:prstGeom>
          <a:noFill/>
        </p:spPr>
        <p:txBody>
          <a:bodyPr wrap="square" rtlCol="0">
            <a:spAutoFit/>
          </a:bodyPr>
          <a:lstStyle/>
          <a:p>
            <a:pPr algn="ctr"/>
            <a:r>
              <a:rPr lang="en-US" sz="3600" dirty="0">
                <a:solidFill>
                  <a:schemeClr val="bg1"/>
                </a:solidFill>
                <a:latin typeface="Bahnschrift SemiBold Condensed" panose="020B0502040204020203" pitchFamily="34" charset="0"/>
              </a:rPr>
              <a:t>ROLE OF THE TEAM MEMBERS</a:t>
            </a:r>
            <a:endParaRPr lang="en-IN" sz="3600" dirty="0">
              <a:solidFill>
                <a:schemeClr val="bg1"/>
              </a:solidFill>
              <a:latin typeface="Bahnschrift SemiBold Condensed" panose="020B0502040204020203" pitchFamily="34" charset="0"/>
            </a:endParaRPr>
          </a:p>
        </p:txBody>
      </p:sp>
      <p:sp>
        <p:nvSpPr>
          <p:cNvPr id="6" name="TextBox 5">
            <a:extLst>
              <a:ext uri="{FF2B5EF4-FFF2-40B4-BE49-F238E27FC236}">
                <a16:creationId xmlns:a16="http://schemas.microsoft.com/office/drawing/2014/main" id="{FFA0BF7D-96ED-E7EB-5291-A7F751062C59}"/>
              </a:ext>
            </a:extLst>
          </p:cNvPr>
          <p:cNvSpPr txBox="1"/>
          <p:nvPr/>
        </p:nvSpPr>
        <p:spPr>
          <a:xfrm>
            <a:off x="733425" y="1859339"/>
            <a:ext cx="9886950" cy="3139321"/>
          </a:xfrm>
          <a:prstGeom prst="rect">
            <a:avLst/>
          </a:prstGeom>
          <a:noFill/>
        </p:spPr>
        <p:txBody>
          <a:bodyPr wrap="square" rtlCol="0">
            <a:spAutoFit/>
          </a:bodyPr>
          <a:lstStyle/>
          <a:p>
            <a:r>
              <a:rPr lang="en-IN" b="1" u="sng" dirty="0"/>
              <a:t>Team Members:</a:t>
            </a:r>
          </a:p>
          <a:p>
            <a:endParaRPr lang="en-IN" b="1" u="sng" dirty="0"/>
          </a:p>
          <a:p>
            <a:r>
              <a:rPr lang="en-IN" dirty="0"/>
              <a:t>1. Shruti Khapekar  :- Model building</a:t>
            </a:r>
          </a:p>
          <a:p>
            <a:pPr marL="342900" indent="-342900">
              <a:buAutoNum type="arabicPeriod"/>
            </a:pPr>
            <a:endParaRPr lang="en-IN" dirty="0"/>
          </a:p>
          <a:p>
            <a:r>
              <a:rPr lang="en-IN" dirty="0"/>
              <a:t>2. Sandesh Tayde : Model building &amp; feature scaling</a:t>
            </a:r>
          </a:p>
          <a:p>
            <a:endParaRPr lang="en-IN" dirty="0"/>
          </a:p>
          <a:p>
            <a:r>
              <a:rPr lang="en-IN" dirty="0"/>
              <a:t>3. Niraj Patil :- Feature Selection</a:t>
            </a:r>
          </a:p>
          <a:p>
            <a:endParaRPr lang="en-IN" dirty="0"/>
          </a:p>
          <a:p>
            <a:r>
              <a:rPr lang="en-IN" dirty="0"/>
              <a:t>4. Aditi Pawar : Data Preprocessing</a:t>
            </a:r>
          </a:p>
          <a:p>
            <a:endParaRPr lang="en-IN" dirty="0"/>
          </a:p>
          <a:p>
            <a:r>
              <a:rPr lang="en-IN" dirty="0"/>
              <a:t>5. Ronald Chettiar : Data Preprocessing &amp; Documentation</a:t>
            </a:r>
          </a:p>
        </p:txBody>
      </p:sp>
    </p:spTree>
    <p:extLst>
      <p:ext uri="{BB962C8B-B14F-4D97-AF65-F5344CB8AC3E}">
        <p14:creationId xmlns:p14="http://schemas.microsoft.com/office/powerpoint/2010/main" val="2951932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C14FC220-ABDE-8604-7825-468CC3FF1838}"/>
              </a:ext>
            </a:extLst>
          </p:cNvPr>
          <p:cNvGrpSpPr/>
          <p:nvPr/>
        </p:nvGrpSpPr>
        <p:grpSpPr>
          <a:xfrm rot="-10800000">
            <a:off x="1678021" y="-962606"/>
            <a:ext cx="8835957" cy="2247129"/>
            <a:chOff x="0" y="0"/>
            <a:chExt cx="736505" cy="187305"/>
          </a:xfrm>
        </p:grpSpPr>
        <p:sp>
          <p:nvSpPr>
            <p:cNvPr id="3" name="Freeform 7">
              <a:extLst>
                <a:ext uri="{FF2B5EF4-FFF2-40B4-BE49-F238E27FC236}">
                  <a16:creationId xmlns:a16="http://schemas.microsoft.com/office/drawing/2014/main" id="{D743D46C-231C-2DCB-8D1F-CE56030A8512}"/>
                </a:ext>
              </a:extLst>
            </p:cNvPr>
            <p:cNvSpPr/>
            <p:nvPr/>
          </p:nvSpPr>
          <p:spPr>
            <a:xfrm>
              <a:off x="0" y="0"/>
              <a:ext cx="736505" cy="187305"/>
            </a:xfrm>
            <a:custGeom>
              <a:avLst/>
              <a:gdLst/>
              <a:ahLst/>
              <a:cxnLst/>
              <a:rect l="l" t="t" r="r" b="b"/>
              <a:pathLst>
                <a:path w="736505" h="187305">
                  <a:moveTo>
                    <a:pt x="203200" y="0"/>
                  </a:moveTo>
                  <a:lnTo>
                    <a:pt x="533305" y="0"/>
                  </a:lnTo>
                  <a:lnTo>
                    <a:pt x="736505" y="187305"/>
                  </a:lnTo>
                  <a:lnTo>
                    <a:pt x="0" y="187305"/>
                  </a:lnTo>
                  <a:lnTo>
                    <a:pt x="203200" y="0"/>
                  </a:lnTo>
                  <a:close/>
                </a:path>
              </a:pathLst>
            </a:custGeom>
            <a:solidFill>
              <a:srgbClr val="0071C9"/>
            </a:solidFill>
          </p:spPr>
        </p:sp>
        <p:sp>
          <p:nvSpPr>
            <p:cNvPr id="4" name="TextBox 8">
              <a:extLst>
                <a:ext uri="{FF2B5EF4-FFF2-40B4-BE49-F238E27FC236}">
                  <a16:creationId xmlns:a16="http://schemas.microsoft.com/office/drawing/2014/main" id="{A4050FC6-94C2-0DDD-1A19-1C287B6E5319}"/>
                </a:ext>
              </a:extLst>
            </p:cNvPr>
            <p:cNvSpPr txBox="1"/>
            <p:nvPr/>
          </p:nvSpPr>
          <p:spPr>
            <a:xfrm>
              <a:off x="127000" y="-38100"/>
              <a:ext cx="482505" cy="225405"/>
            </a:xfrm>
            <a:prstGeom prst="rect">
              <a:avLst/>
            </a:prstGeom>
          </p:spPr>
          <p:txBody>
            <a:bodyPr lIns="33867" tIns="33867" rIns="33867" bIns="33867" rtlCol="0" anchor="ctr"/>
            <a:lstStyle/>
            <a:p>
              <a:pPr algn="ctr">
                <a:lnSpc>
                  <a:spcPts val="1400"/>
                </a:lnSpc>
              </a:pPr>
              <a:endParaRPr sz="1200"/>
            </a:p>
          </p:txBody>
        </p:sp>
      </p:grpSp>
      <p:sp>
        <p:nvSpPr>
          <p:cNvPr id="5" name="TextBox 4">
            <a:extLst>
              <a:ext uri="{FF2B5EF4-FFF2-40B4-BE49-F238E27FC236}">
                <a16:creationId xmlns:a16="http://schemas.microsoft.com/office/drawing/2014/main" id="{F6BD1FEF-DCCD-5D88-C508-C62103F74736}"/>
              </a:ext>
            </a:extLst>
          </p:cNvPr>
          <p:cNvSpPr txBox="1"/>
          <p:nvPr/>
        </p:nvSpPr>
        <p:spPr>
          <a:xfrm>
            <a:off x="3752850" y="389504"/>
            <a:ext cx="4866091" cy="646331"/>
          </a:xfrm>
          <a:prstGeom prst="rect">
            <a:avLst/>
          </a:prstGeom>
          <a:noFill/>
        </p:spPr>
        <p:txBody>
          <a:bodyPr wrap="square" rtlCol="0">
            <a:spAutoFit/>
          </a:bodyPr>
          <a:lstStyle/>
          <a:p>
            <a:pPr algn="ctr"/>
            <a:r>
              <a:rPr lang="en-US" sz="3600" dirty="0">
                <a:solidFill>
                  <a:schemeClr val="bg1"/>
                </a:solidFill>
                <a:latin typeface="Bahnschrift SemiBold Condensed" panose="020B0502040204020203" pitchFamily="34" charset="0"/>
              </a:rPr>
              <a:t>FUTURE SCOPE</a:t>
            </a:r>
            <a:endParaRPr lang="en-IN" sz="3600" dirty="0">
              <a:solidFill>
                <a:schemeClr val="bg1"/>
              </a:solidFill>
              <a:latin typeface="Bahnschrift SemiBold Condensed" panose="020B0502040204020203" pitchFamily="34" charset="0"/>
            </a:endParaRPr>
          </a:p>
        </p:txBody>
      </p:sp>
      <p:sp>
        <p:nvSpPr>
          <p:cNvPr id="6" name="TextBox 5">
            <a:extLst>
              <a:ext uri="{FF2B5EF4-FFF2-40B4-BE49-F238E27FC236}">
                <a16:creationId xmlns:a16="http://schemas.microsoft.com/office/drawing/2014/main" id="{0BC4A688-079D-008C-E6D7-A64C74CF1906}"/>
              </a:ext>
            </a:extLst>
          </p:cNvPr>
          <p:cNvSpPr txBox="1"/>
          <p:nvPr/>
        </p:nvSpPr>
        <p:spPr>
          <a:xfrm>
            <a:off x="636654" y="3157749"/>
            <a:ext cx="3307880" cy="923330"/>
          </a:xfrm>
          <a:prstGeom prst="rect">
            <a:avLst/>
          </a:prstGeom>
          <a:noFill/>
        </p:spPr>
        <p:txBody>
          <a:bodyPr wrap="square" rtlCol="0">
            <a:spAutoFit/>
          </a:bodyPr>
          <a:lstStyle/>
          <a:p>
            <a:pPr algn="ctr"/>
            <a:r>
              <a:rPr lang="en-US" dirty="0"/>
              <a:t>If time series data is available, applying time series models can yield accurate results</a:t>
            </a:r>
          </a:p>
        </p:txBody>
      </p:sp>
      <p:sp>
        <p:nvSpPr>
          <p:cNvPr id="7" name="TextBox 6">
            <a:extLst>
              <a:ext uri="{FF2B5EF4-FFF2-40B4-BE49-F238E27FC236}">
                <a16:creationId xmlns:a16="http://schemas.microsoft.com/office/drawing/2014/main" id="{D5E1A15B-24F0-CB67-09E8-B39894594724}"/>
              </a:ext>
            </a:extLst>
          </p:cNvPr>
          <p:cNvSpPr txBox="1"/>
          <p:nvPr/>
        </p:nvSpPr>
        <p:spPr>
          <a:xfrm>
            <a:off x="4531955" y="3212347"/>
            <a:ext cx="3307880" cy="923330"/>
          </a:xfrm>
          <a:prstGeom prst="rect">
            <a:avLst/>
          </a:prstGeom>
          <a:noFill/>
        </p:spPr>
        <p:txBody>
          <a:bodyPr wrap="square" rtlCol="0">
            <a:spAutoFit/>
          </a:bodyPr>
          <a:lstStyle/>
          <a:p>
            <a:pPr algn="ctr"/>
            <a:r>
              <a:rPr lang="en-US" dirty="0"/>
              <a:t>Leveraging advanced deep learning techniques for more accurate predictions</a:t>
            </a:r>
          </a:p>
        </p:txBody>
      </p:sp>
      <p:sp>
        <p:nvSpPr>
          <p:cNvPr id="8" name="TextBox 7">
            <a:extLst>
              <a:ext uri="{FF2B5EF4-FFF2-40B4-BE49-F238E27FC236}">
                <a16:creationId xmlns:a16="http://schemas.microsoft.com/office/drawing/2014/main" id="{B6D33DE3-5B53-6A21-0BAB-9CDB1ECCB5FF}"/>
              </a:ext>
            </a:extLst>
          </p:cNvPr>
          <p:cNvSpPr txBox="1"/>
          <p:nvPr/>
        </p:nvSpPr>
        <p:spPr>
          <a:xfrm>
            <a:off x="8616851" y="3149511"/>
            <a:ext cx="3307880" cy="646331"/>
          </a:xfrm>
          <a:prstGeom prst="rect">
            <a:avLst/>
          </a:prstGeom>
          <a:noFill/>
        </p:spPr>
        <p:txBody>
          <a:bodyPr wrap="square" rtlCol="0">
            <a:spAutoFit/>
          </a:bodyPr>
          <a:lstStyle/>
          <a:p>
            <a:pPr algn="ctr"/>
            <a:r>
              <a:rPr lang="en-US" dirty="0"/>
              <a:t>Collaboration for real-world deployment and optimization</a:t>
            </a:r>
            <a:endParaRPr lang="en-IN" dirty="0"/>
          </a:p>
        </p:txBody>
      </p:sp>
      <p:sp>
        <p:nvSpPr>
          <p:cNvPr id="9" name="TextBox 8">
            <a:extLst>
              <a:ext uri="{FF2B5EF4-FFF2-40B4-BE49-F238E27FC236}">
                <a16:creationId xmlns:a16="http://schemas.microsoft.com/office/drawing/2014/main" id="{B2D8F4DB-2800-52C8-94F3-675B568B6170}"/>
              </a:ext>
            </a:extLst>
          </p:cNvPr>
          <p:cNvSpPr txBox="1"/>
          <p:nvPr/>
        </p:nvSpPr>
        <p:spPr>
          <a:xfrm>
            <a:off x="1470746" y="2463082"/>
            <a:ext cx="1226880" cy="679545"/>
          </a:xfrm>
          <a:prstGeom prst="rect">
            <a:avLst/>
          </a:prstGeom>
        </p:spPr>
        <p:txBody>
          <a:bodyPr lIns="0" tIns="0" rIns="0" bIns="0" rtlCol="0" anchor="t">
            <a:spAutoFit/>
          </a:bodyPr>
          <a:lstStyle/>
          <a:p>
            <a:pPr algn="ctr">
              <a:lnSpc>
                <a:spcPts val="5752"/>
              </a:lnSpc>
              <a:spcBef>
                <a:spcPct val="0"/>
              </a:spcBef>
            </a:pPr>
            <a:r>
              <a:rPr lang="en-US" sz="4168" b="1" spc="221" dirty="0">
                <a:solidFill>
                  <a:srgbClr val="231F20"/>
                </a:solidFill>
                <a:latin typeface="Montserrat Classic Bold"/>
                <a:ea typeface="Montserrat Classic Bold"/>
                <a:cs typeface="Montserrat Classic Bold"/>
                <a:sym typeface="Montserrat Classic Bold"/>
              </a:rPr>
              <a:t>01</a:t>
            </a:r>
          </a:p>
        </p:txBody>
      </p:sp>
      <p:sp>
        <p:nvSpPr>
          <p:cNvPr id="10" name="TextBox 9">
            <a:extLst>
              <a:ext uri="{FF2B5EF4-FFF2-40B4-BE49-F238E27FC236}">
                <a16:creationId xmlns:a16="http://schemas.microsoft.com/office/drawing/2014/main" id="{E3AD1AB9-D1F2-78C1-57A2-C30E9C0A5264}"/>
              </a:ext>
            </a:extLst>
          </p:cNvPr>
          <p:cNvSpPr txBox="1"/>
          <p:nvPr/>
        </p:nvSpPr>
        <p:spPr>
          <a:xfrm>
            <a:off x="5482560" y="2504444"/>
            <a:ext cx="1226880" cy="679545"/>
          </a:xfrm>
          <a:prstGeom prst="rect">
            <a:avLst/>
          </a:prstGeom>
        </p:spPr>
        <p:txBody>
          <a:bodyPr lIns="0" tIns="0" rIns="0" bIns="0" rtlCol="0" anchor="t">
            <a:spAutoFit/>
          </a:bodyPr>
          <a:lstStyle/>
          <a:p>
            <a:pPr algn="ctr">
              <a:lnSpc>
                <a:spcPts val="5752"/>
              </a:lnSpc>
              <a:spcBef>
                <a:spcPct val="0"/>
              </a:spcBef>
            </a:pPr>
            <a:r>
              <a:rPr lang="en-US" sz="4168" b="1" spc="221" dirty="0">
                <a:solidFill>
                  <a:srgbClr val="231F20"/>
                </a:solidFill>
                <a:latin typeface="Montserrat Classic Bold"/>
                <a:ea typeface="Montserrat Classic Bold"/>
                <a:cs typeface="Montserrat Classic Bold"/>
                <a:sym typeface="Montserrat Classic Bold"/>
              </a:rPr>
              <a:t>02</a:t>
            </a:r>
          </a:p>
        </p:txBody>
      </p:sp>
      <p:sp>
        <p:nvSpPr>
          <p:cNvPr id="11" name="TextBox 12">
            <a:extLst>
              <a:ext uri="{FF2B5EF4-FFF2-40B4-BE49-F238E27FC236}">
                <a16:creationId xmlns:a16="http://schemas.microsoft.com/office/drawing/2014/main" id="{CD5A3663-B2F0-0B18-EF8A-E1D15895C3F6}"/>
              </a:ext>
            </a:extLst>
          </p:cNvPr>
          <p:cNvSpPr txBox="1"/>
          <p:nvPr/>
        </p:nvSpPr>
        <p:spPr>
          <a:xfrm>
            <a:off x="9657351" y="2504444"/>
            <a:ext cx="1226880" cy="679545"/>
          </a:xfrm>
          <a:prstGeom prst="rect">
            <a:avLst/>
          </a:prstGeom>
        </p:spPr>
        <p:txBody>
          <a:bodyPr lIns="0" tIns="0" rIns="0" bIns="0" rtlCol="0" anchor="t">
            <a:spAutoFit/>
          </a:bodyPr>
          <a:lstStyle/>
          <a:p>
            <a:pPr algn="ctr">
              <a:lnSpc>
                <a:spcPts val="5752"/>
              </a:lnSpc>
              <a:spcBef>
                <a:spcPct val="0"/>
              </a:spcBef>
            </a:pPr>
            <a:r>
              <a:rPr lang="en-US" sz="4168" b="1" spc="221" dirty="0">
                <a:solidFill>
                  <a:srgbClr val="231F20"/>
                </a:solidFill>
                <a:latin typeface="Montserrat Classic Bold"/>
                <a:ea typeface="Montserrat Classic Bold"/>
                <a:cs typeface="Montserrat Classic Bold"/>
                <a:sym typeface="Montserrat Classic Bold"/>
              </a:rPr>
              <a:t>03</a:t>
            </a:r>
          </a:p>
        </p:txBody>
      </p:sp>
      <p:sp>
        <p:nvSpPr>
          <p:cNvPr id="14" name="TextBox 13">
            <a:extLst>
              <a:ext uri="{FF2B5EF4-FFF2-40B4-BE49-F238E27FC236}">
                <a16:creationId xmlns:a16="http://schemas.microsoft.com/office/drawing/2014/main" id="{BC56EB0F-3BED-AC0C-8FA8-CF72E4E3D229}"/>
              </a:ext>
            </a:extLst>
          </p:cNvPr>
          <p:cNvSpPr txBox="1"/>
          <p:nvPr/>
        </p:nvSpPr>
        <p:spPr>
          <a:xfrm>
            <a:off x="247650" y="7310289"/>
            <a:ext cx="7010400" cy="73343155"/>
          </a:xfrm>
          <a:prstGeom prst="rect">
            <a:avLst/>
          </a:prstGeom>
          <a:noFill/>
        </p:spPr>
        <p:txBody>
          <a:bodyPr wrap="square" rtlCol="0">
            <a:spAutoFit/>
          </a:bodyPr>
          <a:lstStyle/>
          <a:p>
            <a:pPr algn="ctr"/>
            <a:r>
              <a:rPr lang="en-US" sz="59500" dirty="0"/>
              <a:t>THANK YOU</a:t>
            </a:r>
            <a:endParaRPr lang="en-IN" sz="59500" dirty="0"/>
          </a:p>
        </p:txBody>
      </p:sp>
    </p:spTree>
    <p:extLst>
      <p:ext uri="{BB962C8B-B14F-4D97-AF65-F5344CB8AC3E}">
        <p14:creationId xmlns:p14="http://schemas.microsoft.com/office/powerpoint/2010/main" val="538428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ACA4BA-4C9D-73AC-721D-0590731CED01}"/>
              </a:ext>
            </a:extLst>
          </p:cNvPr>
          <p:cNvSpPr txBox="1"/>
          <p:nvPr/>
        </p:nvSpPr>
        <p:spPr>
          <a:xfrm>
            <a:off x="2590800" y="2921169"/>
            <a:ext cx="7010400" cy="1015663"/>
          </a:xfrm>
          <a:prstGeom prst="rect">
            <a:avLst/>
          </a:prstGeom>
          <a:noFill/>
        </p:spPr>
        <p:txBody>
          <a:bodyPr wrap="square" rtlCol="0">
            <a:spAutoFit/>
          </a:bodyPr>
          <a:lstStyle/>
          <a:p>
            <a:pPr algn="ctr"/>
            <a:r>
              <a:rPr lang="en-US" sz="6000" dirty="0"/>
              <a:t>THANK YOU</a:t>
            </a:r>
            <a:endParaRPr lang="en-IN" sz="6000" dirty="0"/>
          </a:p>
        </p:txBody>
      </p:sp>
    </p:spTree>
    <p:extLst>
      <p:ext uri="{BB962C8B-B14F-4D97-AF65-F5344CB8AC3E}">
        <p14:creationId xmlns:p14="http://schemas.microsoft.com/office/powerpoint/2010/main" val="784889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F358173A-ADE5-E977-8057-40CBCF15C4A8}"/>
              </a:ext>
            </a:extLst>
          </p:cNvPr>
          <p:cNvGrpSpPr/>
          <p:nvPr/>
        </p:nvGrpSpPr>
        <p:grpSpPr>
          <a:xfrm rot="-10800000">
            <a:off x="1678022" y="-1386270"/>
            <a:ext cx="8835957" cy="2247129"/>
            <a:chOff x="0" y="0"/>
            <a:chExt cx="736505" cy="187305"/>
          </a:xfrm>
        </p:grpSpPr>
        <p:sp>
          <p:nvSpPr>
            <p:cNvPr id="3" name="Freeform 7">
              <a:extLst>
                <a:ext uri="{FF2B5EF4-FFF2-40B4-BE49-F238E27FC236}">
                  <a16:creationId xmlns:a16="http://schemas.microsoft.com/office/drawing/2014/main" id="{63D72500-FDD9-1E99-25D7-4F9CDA1C9909}"/>
                </a:ext>
              </a:extLst>
            </p:cNvPr>
            <p:cNvSpPr/>
            <p:nvPr/>
          </p:nvSpPr>
          <p:spPr>
            <a:xfrm>
              <a:off x="0" y="0"/>
              <a:ext cx="736505" cy="187305"/>
            </a:xfrm>
            <a:custGeom>
              <a:avLst/>
              <a:gdLst/>
              <a:ahLst/>
              <a:cxnLst/>
              <a:rect l="l" t="t" r="r" b="b"/>
              <a:pathLst>
                <a:path w="736505" h="187305">
                  <a:moveTo>
                    <a:pt x="203200" y="0"/>
                  </a:moveTo>
                  <a:lnTo>
                    <a:pt x="533305" y="0"/>
                  </a:lnTo>
                  <a:lnTo>
                    <a:pt x="736505" y="187305"/>
                  </a:lnTo>
                  <a:lnTo>
                    <a:pt x="0" y="187305"/>
                  </a:lnTo>
                  <a:lnTo>
                    <a:pt x="203200" y="0"/>
                  </a:lnTo>
                  <a:close/>
                </a:path>
              </a:pathLst>
            </a:custGeom>
            <a:solidFill>
              <a:srgbClr val="0071C9"/>
            </a:solidFill>
          </p:spPr>
        </p:sp>
        <p:sp>
          <p:nvSpPr>
            <p:cNvPr id="4" name="TextBox 8">
              <a:extLst>
                <a:ext uri="{FF2B5EF4-FFF2-40B4-BE49-F238E27FC236}">
                  <a16:creationId xmlns:a16="http://schemas.microsoft.com/office/drawing/2014/main" id="{5A67CCD5-0D92-05D8-A4DA-D3865D80656C}"/>
                </a:ext>
              </a:extLst>
            </p:cNvPr>
            <p:cNvSpPr txBox="1"/>
            <p:nvPr/>
          </p:nvSpPr>
          <p:spPr>
            <a:xfrm>
              <a:off x="127000" y="-38100"/>
              <a:ext cx="482505" cy="225405"/>
            </a:xfrm>
            <a:prstGeom prst="rect">
              <a:avLst/>
            </a:prstGeom>
          </p:spPr>
          <p:txBody>
            <a:bodyPr lIns="33867" tIns="33867" rIns="33867" bIns="33867" rtlCol="0" anchor="ctr"/>
            <a:lstStyle/>
            <a:p>
              <a:pPr algn="ctr">
                <a:lnSpc>
                  <a:spcPts val="1400"/>
                </a:lnSpc>
              </a:pPr>
              <a:endParaRPr sz="1200"/>
            </a:p>
          </p:txBody>
        </p:sp>
      </p:grpSp>
      <p:sp>
        <p:nvSpPr>
          <p:cNvPr id="5" name="TextBox 4">
            <a:extLst>
              <a:ext uri="{FF2B5EF4-FFF2-40B4-BE49-F238E27FC236}">
                <a16:creationId xmlns:a16="http://schemas.microsoft.com/office/drawing/2014/main" id="{1BFBF115-3FE8-392A-354D-7CD1B94B4FE1}"/>
              </a:ext>
            </a:extLst>
          </p:cNvPr>
          <p:cNvSpPr txBox="1"/>
          <p:nvPr/>
        </p:nvSpPr>
        <p:spPr>
          <a:xfrm>
            <a:off x="3944534" y="84194"/>
            <a:ext cx="4302932" cy="646331"/>
          </a:xfrm>
          <a:prstGeom prst="rect">
            <a:avLst/>
          </a:prstGeom>
          <a:noFill/>
        </p:spPr>
        <p:txBody>
          <a:bodyPr wrap="square" rtlCol="0">
            <a:spAutoFit/>
          </a:bodyPr>
          <a:lstStyle/>
          <a:p>
            <a:pPr algn="ctr"/>
            <a:r>
              <a:rPr lang="en-US" sz="3600" dirty="0">
                <a:solidFill>
                  <a:schemeClr val="bg1"/>
                </a:solidFill>
                <a:latin typeface="Bahnschrift SemiBold Condensed" panose="020B0502040204020203" pitchFamily="34" charset="0"/>
              </a:rPr>
              <a:t>SUMMARY</a:t>
            </a:r>
            <a:endParaRPr lang="en-IN" sz="3600" dirty="0">
              <a:solidFill>
                <a:schemeClr val="bg1"/>
              </a:solidFill>
              <a:latin typeface="Bahnschrift SemiBold Condensed" panose="020B0502040204020203" pitchFamily="34" charset="0"/>
            </a:endParaRPr>
          </a:p>
        </p:txBody>
      </p:sp>
      <p:grpSp>
        <p:nvGrpSpPr>
          <p:cNvPr id="6" name="Group 10">
            <a:extLst>
              <a:ext uri="{FF2B5EF4-FFF2-40B4-BE49-F238E27FC236}">
                <a16:creationId xmlns:a16="http://schemas.microsoft.com/office/drawing/2014/main" id="{4FAF558F-CB69-E6F9-FF52-DD07BE696626}"/>
              </a:ext>
            </a:extLst>
          </p:cNvPr>
          <p:cNvGrpSpPr/>
          <p:nvPr/>
        </p:nvGrpSpPr>
        <p:grpSpPr>
          <a:xfrm>
            <a:off x="529580" y="1507814"/>
            <a:ext cx="588083" cy="139655"/>
            <a:chOff x="0" y="0"/>
            <a:chExt cx="232329" cy="55172"/>
          </a:xfrm>
        </p:grpSpPr>
        <p:sp>
          <p:nvSpPr>
            <p:cNvPr id="7" name="Freeform 11">
              <a:extLst>
                <a:ext uri="{FF2B5EF4-FFF2-40B4-BE49-F238E27FC236}">
                  <a16:creationId xmlns:a16="http://schemas.microsoft.com/office/drawing/2014/main" id="{F58EB5AF-9B51-762A-DAF6-CE78C3E13E04}"/>
                </a:ext>
              </a:extLst>
            </p:cNvPr>
            <p:cNvSpPr/>
            <p:nvPr/>
          </p:nvSpPr>
          <p:spPr>
            <a:xfrm>
              <a:off x="0" y="0"/>
              <a:ext cx="232329" cy="55172"/>
            </a:xfrm>
            <a:custGeom>
              <a:avLst/>
              <a:gdLst/>
              <a:ahLst/>
              <a:cxnLst/>
              <a:rect l="l" t="t" r="r" b="b"/>
              <a:pathLst>
                <a:path w="232329" h="55172">
                  <a:moveTo>
                    <a:pt x="0" y="0"/>
                  </a:moveTo>
                  <a:lnTo>
                    <a:pt x="232329" y="0"/>
                  </a:lnTo>
                  <a:lnTo>
                    <a:pt x="232329" y="55172"/>
                  </a:lnTo>
                  <a:lnTo>
                    <a:pt x="0" y="55172"/>
                  </a:lnTo>
                  <a:close/>
                </a:path>
              </a:pathLst>
            </a:custGeom>
            <a:solidFill>
              <a:srgbClr val="4FACFF"/>
            </a:solidFill>
          </p:spPr>
        </p:sp>
        <p:sp>
          <p:nvSpPr>
            <p:cNvPr id="8" name="TextBox 12">
              <a:extLst>
                <a:ext uri="{FF2B5EF4-FFF2-40B4-BE49-F238E27FC236}">
                  <a16:creationId xmlns:a16="http://schemas.microsoft.com/office/drawing/2014/main" id="{E5C148A8-B318-5210-06C9-F2A07FB048CF}"/>
                </a:ext>
              </a:extLst>
            </p:cNvPr>
            <p:cNvSpPr txBox="1"/>
            <p:nvPr/>
          </p:nvSpPr>
          <p:spPr>
            <a:xfrm>
              <a:off x="0" y="-38100"/>
              <a:ext cx="232329" cy="93272"/>
            </a:xfrm>
            <a:prstGeom prst="rect">
              <a:avLst/>
            </a:prstGeom>
          </p:spPr>
          <p:txBody>
            <a:bodyPr lIns="33867" tIns="33867" rIns="33867" bIns="33867" rtlCol="0" anchor="ctr"/>
            <a:lstStyle/>
            <a:p>
              <a:pPr algn="ctr">
                <a:lnSpc>
                  <a:spcPts val="1466"/>
                </a:lnSpc>
              </a:pPr>
              <a:endParaRPr sz="1200"/>
            </a:p>
          </p:txBody>
        </p:sp>
      </p:grpSp>
      <p:sp>
        <p:nvSpPr>
          <p:cNvPr id="9" name="TextBox 14">
            <a:extLst>
              <a:ext uri="{FF2B5EF4-FFF2-40B4-BE49-F238E27FC236}">
                <a16:creationId xmlns:a16="http://schemas.microsoft.com/office/drawing/2014/main" id="{DDF816FA-D3F7-F4ED-7503-4875A80AB90F}"/>
              </a:ext>
            </a:extLst>
          </p:cNvPr>
          <p:cNvSpPr txBox="1"/>
          <p:nvPr/>
        </p:nvSpPr>
        <p:spPr>
          <a:xfrm>
            <a:off x="529580" y="1743910"/>
            <a:ext cx="4869911" cy="492443"/>
          </a:xfrm>
          <a:prstGeom prst="rect">
            <a:avLst/>
          </a:prstGeom>
        </p:spPr>
        <p:txBody>
          <a:bodyPr lIns="0" tIns="0" rIns="0" bIns="0" rtlCol="0" anchor="t">
            <a:spAutoFit/>
          </a:bodyPr>
          <a:lstStyle/>
          <a:p>
            <a:r>
              <a:rPr lang="en-US" sz="3200" b="1" dirty="0">
                <a:solidFill>
                  <a:srgbClr val="3E67C8"/>
                </a:solidFill>
              </a:rPr>
              <a:t>PROBLEM STATEMENT:</a:t>
            </a:r>
            <a:endParaRPr lang="en-US" sz="3200" dirty="0">
              <a:solidFill>
                <a:srgbClr val="3E67C8"/>
              </a:solidFill>
            </a:endParaRPr>
          </a:p>
        </p:txBody>
      </p:sp>
      <p:sp>
        <p:nvSpPr>
          <p:cNvPr id="10" name="TextBox 9">
            <a:extLst>
              <a:ext uri="{FF2B5EF4-FFF2-40B4-BE49-F238E27FC236}">
                <a16:creationId xmlns:a16="http://schemas.microsoft.com/office/drawing/2014/main" id="{1123B23D-177D-CA20-219E-12FBCD02DCF1}"/>
              </a:ext>
            </a:extLst>
          </p:cNvPr>
          <p:cNvSpPr txBox="1"/>
          <p:nvPr/>
        </p:nvSpPr>
        <p:spPr>
          <a:xfrm>
            <a:off x="529580" y="2332794"/>
            <a:ext cx="8835957" cy="553998"/>
          </a:xfrm>
          <a:prstGeom prst="rect">
            <a:avLst/>
          </a:prstGeom>
        </p:spPr>
        <p:txBody>
          <a:bodyPr wrap="square" lIns="0" tIns="0" rIns="0" bIns="0" rtlCol="0" anchor="t">
            <a:spAutoFit/>
          </a:bodyPr>
          <a:lstStyle/>
          <a:p>
            <a:r>
              <a:rPr lang="en-US" dirty="0"/>
              <a:t>HCES is conducted every five years, delaying MPCE estimates. This project aims to build an AI/ML model to predict household expenditure more frequently using demographic data.</a:t>
            </a:r>
          </a:p>
        </p:txBody>
      </p:sp>
      <p:grpSp>
        <p:nvGrpSpPr>
          <p:cNvPr id="20" name="Group 19">
            <a:extLst>
              <a:ext uri="{FF2B5EF4-FFF2-40B4-BE49-F238E27FC236}">
                <a16:creationId xmlns:a16="http://schemas.microsoft.com/office/drawing/2014/main" id="{D8DEF8F5-0857-DC55-0638-9E17209E4983}"/>
              </a:ext>
            </a:extLst>
          </p:cNvPr>
          <p:cNvGrpSpPr/>
          <p:nvPr/>
        </p:nvGrpSpPr>
        <p:grpSpPr>
          <a:xfrm>
            <a:off x="251460" y="3510167"/>
            <a:ext cx="11689080" cy="198120"/>
            <a:chOff x="251460" y="3329940"/>
            <a:chExt cx="11689080" cy="198120"/>
          </a:xfrm>
        </p:grpSpPr>
        <p:cxnSp>
          <p:nvCxnSpPr>
            <p:cNvPr id="12" name="Straight Connector 11">
              <a:extLst>
                <a:ext uri="{FF2B5EF4-FFF2-40B4-BE49-F238E27FC236}">
                  <a16:creationId xmlns:a16="http://schemas.microsoft.com/office/drawing/2014/main" id="{A86241E0-C3A8-2C99-D619-AB45AAE020F5}"/>
                </a:ext>
              </a:extLst>
            </p:cNvPr>
            <p:cNvCxnSpPr/>
            <p:nvPr/>
          </p:nvCxnSpPr>
          <p:spPr>
            <a:xfrm>
              <a:off x="251460" y="3429000"/>
              <a:ext cx="1168908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Flowchart: Decision 12">
              <a:extLst>
                <a:ext uri="{FF2B5EF4-FFF2-40B4-BE49-F238E27FC236}">
                  <a16:creationId xmlns:a16="http://schemas.microsoft.com/office/drawing/2014/main" id="{2F39F461-1FF5-29EA-80AE-41BA9C485E1F}"/>
                </a:ext>
              </a:extLst>
            </p:cNvPr>
            <p:cNvSpPr/>
            <p:nvPr/>
          </p:nvSpPr>
          <p:spPr>
            <a:xfrm>
              <a:off x="5996940" y="3329940"/>
              <a:ext cx="198120" cy="198120"/>
            </a:xfrm>
            <a:prstGeom prst="flowChartDecision">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 name="Group 10">
            <a:extLst>
              <a:ext uri="{FF2B5EF4-FFF2-40B4-BE49-F238E27FC236}">
                <a16:creationId xmlns:a16="http://schemas.microsoft.com/office/drawing/2014/main" id="{439D19F1-15FA-CFC8-69D6-655B46B7904E}"/>
              </a:ext>
            </a:extLst>
          </p:cNvPr>
          <p:cNvGrpSpPr/>
          <p:nvPr/>
        </p:nvGrpSpPr>
        <p:grpSpPr>
          <a:xfrm>
            <a:off x="529580" y="4255082"/>
            <a:ext cx="588083" cy="139655"/>
            <a:chOff x="0" y="0"/>
            <a:chExt cx="232329" cy="55172"/>
          </a:xfrm>
        </p:grpSpPr>
        <p:sp>
          <p:nvSpPr>
            <p:cNvPr id="15" name="Freeform 11">
              <a:extLst>
                <a:ext uri="{FF2B5EF4-FFF2-40B4-BE49-F238E27FC236}">
                  <a16:creationId xmlns:a16="http://schemas.microsoft.com/office/drawing/2014/main" id="{DE426390-C707-CEDC-8442-3483EA370B95}"/>
                </a:ext>
              </a:extLst>
            </p:cNvPr>
            <p:cNvSpPr/>
            <p:nvPr/>
          </p:nvSpPr>
          <p:spPr>
            <a:xfrm>
              <a:off x="0" y="0"/>
              <a:ext cx="232329" cy="55172"/>
            </a:xfrm>
            <a:custGeom>
              <a:avLst/>
              <a:gdLst/>
              <a:ahLst/>
              <a:cxnLst/>
              <a:rect l="l" t="t" r="r" b="b"/>
              <a:pathLst>
                <a:path w="232329" h="55172">
                  <a:moveTo>
                    <a:pt x="0" y="0"/>
                  </a:moveTo>
                  <a:lnTo>
                    <a:pt x="232329" y="0"/>
                  </a:lnTo>
                  <a:lnTo>
                    <a:pt x="232329" y="55172"/>
                  </a:lnTo>
                  <a:lnTo>
                    <a:pt x="0" y="55172"/>
                  </a:lnTo>
                  <a:close/>
                </a:path>
              </a:pathLst>
            </a:custGeom>
            <a:solidFill>
              <a:srgbClr val="4FACFF"/>
            </a:solidFill>
          </p:spPr>
        </p:sp>
        <p:sp>
          <p:nvSpPr>
            <p:cNvPr id="16" name="TextBox 12">
              <a:extLst>
                <a:ext uri="{FF2B5EF4-FFF2-40B4-BE49-F238E27FC236}">
                  <a16:creationId xmlns:a16="http://schemas.microsoft.com/office/drawing/2014/main" id="{60D2845D-D76F-B7A0-8546-1460CCFC09A4}"/>
                </a:ext>
              </a:extLst>
            </p:cNvPr>
            <p:cNvSpPr txBox="1"/>
            <p:nvPr/>
          </p:nvSpPr>
          <p:spPr>
            <a:xfrm>
              <a:off x="0" y="-38100"/>
              <a:ext cx="232329" cy="93272"/>
            </a:xfrm>
            <a:prstGeom prst="rect">
              <a:avLst/>
            </a:prstGeom>
          </p:spPr>
          <p:txBody>
            <a:bodyPr lIns="33867" tIns="33867" rIns="33867" bIns="33867" rtlCol="0" anchor="ctr"/>
            <a:lstStyle/>
            <a:p>
              <a:pPr algn="ctr">
                <a:lnSpc>
                  <a:spcPts val="1466"/>
                </a:lnSpc>
              </a:pPr>
              <a:endParaRPr sz="1200"/>
            </a:p>
          </p:txBody>
        </p:sp>
      </p:grpSp>
      <p:sp>
        <p:nvSpPr>
          <p:cNvPr id="17" name="TextBox 14">
            <a:extLst>
              <a:ext uri="{FF2B5EF4-FFF2-40B4-BE49-F238E27FC236}">
                <a16:creationId xmlns:a16="http://schemas.microsoft.com/office/drawing/2014/main" id="{8EE24971-E488-87B0-1BCD-29E7293A95D4}"/>
              </a:ext>
            </a:extLst>
          </p:cNvPr>
          <p:cNvSpPr txBox="1"/>
          <p:nvPr/>
        </p:nvSpPr>
        <p:spPr>
          <a:xfrm>
            <a:off x="529580" y="4491178"/>
            <a:ext cx="4869911" cy="492443"/>
          </a:xfrm>
          <a:prstGeom prst="rect">
            <a:avLst/>
          </a:prstGeom>
        </p:spPr>
        <p:txBody>
          <a:bodyPr lIns="0" tIns="0" rIns="0" bIns="0" rtlCol="0" anchor="t">
            <a:spAutoFit/>
          </a:bodyPr>
          <a:lstStyle/>
          <a:p>
            <a:r>
              <a:rPr lang="en-US" sz="3200" b="1" dirty="0">
                <a:solidFill>
                  <a:srgbClr val="3E67C8"/>
                </a:solidFill>
              </a:rPr>
              <a:t>SOLUTION:</a:t>
            </a:r>
            <a:endParaRPr lang="en-US" sz="3200" dirty="0">
              <a:solidFill>
                <a:srgbClr val="3E67C8"/>
              </a:solidFill>
            </a:endParaRPr>
          </a:p>
        </p:txBody>
      </p:sp>
      <p:sp>
        <p:nvSpPr>
          <p:cNvPr id="18" name="TextBox 17">
            <a:extLst>
              <a:ext uri="{FF2B5EF4-FFF2-40B4-BE49-F238E27FC236}">
                <a16:creationId xmlns:a16="http://schemas.microsoft.com/office/drawing/2014/main" id="{8B700841-1861-65B8-B264-96B033BFB0DB}"/>
              </a:ext>
            </a:extLst>
          </p:cNvPr>
          <p:cNvSpPr txBox="1"/>
          <p:nvPr/>
        </p:nvSpPr>
        <p:spPr>
          <a:xfrm>
            <a:off x="529580" y="5080062"/>
            <a:ext cx="8835957" cy="830997"/>
          </a:xfrm>
          <a:prstGeom prst="rect">
            <a:avLst/>
          </a:prstGeom>
        </p:spPr>
        <p:txBody>
          <a:bodyPr wrap="square" lIns="0" tIns="0" rIns="0" bIns="0" rtlCol="0" anchor="t">
            <a:spAutoFit/>
          </a:bodyPr>
          <a:lstStyle/>
          <a:p>
            <a:r>
              <a:rPr lang="en-US" dirty="0"/>
              <a:t>We engineered diverse features from the provided demographic data and explored multiple models to predict MPCE at the household level. Among them, our Gradient Boosting model delivered best performance in terms of R-squared, RMSE, and MAPE.</a:t>
            </a:r>
          </a:p>
        </p:txBody>
      </p:sp>
    </p:spTree>
    <p:extLst>
      <p:ext uri="{BB962C8B-B14F-4D97-AF65-F5344CB8AC3E}">
        <p14:creationId xmlns:p14="http://schemas.microsoft.com/office/powerpoint/2010/main" val="97294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819BD-65AC-5325-8B63-42B9788667E8}"/>
            </a:ext>
          </a:extLst>
        </p:cNvPr>
        <p:cNvGrpSpPr/>
        <p:nvPr/>
      </p:nvGrpSpPr>
      <p:grpSpPr>
        <a:xfrm>
          <a:off x="0" y="0"/>
          <a:ext cx="0" cy="0"/>
          <a:chOff x="0" y="0"/>
          <a:chExt cx="0" cy="0"/>
        </a:xfrm>
      </p:grpSpPr>
      <p:grpSp>
        <p:nvGrpSpPr>
          <p:cNvPr id="2" name="Group 6">
            <a:extLst>
              <a:ext uri="{FF2B5EF4-FFF2-40B4-BE49-F238E27FC236}">
                <a16:creationId xmlns:a16="http://schemas.microsoft.com/office/drawing/2014/main" id="{5C099F51-7BF3-344E-B4EA-BFF763F73DA3}"/>
              </a:ext>
            </a:extLst>
          </p:cNvPr>
          <p:cNvGrpSpPr/>
          <p:nvPr/>
        </p:nvGrpSpPr>
        <p:grpSpPr>
          <a:xfrm rot="-10800000">
            <a:off x="1678022" y="-1386270"/>
            <a:ext cx="8835957" cy="2247129"/>
            <a:chOff x="0" y="0"/>
            <a:chExt cx="736505" cy="187305"/>
          </a:xfrm>
        </p:grpSpPr>
        <p:sp>
          <p:nvSpPr>
            <p:cNvPr id="3" name="Freeform 7">
              <a:extLst>
                <a:ext uri="{FF2B5EF4-FFF2-40B4-BE49-F238E27FC236}">
                  <a16:creationId xmlns:a16="http://schemas.microsoft.com/office/drawing/2014/main" id="{48805980-F7D7-6648-E74F-B0B1A11462FF}"/>
                </a:ext>
              </a:extLst>
            </p:cNvPr>
            <p:cNvSpPr/>
            <p:nvPr/>
          </p:nvSpPr>
          <p:spPr>
            <a:xfrm>
              <a:off x="0" y="0"/>
              <a:ext cx="736505" cy="187305"/>
            </a:xfrm>
            <a:custGeom>
              <a:avLst/>
              <a:gdLst/>
              <a:ahLst/>
              <a:cxnLst/>
              <a:rect l="l" t="t" r="r" b="b"/>
              <a:pathLst>
                <a:path w="736505" h="187305">
                  <a:moveTo>
                    <a:pt x="203200" y="0"/>
                  </a:moveTo>
                  <a:lnTo>
                    <a:pt x="533305" y="0"/>
                  </a:lnTo>
                  <a:lnTo>
                    <a:pt x="736505" y="187305"/>
                  </a:lnTo>
                  <a:lnTo>
                    <a:pt x="0" y="187305"/>
                  </a:lnTo>
                  <a:lnTo>
                    <a:pt x="203200" y="0"/>
                  </a:lnTo>
                  <a:close/>
                </a:path>
              </a:pathLst>
            </a:custGeom>
            <a:solidFill>
              <a:srgbClr val="0071C9"/>
            </a:solidFill>
          </p:spPr>
        </p:sp>
        <p:sp>
          <p:nvSpPr>
            <p:cNvPr id="4" name="TextBox 8">
              <a:extLst>
                <a:ext uri="{FF2B5EF4-FFF2-40B4-BE49-F238E27FC236}">
                  <a16:creationId xmlns:a16="http://schemas.microsoft.com/office/drawing/2014/main" id="{3585D84A-82A4-8326-D0B6-40BB4986CAFF}"/>
                </a:ext>
              </a:extLst>
            </p:cNvPr>
            <p:cNvSpPr txBox="1"/>
            <p:nvPr/>
          </p:nvSpPr>
          <p:spPr>
            <a:xfrm>
              <a:off x="127000" y="-38100"/>
              <a:ext cx="482505" cy="225405"/>
            </a:xfrm>
            <a:prstGeom prst="rect">
              <a:avLst/>
            </a:prstGeom>
          </p:spPr>
          <p:txBody>
            <a:bodyPr lIns="33867" tIns="33867" rIns="33867" bIns="33867" rtlCol="0" anchor="ctr"/>
            <a:lstStyle/>
            <a:p>
              <a:pPr algn="ctr">
                <a:lnSpc>
                  <a:spcPts val="1400"/>
                </a:lnSpc>
              </a:pPr>
              <a:endParaRPr sz="1200"/>
            </a:p>
          </p:txBody>
        </p:sp>
      </p:grpSp>
      <p:sp>
        <p:nvSpPr>
          <p:cNvPr id="5" name="TextBox 4">
            <a:extLst>
              <a:ext uri="{FF2B5EF4-FFF2-40B4-BE49-F238E27FC236}">
                <a16:creationId xmlns:a16="http://schemas.microsoft.com/office/drawing/2014/main" id="{29A50E63-A7A6-4E1B-E5AA-A5E6732478A2}"/>
              </a:ext>
            </a:extLst>
          </p:cNvPr>
          <p:cNvSpPr txBox="1"/>
          <p:nvPr/>
        </p:nvSpPr>
        <p:spPr>
          <a:xfrm>
            <a:off x="3944534" y="84194"/>
            <a:ext cx="4302932" cy="646331"/>
          </a:xfrm>
          <a:prstGeom prst="rect">
            <a:avLst/>
          </a:prstGeom>
          <a:noFill/>
        </p:spPr>
        <p:txBody>
          <a:bodyPr wrap="square" rtlCol="0">
            <a:spAutoFit/>
          </a:bodyPr>
          <a:lstStyle/>
          <a:p>
            <a:pPr algn="ctr"/>
            <a:r>
              <a:rPr lang="en-US" sz="3600" dirty="0">
                <a:solidFill>
                  <a:schemeClr val="bg1"/>
                </a:solidFill>
                <a:latin typeface="Bahnschrift SemiBold Condensed" panose="020B0502040204020203" pitchFamily="34" charset="0"/>
              </a:rPr>
              <a:t>UNIQUENESS</a:t>
            </a:r>
            <a:endParaRPr lang="en-IN" sz="3600" dirty="0">
              <a:solidFill>
                <a:schemeClr val="bg1"/>
              </a:solidFill>
              <a:latin typeface="Bahnschrift SemiBold Condensed" panose="020B0502040204020203" pitchFamily="34" charset="0"/>
            </a:endParaRPr>
          </a:p>
        </p:txBody>
      </p:sp>
      <p:sp>
        <p:nvSpPr>
          <p:cNvPr id="6" name="Rectangle: Rounded Corners 5">
            <a:extLst>
              <a:ext uri="{FF2B5EF4-FFF2-40B4-BE49-F238E27FC236}">
                <a16:creationId xmlns:a16="http://schemas.microsoft.com/office/drawing/2014/main" id="{C0D99F50-2D93-5DE7-8426-77425DAB3713}"/>
              </a:ext>
            </a:extLst>
          </p:cNvPr>
          <p:cNvSpPr/>
          <p:nvPr/>
        </p:nvSpPr>
        <p:spPr>
          <a:xfrm>
            <a:off x="1135516" y="2179964"/>
            <a:ext cx="1157440" cy="1327477"/>
          </a:xfrm>
          <a:prstGeom prst="roundRect">
            <a:avLst/>
          </a:prstGeom>
          <a:solidFill>
            <a:schemeClr val="bg1"/>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F39DA469-09F1-BCB9-671A-9F4B4FE35557}"/>
              </a:ext>
            </a:extLst>
          </p:cNvPr>
          <p:cNvSpPr/>
          <p:nvPr/>
        </p:nvSpPr>
        <p:spPr>
          <a:xfrm>
            <a:off x="3980748" y="2102717"/>
            <a:ext cx="1157440" cy="1327477"/>
          </a:xfrm>
          <a:prstGeom prst="roundRect">
            <a:avLst/>
          </a:prstGeom>
          <a:solidFill>
            <a:schemeClr val="bg1"/>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6552BE99-87FE-B09E-4AF2-82FF944B5746}"/>
              </a:ext>
            </a:extLst>
          </p:cNvPr>
          <p:cNvSpPr/>
          <p:nvPr/>
        </p:nvSpPr>
        <p:spPr>
          <a:xfrm>
            <a:off x="9794751" y="2132557"/>
            <a:ext cx="1157440" cy="1327477"/>
          </a:xfrm>
          <a:prstGeom prst="roundRect">
            <a:avLst/>
          </a:prstGeom>
          <a:solidFill>
            <a:schemeClr val="bg1"/>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2" descr="Presentation ">
            <a:extLst>
              <a:ext uri="{FF2B5EF4-FFF2-40B4-BE49-F238E27FC236}">
                <a16:creationId xmlns:a16="http://schemas.microsoft.com/office/drawing/2014/main" id="{B9DAD7B8-6E64-6280-5FCD-A2A989D478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3062" y="2396045"/>
            <a:ext cx="740818" cy="74081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Goals ">
            <a:extLst>
              <a:ext uri="{FF2B5EF4-FFF2-40B4-BE49-F238E27FC236}">
                <a16:creationId xmlns:a16="http://schemas.microsoft.com/office/drawing/2014/main" id="{0A9C308B-2ECA-0276-1987-B67FE533A0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6676" y="2253663"/>
            <a:ext cx="1025583" cy="102558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18875F0-84AD-7D19-1476-515C73D5ED9C}"/>
              </a:ext>
            </a:extLst>
          </p:cNvPr>
          <p:cNvSpPr txBox="1"/>
          <p:nvPr/>
        </p:nvSpPr>
        <p:spPr>
          <a:xfrm>
            <a:off x="438441" y="3537111"/>
            <a:ext cx="2479162" cy="830997"/>
          </a:xfrm>
          <a:prstGeom prst="rect">
            <a:avLst/>
          </a:prstGeom>
          <a:noFill/>
        </p:spPr>
        <p:txBody>
          <a:bodyPr wrap="square" rtlCol="0">
            <a:spAutoFit/>
          </a:bodyPr>
          <a:lstStyle/>
          <a:p>
            <a:pPr algn="ctr"/>
            <a:r>
              <a:rPr lang="en-US" sz="2400" dirty="0">
                <a:solidFill>
                  <a:srgbClr val="0071C9"/>
                </a:solidFill>
                <a:latin typeface="Bahnschrift SemiBold Condensed" panose="020B0502040204020203" pitchFamily="34" charset="0"/>
              </a:rPr>
              <a:t>State-Wise Focus for Data Integrity</a:t>
            </a:r>
          </a:p>
        </p:txBody>
      </p:sp>
      <p:sp>
        <p:nvSpPr>
          <p:cNvPr id="13" name="TextBox 12">
            <a:extLst>
              <a:ext uri="{FF2B5EF4-FFF2-40B4-BE49-F238E27FC236}">
                <a16:creationId xmlns:a16="http://schemas.microsoft.com/office/drawing/2014/main" id="{CEF3C569-84ED-C5CE-25ED-09B1E4AB3D1C}"/>
              </a:ext>
            </a:extLst>
          </p:cNvPr>
          <p:cNvSpPr txBox="1"/>
          <p:nvPr/>
        </p:nvSpPr>
        <p:spPr>
          <a:xfrm>
            <a:off x="3283673" y="3537111"/>
            <a:ext cx="2479162" cy="830997"/>
          </a:xfrm>
          <a:prstGeom prst="rect">
            <a:avLst/>
          </a:prstGeom>
          <a:noFill/>
        </p:spPr>
        <p:txBody>
          <a:bodyPr wrap="square" rtlCol="0">
            <a:spAutoFit/>
          </a:bodyPr>
          <a:lstStyle/>
          <a:p>
            <a:pPr algn="ctr"/>
            <a:r>
              <a:rPr lang="en-US" sz="2400" dirty="0">
                <a:solidFill>
                  <a:srgbClr val="0071C9"/>
                </a:solidFill>
                <a:latin typeface="Bahnschrift SemiBold Condensed" panose="020B0502040204020203" pitchFamily="34" charset="0"/>
              </a:rPr>
              <a:t>Targeted Feature Selection Using Lasso</a:t>
            </a:r>
          </a:p>
        </p:txBody>
      </p:sp>
      <p:sp>
        <p:nvSpPr>
          <p:cNvPr id="14" name="TextBox 13">
            <a:extLst>
              <a:ext uri="{FF2B5EF4-FFF2-40B4-BE49-F238E27FC236}">
                <a16:creationId xmlns:a16="http://schemas.microsoft.com/office/drawing/2014/main" id="{1F8E23CB-707A-19C4-FECA-D431527918FF}"/>
              </a:ext>
            </a:extLst>
          </p:cNvPr>
          <p:cNvSpPr txBox="1"/>
          <p:nvPr/>
        </p:nvSpPr>
        <p:spPr>
          <a:xfrm>
            <a:off x="8941232" y="3584217"/>
            <a:ext cx="2479162" cy="830997"/>
          </a:xfrm>
          <a:prstGeom prst="rect">
            <a:avLst/>
          </a:prstGeom>
          <a:noFill/>
        </p:spPr>
        <p:txBody>
          <a:bodyPr wrap="square" rtlCol="0">
            <a:spAutoFit/>
          </a:bodyPr>
          <a:lstStyle/>
          <a:p>
            <a:pPr algn="ctr"/>
            <a:r>
              <a:rPr lang="en-IN" sz="2400" dirty="0">
                <a:solidFill>
                  <a:srgbClr val="0071C9"/>
                </a:solidFill>
                <a:latin typeface="Bahnschrift SemiBold Condensed" panose="020B0502040204020203" pitchFamily="34" charset="0"/>
              </a:rPr>
              <a:t>Simplified and Robust Model</a:t>
            </a:r>
            <a:endParaRPr lang="en-US" sz="2400" dirty="0">
              <a:solidFill>
                <a:srgbClr val="0071C9"/>
              </a:solidFill>
              <a:latin typeface="Bahnschrift SemiBold Condensed" panose="020B0502040204020203" pitchFamily="34" charset="0"/>
            </a:endParaRPr>
          </a:p>
        </p:txBody>
      </p:sp>
      <p:sp>
        <p:nvSpPr>
          <p:cNvPr id="15" name="Rectangle: Rounded Corners 14">
            <a:extLst>
              <a:ext uri="{FF2B5EF4-FFF2-40B4-BE49-F238E27FC236}">
                <a16:creationId xmlns:a16="http://schemas.microsoft.com/office/drawing/2014/main" id="{6AFF3A40-37F6-DE62-0A6B-D394A83013C4}"/>
              </a:ext>
            </a:extLst>
          </p:cNvPr>
          <p:cNvSpPr/>
          <p:nvPr/>
        </p:nvSpPr>
        <p:spPr>
          <a:xfrm>
            <a:off x="6825980" y="2133818"/>
            <a:ext cx="1157440" cy="1327477"/>
          </a:xfrm>
          <a:prstGeom prst="roundRect">
            <a:avLst/>
          </a:prstGeom>
          <a:solidFill>
            <a:schemeClr val="bg1"/>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4" descr="Searching ">
            <a:extLst>
              <a:ext uri="{FF2B5EF4-FFF2-40B4-BE49-F238E27FC236}">
                <a16:creationId xmlns:a16="http://schemas.microsoft.com/office/drawing/2014/main" id="{758059F6-BB15-6D5E-2F50-7DCDF60C90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092" y="2408948"/>
            <a:ext cx="777216" cy="77721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A317DAF-3AC6-3F27-47D4-31C17BFA8F48}"/>
              </a:ext>
            </a:extLst>
          </p:cNvPr>
          <p:cNvSpPr txBox="1"/>
          <p:nvPr/>
        </p:nvSpPr>
        <p:spPr>
          <a:xfrm>
            <a:off x="6096000" y="3537111"/>
            <a:ext cx="2479162" cy="1200329"/>
          </a:xfrm>
          <a:prstGeom prst="rect">
            <a:avLst/>
          </a:prstGeom>
          <a:noFill/>
        </p:spPr>
        <p:txBody>
          <a:bodyPr wrap="square" rtlCol="0">
            <a:spAutoFit/>
          </a:bodyPr>
          <a:lstStyle/>
          <a:p>
            <a:pPr algn="ctr"/>
            <a:r>
              <a:rPr lang="en-US" sz="2400" dirty="0">
                <a:solidFill>
                  <a:srgbClr val="0071C9"/>
                </a:solidFill>
                <a:latin typeface="Bahnschrift SemiBold Condensed" panose="020B0502040204020203" pitchFamily="34" charset="0"/>
              </a:rPr>
              <a:t>Dimensionality Reduction of Nominal Variables</a:t>
            </a:r>
          </a:p>
        </p:txBody>
      </p:sp>
      <p:pic>
        <p:nvPicPr>
          <p:cNvPr id="26" name="Graphic 25" descr="Database">
            <a:extLst>
              <a:ext uri="{FF2B5EF4-FFF2-40B4-BE49-F238E27FC236}">
                <a16:creationId xmlns:a16="http://schemas.microsoft.com/office/drawing/2014/main" id="{8DD92AD1-D7A9-2AB3-476F-208D9874A3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39809" y="2408948"/>
            <a:ext cx="914400" cy="914400"/>
          </a:xfrm>
          <a:prstGeom prst="rect">
            <a:avLst/>
          </a:prstGeom>
        </p:spPr>
      </p:pic>
    </p:spTree>
    <p:extLst>
      <p:ext uri="{BB962C8B-B14F-4D97-AF65-F5344CB8AC3E}">
        <p14:creationId xmlns:p14="http://schemas.microsoft.com/office/powerpoint/2010/main" val="145375101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6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60000">
                                          <p:cBhvr additive="base">
                                            <p:cTn id="7" dur="1000" fill="hold"/>
                                            <p:tgtEl>
                                              <p:spTgt spid="6"/>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60000">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14:bounceEnd="60000">
                                          <p:cBhvr additive="base">
                                            <p:cTn id="11" dur="1000" fill="hold"/>
                                            <p:tgtEl>
                                              <p:spTgt spid="9"/>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60000">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14:bounceEnd="60000">
                                          <p:cBhvr additive="base">
                                            <p:cTn id="15" dur="1000" fill="hold"/>
                                            <p:tgtEl>
                                              <p:spTgt spid="12"/>
                                            </p:tgtEl>
                                            <p:attrNameLst>
                                              <p:attrName>ppt_x</p:attrName>
                                            </p:attrNameLst>
                                          </p:cBhvr>
                                          <p:tavLst>
                                            <p:tav tm="0">
                                              <p:val>
                                                <p:strVal val="#ppt_x"/>
                                              </p:val>
                                            </p:tav>
                                            <p:tav tm="100000">
                                              <p:val>
                                                <p:strVal val="#ppt_x"/>
                                              </p:val>
                                            </p:tav>
                                          </p:tavLst>
                                        </p:anim>
                                        <p:anim calcmode="lin" valueType="num" p14:bounceEnd="60000">
                                          <p:cBhvr additive="base">
                                            <p:cTn id="16" dur="10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60000">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60000">
                                          <p:cBhvr additive="base">
                                            <p:cTn id="19" dur="1000" fill="hold"/>
                                            <p:tgtEl>
                                              <p:spTgt spid="7"/>
                                            </p:tgtEl>
                                            <p:attrNameLst>
                                              <p:attrName>ppt_x</p:attrName>
                                            </p:attrNameLst>
                                          </p:cBhvr>
                                          <p:tavLst>
                                            <p:tav tm="0">
                                              <p:val>
                                                <p:strVal val="#ppt_x"/>
                                              </p:val>
                                            </p:tav>
                                            <p:tav tm="100000">
                                              <p:val>
                                                <p:strVal val="#ppt_x"/>
                                              </p:val>
                                            </p:tav>
                                          </p:tavLst>
                                        </p:anim>
                                        <p:anim calcmode="lin" valueType="num" p14:bounceEnd="60000">
                                          <p:cBhvr additive="base">
                                            <p:cTn id="20" dur="10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60000">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14:bounceEnd="60000">
                                          <p:cBhvr additive="base">
                                            <p:cTn id="23" dur="1000" fill="hold"/>
                                            <p:tgtEl>
                                              <p:spTgt spid="13"/>
                                            </p:tgtEl>
                                            <p:attrNameLst>
                                              <p:attrName>ppt_x</p:attrName>
                                            </p:attrNameLst>
                                          </p:cBhvr>
                                          <p:tavLst>
                                            <p:tav tm="0">
                                              <p:val>
                                                <p:strVal val="#ppt_x"/>
                                              </p:val>
                                            </p:tav>
                                            <p:tav tm="100000">
                                              <p:val>
                                                <p:strVal val="#ppt_x"/>
                                              </p:val>
                                            </p:tav>
                                          </p:tavLst>
                                        </p:anim>
                                        <p:anim calcmode="lin" valueType="num" p14:bounceEnd="60000">
                                          <p:cBhvr additive="base">
                                            <p:cTn id="24" dur="10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60000">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14:bounceEnd="60000">
                                          <p:cBhvr additive="base">
                                            <p:cTn id="27" dur="1000" fill="hold"/>
                                            <p:tgtEl>
                                              <p:spTgt spid="8"/>
                                            </p:tgtEl>
                                            <p:attrNameLst>
                                              <p:attrName>ppt_x</p:attrName>
                                            </p:attrNameLst>
                                          </p:cBhvr>
                                          <p:tavLst>
                                            <p:tav tm="0">
                                              <p:val>
                                                <p:strVal val="#ppt_x"/>
                                              </p:val>
                                            </p:tav>
                                            <p:tav tm="100000">
                                              <p:val>
                                                <p:strVal val="#ppt_x"/>
                                              </p:val>
                                            </p:tav>
                                          </p:tavLst>
                                        </p:anim>
                                        <p:anim calcmode="lin" valueType="num" p14:bounceEnd="60000">
                                          <p:cBhvr additive="base">
                                            <p:cTn id="28" dur="10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14:presetBounceEnd="60000">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14:bounceEnd="60000">
                                          <p:cBhvr additive="base">
                                            <p:cTn id="31" dur="1000" fill="hold"/>
                                            <p:tgtEl>
                                              <p:spTgt spid="11"/>
                                            </p:tgtEl>
                                            <p:attrNameLst>
                                              <p:attrName>ppt_x</p:attrName>
                                            </p:attrNameLst>
                                          </p:cBhvr>
                                          <p:tavLst>
                                            <p:tav tm="0">
                                              <p:val>
                                                <p:strVal val="#ppt_x"/>
                                              </p:val>
                                            </p:tav>
                                            <p:tav tm="100000">
                                              <p:val>
                                                <p:strVal val="#ppt_x"/>
                                              </p:val>
                                            </p:tav>
                                          </p:tavLst>
                                        </p:anim>
                                        <p:anim calcmode="lin" valueType="num" p14:bounceEnd="60000">
                                          <p:cBhvr additive="base">
                                            <p:cTn id="32" dur="10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60000">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14:bounceEnd="60000">
                                          <p:cBhvr additive="base">
                                            <p:cTn id="35" dur="750" fill="hold"/>
                                            <p:tgtEl>
                                              <p:spTgt spid="14"/>
                                            </p:tgtEl>
                                            <p:attrNameLst>
                                              <p:attrName>ppt_x</p:attrName>
                                            </p:attrNameLst>
                                          </p:cBhvr>
                                          <p:tavLst>
                                            <p:tav tm="0">
                                              <p:val>
                                                <p:strVal val="#ppt_x"/>
                                              </p:val>
                                            </p:tav>
                                            <p:tav tm="100000">
                                              <p:val>
                                                <p:strVal val="#ppt_x"/>
                                              </p:val>
                                            </p:tav>
                                          </p:tavLst>
                                        </p:anim>
                                        <p:anim calcmode="lin" valueType="num" p14:bounceEnd="60000">
                                          <p:cBhvr additive="base">
                                            <p:cTn id="36" dur="75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60000">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14:bounceEnd="60000">
                                          <p:cBhvr additive="base">
                                            <p:cTn id="39" dur="1000" fill="hold"/>
                                            <p:tgtEl>
                                              <p:spTgt spid="15"/>
                                            </p:tgtEl>
                                            <p:attrNameLst>
                                              <p:attrName>ppt_x</p:attrName>
                                            </p:attrNameLst>
                                          </p:cBhvr>
                                          <p:tavLst>
                                            <p:tav tm="0">
                                              <p:val>
                                                <p:strVal val="#ppt_x"/>
                                              </p:val>
                                            </p:tav>
                                            <p:tav tm="100000">
                                              <p:val>
                                                <p:strVal val="#ppt_x"/>
                                              </p:val>
                                            </p:tav>
                                          </p:tavLst>
                                        </p:anim>
                                        <p:anim calcmode="lin" valueType="num" p14:bounceEnd="60000">
                                          <p:cBhvr additive="base">
                                            <p:cTn id="40" dur="10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14:presetBounceEnd="60000">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14:bounceEnd="60000">
                                          <p:cBhvr additive="base">
                                            <p:cTn id="43" dur="1000" fill="hold"/>
                                            <p:tgtEl>
                                              <p:spTgt spid="16"/>
                                            </p:tgtEl>
                                            <p:attrNameLst>
                                              <p:attrName>ppt_x</p:attrName>
                                            </p:attrNameLst>
                                          </p:cBhvr>
                                          <p:tavLst>
                                            <p:tav tm="0">
                                              <p:val>
                                                <p:strVal val="#ppt_x"/>
                                              </p:val>
                                            </p:tav>
                                            <p:tav tm="100000">
                                              <p:val>
                                                <p:strVal val="#ppt_x"/>
                                              </p:val>
                                            </p:tav>
                                          </p:tavLst>
                                        </p:anim>
                                        <p:anim calcmode="lin" valueType="num" p14:bounceEnd="60000">
                                          <p:cBhvr additive="base">
                                            <p:cTn id="44" dur="10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60000">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14:bounceEnd="60000">
                                          <p:cBhvr additive="base">
                                            <p:cTn id="47" dur="1000" fill="hold"/>
                                            <p:tgtEl>
                                              <p:spTgt spid="17"/>
                                            </p:tgtEl>
                                            <p:attrNameLst>
                                              <p:attrName>ppt_x</p:attrName>
                                            </p:attrNameLst>
                                          </p:cBhvr>
                                          <p:tavLst>
                                            <p:tav tm="0">
                                              <p:val>
                                                <p:strVal val="#ppt_x"/>
                                              </p:val>
                                            </p:tav>
                                            <p:tav tm="100000">
                                              <p:val>
                                                <p:strVal val="#ppt_x"/>
                                              </p:val>
                                            </p:tav>
                                          </p:tavLst>
                                        </p:anim>
                                        <p:anim calcmode="lin" valueType="num" p14:bounceEnd="60000">
                                          <p:cBhvr additive="base">
                                            <p:cTn id="48" dur="10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14:presetBounceEnd="60000">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14:bounceEnd="60000">
                                          <p:cBhvr additive="base">
                                            <p:cTn id="51" dur="1000" fill="hold"/>
                                            <p:tgtEl>
                                              <p:spTgt spid="26"/>
                                            </p:tgtEl>
                                            <p:attrNameLst>
                                              <p:attrName>ppt_x</p:attrName>
                                            </p:attrNameLst>
                                          </p:cBhvr>
                                          <p:tavLst>
                                            <p:tav tm="0">
                                              <p:val>
                                                <p:strVal val="#ppt_x"/>
                                              </p:val>
                                            </p:tav>
                                            <p:tav tm="100000">
                                              <p:val>
                                                <p:strVal val="#ppt_x"/>
                                              </p:val>
                                            </p:tav>
                                          </p:tavLst>
                                        </p:anim>
                                        <p:anim calcmode="lin" valueType="num" p14:bounceEnd="60000">
                                          <p:cBhvr additive="base">
                                            <p:cTn id="52" dur="10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p:bldP spid="13" grpId="0"/>
          <p:bldP spid="14" grpId="0"/>
          <p:bldP spid="15" grpId="0" animBg="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ppt_x"/>
                                              </p:val>
                                            </p:tav>
                                            <p:tav tm="100000">
                                              <p:val>
                                                <p:strVal val="#ppt_x"/>
                                              </p:val>
                                            </p:tav>
                                          </p:tavLst>
                                        </p:anim>
                                        <p:anim calcmode="lin" valueType="num">
                                          <p:cBhvr additive="base">
                                            <p:cTn id="16" dur="10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ppt_x"/>
                                              </p:val>
                                            </p:tav>
                                            <p:tav tm="100000">
                                              <p:val>
                                                <p:strVal val="#ppt_x"/>
                                              </p:val>
                                            </p:tav>
                                          </p:tavLst>
                                        </p:anim>
                                        <p:anim calcmode="lin" valueType="num">
                                          <p:cBhvr additive="base">
                                            <p:cTn id="20" dur="10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1000" fill="hold"/>
                                            <p:tgtEl>
                                              <p:spTgt spid="13"/>
                                            </p:tgtEl>
                                            <p:attrNameLst>
                                              <p:attrName>ppt_x</p:attrName>
                                            </p:attrNameLst>
                                          </p:cBhvr>
                                          <p:tavLst>
                                            <p:tav tm="0">
                                              <p:val>
                                                <p:strVal val="#ppt_x"/>
                                              </p:val>
                                            </p:tav>
                                            <p:tav tm="100000">
                                              <p:val>
                                                <p:strVal val="#ppt_x"/>
                                              </p:val>
                                            </p:tav>
                                          </p:tavLst>
                                        </p:anim>
                                        <p:anim calcmode="lin" valueType="num">
                                          <p:cBhvr additive="base">
                                            <p:cTn id="24" dur="10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000" fill="hold"/>
                                            <p:tgtEl>
                                              <p:spTgt spid="8"/>
                                            </p:tgtEl>
                                            <p:attrNameLst>
                                              <p:attrName>ppt_x</p:attrName>
                                            </p:attrNameLst>
                                          </p:cBhvr>
                                          <p:tavLst>
                                            <p:tav tm="0">
                                              <p:val>
                                                <p:strVal val="#ppt_x"/>
                                              </p:val>
                                            </p:tav>
                                            <p:tav tm="100000">
                                              <p:val>
                                                <p:strVal val="#ppt_x"/>
                                              </p:val>
                                            </p:tav>
                                          </p:tavLst>
                                        </p:anim>
                                        <p:anim calcmode="lin" valueType="num">
                                          <p:cBhvr additive="base">
                                            <p:cTn id="28" dur="10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1000" fill="hold"/>
                                            <p:tgtEl>
                                              <p:spTgt spid="11"/>
                                            </p:tgtEl>
                                            <p:attrNameLst>
                                              <p:attrName>ppt_x</p:attrName>
                                            </p:attrNameLst>
                                          </p:cBhvr>
                                          <p:tavLst>
                                            <p:tav tm="0">
                                              <p:val>
                                                <p:strVal val="#ppt_x"/>
                                              </p:val>
                                            </p:tav>
                                            <p:tav tm="100000">
                                              <p:val>
                                                <p:strVal val="#ppt_x"/>
                                              </p:val>
                                            </p:tav>
                                          </p:tavLst>
                                        </p:anim>
                                        <p:anim calcmode="lin" valueType="num">
                                          <p:cBhvr additive="base">
                                            <p:cTn id="32" dur="10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750" fill="hold"/>
                                            <p:tgtEl>
                                              <p:spTgt spid="14"/>
                                            </p:tgtEl>
                                            <p:attrNameLst>
                                              <p:attrName>ppt_x</p:attrName>
                                            </p:attrNameLst>
                                          </p:cBhvr>
                                          <p:tavLst>
                                            <p:tav tm="0">
                                              <p:val>
                                                <p:strVal val="#ppt_x"/>
                                              </p:val>
                                            </p:tav>
                                            <p:tav tm="100000">
                                              <p:val>
                                                <p:strVal val="#ppt_x"/>
                                              </p:val>
                                            </p:tav>
                                          </p:tavLst>
                                        </p:anim>
                                        <p:anim calcmode="lin" valueType="num">
                                          <p:cBhvr additive="base">
                                            <p:cTn id="36" dur="75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1000" fill="hold"/>
                                            <p:tgtEl>
                                              <p:spTgt spid="15"/>
                                            </p:tgtEl>
                                            <p:attrNameLst>
                                              <p:attrName>ppt_x</p:attrName>
                                            </p:attrNameLst>
                                          </p:cBhvr>
                                          <p:tavLst>
                                            <p:tav tm="0">
                                              <p:val>
                                                <p:strVal val="#ppt_x"/>
                                              </p:val>
                                            </p:tav>
                                            <p:tav tm="100000">
                                              <p:val>
                                                <p:strVal val="#ppt_x"/>
                                              </p:val>
                                            </p:tav>
                                          </p:tavLst>
                                        </p:anim>
                                        <p:anim calcmode="lin" valueType="num">
                                          <p:cBhvr additive="base">
                                            <p:cTn id="40" dur="10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1000" fill="hold"/>
                                            <p:tgtEl>
                                              <p:spTgt spid="16"/>
                                            </p:tgtEl>
                                            <p:attrNameLst>
                                              <p:attrName>ppt_x</p:attrName>
                                            </p:attrNameLst>
                                          </p:cBhvr>
                                          <p:tavLst>
                                            <p:tav tm="0">
                                              <p:val>
                                                <p:strVal val="#ppt_x"/>
                                              </p:val>
                                            </p:tav>
                                            <p:tav tm="100000">
                                              <p:val>
                                                <p:strVal val="#ppt_x"/>
                                              </p:val>
                                            </p:tav>
                                          </p:tavLst>
                                        </p:anim>
                                        <p:anim calcmode="lin" valueType="num">
                                          <p:cBhvr additive="base">
                                            <p:cTn id="44" dur="10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1000" fill="hold"/>
                                            <p:tgtEl>
                                              <p:spTgt spid="17"/>
                                            </p:tgtEl>
                                            <p:attrNameLst>
                                              <p:attrName>ppt_x</p:attrName>
                                            </p:attrNameLst>
                                          </p:cBhvr>
                                          <p:tavLst>
                                            <p:tav tm="0">
                                              <p:val>
                                                <p:strVal val="#ppt_x"/>
                                              </p:val>
                                            </p:tav>
                                            <p:tav tm="100000">
                                              <p:val>
                                                <p:strVal val="#ppt_x"/>
                                              </p:val>
                                            </p:tav>
                                          </p:tavLst>
                                        </p:anim>
                                        <p:anim calcmode="lin" valueType="num">
                                          <p:cBhvr additive="base">
                                            <p:cTn id="48" dur="10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1000" fill="hold"/>
                                            <p:tgtEl>
                                              <p:spTgt spid="26"/>
                                            </p:tgtEl>
                                            <p:attrNameLst>
                                              <p:attrName>ppt_x</p:attrName>
                                            </p:attrNameLst>
                                          </p:cBhvr>
                                          <p:tavLst>
                                            <p:tav tm="0">
                                              <p:val>
                                                <p:strVal val="#ppt_x"/>
                                              </p:val>
                                            </p:tav>
                                            <p:tav tm="100000">
                                              <p:val>
                                                <p:strVal val="#ppt_x"/>
                                              </p:val>
                                            </p:tav>
                                          </p:tavLst>
                                        </p:anim>
                                        <p:anim calcmode="lin" valueType="num">
                                          <p:cBhvr additive="base">
                                            <p:cTn id="52" dur="10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p:bldP spid="13" grpId="0"/>
          <p:bldP spid="14" grpId="0"/>
          <p:bldP spid="15" grpId="0" animBg="1"/>
          <p:bldP spid="1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Rounded Corners 32">
            <a:extLst>
              <a:ext uri="{FF2B5EF4-FFF2-40B4-BE49-F238E27FC236}">
                <a16:creationId xmlns:a16="http://schemas.microsoft.com/office/drawing/2014/main" id="{F20A9B47-8591-6AF9-FC04-AF403E89701A}"/>
              </a:ext>
            </a:extLst>
          </p:cNvPr>
          <p:cNvSpPr/>
          <p:nvPr/>
        </p:nvSpPr>
        <p:spPr>
          <a:xfrm>
            <a:off x="3082413" y="2083832"/>
            <a:ext cx="6027174" cy="9776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 name="Image 3">
            <a:extLst>
              <a:ext uri="{FF2B5EF4-FFF2-40B4-BE49-F238E27FC236}">
                <a16:creationId xmlns:a16="http://schemas.microsoft.com/office/drawing/2014/main" id="{29F820EB-D447-19A4-85DF-23385149717D}"/>
              </a:ext>
            </a:extLst>
          </p:cNvPr>
          <p:cNvPicPr>
            <a:picLocks noChangeAspect="1"/>
          </p:cNvPicPr>
          <p:nvPr/>
        </p:nvPicPr>
        <p:blipFill>
          <a:blip r:embed="rId2"/>
          <a:stretch>
            <a:fillRect/>
          </a:stretch>
        </p:blipFill>
        <p:spPr>
          <a:xfrm>
            <a:off x="4475132" y="3309581"/>
            <a:ext cx="3241736" cy="3241736"/>
          </a:xfrm>
          <a:prstGeom prst="rect">
            <a:avLst/>
          </a:prstGeom>
        </p:spPr>
      </p:pic>
      <p:grpSp>
        <p:nvGrpSpPr>
          <p:cNvPr id="2" name="Group 6">
            <a:extLst>
              <a:ext uri="{FF2B5EF4-FFF2-40B4-BE49-F238E27FC236}">
                <a16:creationId xmlns:a16="http://schemas.microsoft.com/office/drawing/2014/main" id="{0AD118A1-6E55-A804-30DE-6E4D1248ABA9}"/>
              </a:ext>
            </a:extLst>
          </p:cNvPr>
          <p:cNvGrpSpPr/>
          <p:nvPr/>
        </p:nvGrpSpPr>
        <p:grpSpPr>
          <a:xfrm rot="-10800000">
            <a:off x="1678021" y="-776670"/>
            <a:ext cx="8835957" cy="2247129"/>
            <a:chOff x="0" y="0"/>
            <a:chExt cx="736505" cy="187305"/>
          </a:xfrm>
        </p:grpSpPr>
        <p:sp>
          <p:nvSpPr>
            <p:cNvPr id="3" name="Freeform 7">
              <a:extLst>
                <a:ext uri="{FF2B5EF4-FFF2-40B4-BE49-F238E27FC236}">
                  <a16:creationId xmlns:a16="http://schemas.microsoft.com/office/drawing/2014/main" id="{3D1019F2-2232-8289-2245-211E724046B8}"/>
                </a:ext>
              </a:extLst>
            </p:cNvPr>
            <p:cNvSpPr/>
            <p:nvPr/>
          </p:nvSpPr>
          <p:spPr>
            <a:xfrm>
              <a:off x="0" y="0"/>
              <a:ext cx="736505" cy="187305"/>
            </a:xfrm>
            <a:custGeom>
              <a:avLst/>
              <a:gdLst/>
              <a:ahLst/>
              <a:cxnLst/>
              <a:rect l="l" t="t" r="r" b="b"/>
              <a:pathLst>
                <a:path w="736505" h="187305">
                  <a:moveTo>
                    <a:pt x="203200" y="0"/>
                  </a:moveTo>
                  <a:lnTo>
                    <a:pt x="533305" y="0"/>
                  </a:lnTo>
                  <a:lnTo>
                    <a:pt x="736505" y="187305"/>
                  </a:lnTo>
                  <a:lnTo>
                    <a:pt x="0" y="187305"/>
                  </a:lnTo>
                  <a:lnTo>
                    <a:pt x="203200" y="0"/>
                  </a:lnTo>
                  <a:close/>
                </a:path>
              </a:pathLst>
            </a:custGeom>
            <a:solidFill>
              <a:srgbClr val="0071C9"/>
            </a:solidFill>
          </p:spPr>
        </p:sp>
        <p:sp>
          <p:nvSpPr>
            <p:cNvPr id="4" name="TextBox 8">
              <a:extLst>
                <a:ext uri="{FF2B5EF4-FFF2-40B4-BE49-F238E27FC236}">
                  <a16:creationId xmlns:a16="http://schemas.microsoft.com/office/drawing/2014/main" id="{EB1B715F-F4E8-63D1-B4E2-99C1ADFD806E}"/>
                </a:ext>
              </a:extLst>
            </p:cNvPr>
            <p:cNvSpPr txBox="1"/>
            <p:nvPr/>
          </p:nvSpPr>
          <p:spPr>
            <a:xfrm>
              <a:off x="127000" y="-38100"/>
              <a:ext cx="482505" cy="225405"/>
            </a:xfrm>
            <a:prstGeom prst="rect">
              <a:avLst/>
            </a:prstGeom>
          </p:spPr>
          <p:txBody>
            <a:bodyPr lIns="33867" tIns="33867" rIns="33867" bIns="33867" rtlCol="0" anchor="ctr"/>
            <a:lstStyle/>
            <a:p>
              <a:pPr algn="ctr">
                <a:lnSpc>
                  <a:spcPts val="1400"/>
                </a:lnSpc>
              </a:pPr>
              <a:endParaRPr sz="1200"/>
            </a:p>
          </p:txBody>
        </p:sp>
      </p:grpSp>
      <p:sp>
        <p:nvSpPr>
          <p:cNvPr id="5" name="TextBox 4">
            <a:extLst>
              <a:ext uri="{FF2B5EF4-FFF2-40B4-BE49-F238E27FC236}">
                <a16:creationId xmlns:a16="http://schemas.microsoft.com/office/drawing/2014/main" id="{6B815107-BDCD-85C6-1C57-14ABC1A5E6EC}"/>
              </a:ext>
            </a:extLst>
          </p:cNvPr>
          <p:cNvSpPr txBox="1"/>
          <p:nvPr/>
        </p:nvSpPr>
        <p:spPr>
          <a:xfrm>
            <a:off x="3944534" y="84194"/>
            <a:ext cx="4302932" cy="1200329"/>
          </a:xfrm>
          <a:prstGeom prst="rect">
            <a:avLst/>
          </a:prstGeom>
          <a:noFill/>
        </p:spPr>
        <p:txBody>
          <a:bodyPr wrap="square" rtlCol="0">
            <a:spAutoFit/>
          </a:bodyPr>
          <a:lstStyle/>
          <a:p>
            <a:pPr algn="ctr"/>
            <a:r>
              <a:rPr lang="en-IN" sz="3600" dirty="0">
                <a:solidFill>
                  <a:schemeClr val="bg1"/>
                </a:solidFill>
              </a:rPr>
              <a:t>Technical Aspects &amp; Feasibility</a:t>
            </a:r>
            <a:endParaRPr lang="en-IN" sz="3600" dirty="0">
              <a:solidFill>
                <a:schemeClr val="bg1"/>
              </a:solidFill>
              <a:latin typeface="Bahnschrift SemiBold Condensed" panose="020B0502040204020203" pitchFamily="34" charset="0"/>
            </a:endParaRPr>
          </a:p>
        </p:txBody>
      </p:sp>
      <p:grpSp>
        <p:nvGrpSpPr>
          <p:cNvPr id="10" name="Group 10">
            <a:extLst>
              <a:ext uri="{FF2B5EF4-FFF2-40B4-BE49-F238E27FC236}">
                <a16:creationId xmlns:a16="http://schemas.microsoft.com/office/drawing/2014/main" id="{6D818023-2B43-6A2C-2E95-7B0A79E623AD}"/>
              </a:ext>
            </a:extLst>
          </p:cNvPr>
          <p:cNvGrpSpPr/>
          <p:nvPr/>
        </p:nvGrpSpPr>
        <p:grpSpPr>
          <a:xfrm>
            <a:off x="5801959" y="1416849"/>
            <a:ext cx="588083" cy="139655"/>
            <a:chOff x="0" y="0"/>
            <a:chExt cx="232329" cy="55172"/>
          </a:xfrm>
        </p:grpSpPr>
        <p:sp>
          <p:nvSpPr>
            <p:cNvPr id="11" name="Freeform 11">
              <a:extLst>
                <a:ext uri="{FF2B5EF4-FFF2-40B4-BE49-F238E27FC236}">
                  <a16:creationId xmlns:a16="http://schemas.microsoft.com/office/drawing/2014/main" id="{D8FE6B3C-1706-CBC8-21D2-CEA770DE6ADC}"/>
                </a:ext>
              </a:extLst>
            </p:cNvPr>
            <p:cNvSpPr/>
            <p:nvPr/>
          </p:nvSpPr>
          <p:spPr>
            <a:xfrm>
              <a:off x="0" y="0"/>
              <a:ext cx="232329" cy="55172"/>
            </a:xfrm>
            <a:custGeom>
              <a:avLst/>
              <a:gdLst/>
              <a:ahLst/>
              <a:cxnLst/>
              <a:rect l="l" t="t" r="r" b="b"/>
              <a:pathLst>
                <a:path w="232329" h="55172">
                  <a:moveTo>
                    <a:pt x="0" y="0"/>
                  </a:moveTo>
                  <a:lnTo>
                    <a:pt x="232329" y="0"/>
                  </a:lnTo>
                  <a:lnTo>
                    <a:pt x="232329" y="55172"/>
                  </a:lnTo>
                  <a:lnTo>
                    <a:pt x="0" y="55172"/>
                  </a:lnTo>
                  <a:close/>
                </a:path>
              </a:pathLst>
            </a:custGeom>
            <a:solidFill>
              <a:srgbClr val="4FACFF"/>
            </a:solidFill>
          </p:spPr>
        </p:sp>
        <p:sp>
          <p:nvSpPr>
            <p:cNvPr id="12" name="TextBox 12">
              <a:extLst>
                <a:ext uri="{FF2B5EF4-FFF2-40B4-BE49-F238E27FC236}">
                  <a16:creationId xmlns:a16="http://schemas.microsoft.com/office/drawing/2014/main" id="{8EE7F658-4741-2F54-5A57-21EA4686FB39}"/>
                </a:ext>
              </a:extLst>
            </p:cNvPr>
            <p:cNvSpPr txBox="1"/>
            <p:nvPr/>
          </p:nvSpPr>
          <p:spPr>
            <a:xfrm>
              <a:off x="0" y="-38100"/>
              <a:ext cx="232329" cy="93272"/>
            </a:xfrm>
            <a:prstGeom prst="rect">
              <a:avLst/>
            </a:prstGeom>
          </p:spPr>
          <p:txBody>
            <a:bodyPr lIns="33867" tIns="33867" rIns="33867" bIns="33867" rtlCol="0" anchor="ctr"/>
            <a:lstStyle/>
            <a:p>
              <a:pPr algn="ctr">
                <a:lnSpc>
                  <a:spcPts val="1466"/>
                </a:lnSpc>
              </a:pPr>
              <a:endParaRPr sz="1200"/>
            </a:p>
          </p:txBody>
        </p:sp>
      </p:grpSp>
      <p:sp>
        <p:nvSpPr>
          <p:cNvPr id="13" name="TextBox 14">
            <a:extLst>
              <a:ext uri="{FF2B5EF4-FFF2-40B4-BE49-F238E27FC236}">
                <a16:creationId xmlns:a16="http://schemas.microsoft.com/office/drawing/2014/main" id="{89B443D0-44C7-A505-EF3F-168E31CAC44A}"/>
              </a:ext>
            </a:extLst>
          </p:cNvPr>
          <p:cNvSpPr txBox="1"/>
          <p:nvPr/>
        </p:nvSpPr>
        <p:spPr>
          <a:xfrm>
            <a:off x="4626779" y="1652945"/>
            <a:ext cx="2938442" cy="430887"/>
          </a:xfrm>
          <a:prstGeom prst="rect">
            <a:avLst/>
          </a:prstGeom>
        </p:spPr>
        <p:txBody>
          <a:bodyPr wrap="square" lIns="0" tIns="0" rIns="0" bIns="0" rtlCol="0" anchor="t">
            <a:spAutoFit/>
          </a:bodyPr>
          <a:lstStyle/>
          <a:p>
            <a:pPr algn="ctr"/>
            <a:r>
              <a:rPr lang="en-US" sz="2800" b="1" dirty="0">
                <a:solidFill>
                  <a:srgbClr val="3E67C8"/>
                </a:solidFill>
              </a:rPr>
              <a:t>DATA:</a:t>
            </a:r>
            <a:endParaRPr lang="en-US" sz="2800" dirty="0">
              <a:solidFill>
                <a:srgbClr val="3E67C8"/>
              </a:solidFill>
            </a:endParaRPr>
          </a:p>
        </p:txBody>
      </p:sp>
      <p:sp>
        <p:nvSpPr>
          <p:cNvPr id="14" name="TextBox 13">
            <a:extLst>
              <a:ext uri="{FF2B5EF4-FFF2-40B4-BE49-F238E27FC236}">
                <a16:creationId xmlns:a16="http://schemas.microsoft.com/office/drawing/2014/main" id="{C2E3C5B8-11B1-F793-63F5-8956DD10DDE9}"/>
              </a:ext>
            </a:extLst>
          </p:cNvPr>
          <p:cNvSpPr txBox="1"/>
          <p:nvPr/>
        </p:nvSpPr>
        <p:spPr>
          <a:xfrm>
            <a:off x="3446800" y="2159805"/>
            <a:ext cx="2366446" cy="738664"/>
          </a:xfrm>
          <a:prstGeom prst="rect">
            <a:avLst/>
          </a:prstGeom>
        </p:spPr>
        <p:txBody>
          <a:bodyPr wrap="square" lIns="0" tIns="0" rIns="0" bIns="0" rtlCol="0" anchor="t">
            <a:spAutoFit/>
          </a:bodyPr>
          <a:lstStyle/>
          <a:p>
            <a:r>
              <a:rPr lang="en-US" sz="1600" dirty="0"/>
              <a:t>Household Level Data-</a:t>
            </a:r>
          </a:p>
          <a:p>
            <a:pPr marL="342900" indent="-342900">
              <a:buFont typeface="+mj-lt"/>
              <a:buAutoNum type="arabicPeriod"/>
            </a:pPr>
            <a:r>
              <a:rPr lang="en-US" sz="1600" dirty="0" err="1"/>
              <a:t>HH_Level_train_data</a:t>
            </a:r>
            <a:endParaRPr lang="en-US" sz="1600" dirty="0"/>
          </a:p>
          <a:p>
            <a:pPr marL="342900" indent="-342900">
              <a:buFont typeface="+mj-lt"/>
              <a:buAutoNum type="arabicPeriod"/>
            </a:pPr>
            <a:r>
              <a:rPr lang="en-US" sz="1600" dirty="0" err="1"/>
              <a:t>HH_Level_test_dat</a:t>
            </a:r>
            <a:endParaRPr lang="en-US" sz="1600" dirty="0"/>
          </a:p>
        </p:txBody>
      </p:sp>
      <p:sp>
        <p:nvSpPr>
          <p:cNvPr id="20" name="Text 1">
            <a:extLst>
              <a:ext uri="{FF2B5EF4-FFF2-40B4-BE49-F238E27FC236}">
                <a16:creationId xmlns:a16="http://schemas.microsoft.com/office/drawing/2014/main" id="{C53EBBB4-DE02-C473-BFA0-2D066FF9F477}"/>
              </a:ext>
            </a:extLst>
          </p:cNvPr>
          <p:cNvSpPr/>
          <p:nvPr/>
        </p:nvSpPr>
        <p:spPr>
          <a:xfrm>
            <a:off x="2535367" y="3929498"/>
            <a:ext cx="1822865" cy="25163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Data loading</a:t>
            </a:r>
          </a:p>
        </p:txBody>
      </p:sp>
      <p:pic>
        <p:nvPicPr>
          <p:cNvPr id="21" name="Image 0">
            <a:extLst>
              <a:ext uri="{FF2B5EF4-FFF2-40B4-BE49-F238E27FC236}">
                <a16:creationId xmlns:a16="http://schemas.microsoft.com/office/drawing/2014/main" id="{BF9B0B26-C15E-DBB9-91AB-1A632838000E}"/>
              </a:ext>
            </a:extLst>
          </p:cNvPr>
          <p:cNvPicPr>
            <a:picLocks noChangeAspect="1"/>
          </p:cNvPicPr>
          <p:nvPr/>
        </p:nvPicPr>
        <p:blipFill>
          <a:blip r:embed="rId3"/>
          <a:stretch>
            <a:fillRect/>
          </a:stretch>
        </p:blipFill>
        <p:spPr>
          <a:xfrm>
            <a:off x="4475132" y="3309581"/>
            <a:ext cx="3241736" cy="3241736"/>
          </a:xfrm>
          <a:prstGeom prst="rect">
            <a:avLst/>
          </a:prstGeom>
        </p:spPr>
      </p:pic>
      <p:sp>
        <p:nvSpPr>
          <p:cNvPr id="22" name="Text 2">
            <a:extLst>
              <a:ext uri="{FF2B5EF4-FFF2-40B4-BE49-F238E27FC236}">
                <a16:creationId xmlns:a16="http://schemas.microsoft.com/office/drawing/2014/main" id="{D8D43296-2C33-1A33-3336-A663BFE6EC54}"/>
              </a:ext>
            </a:extLst>
          </p:cNvPr>
          <p:cNvSpPr/>
          <p:nvPr/>
        </p:nvSpPr>
        <p:spPr>
          <a:xfrm>
            <a:off x="5264752" y="3831633"/>
            <a:ext cx="231817" cy="32007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4500"/>
              </a:lnSpc>
              <a:buNone/>
            </a:pPr>
            <a:r>
              <a:rPr lang="en-US" sz="2800" kern="0" spc="-38" dirty="0">
                <a:solidFill>
                  <a:srgbClr val="272525"/>
                </a:solidFill>
                <a:latin typeface="Source Serif Pro Semi Bold" pitchFamily="34" charset="0"/>
                <a:ea typeface="Source Serif Pro Semi Bold" pitchFamily="34" charset="-122"/>
                <a:cs typeface="Source Serif Pro Semi Bold" pitchFamily="34" charset="-120"/>
              </a:rPr>
              <a:t>1</a:t>
            </a:r>
            <a:endParaRPr lang="en-US" sz="2800" dirty="0"/>
          </a:p>
        </p:txBody>
      </p:sp>
      <p:sp>
        <p:nvSpPr>
          <p:cNvPr id="23" name="Text 3">
            <a:extLst>
              <a:ext uri="{FF2B5EF4-FFF2-40B4-BE49-F238E27FC236}">
                <a16:creationId xmlns:a16="http://schemas.microsoft.com/office/drawing/2014/main" id="{4469A193-8A03-2332-9B65-19AE33433249}"/>
              </a:ext>
            </a:extLst>
          </p:cNvPr>
          <p:cNvSpPr/>
          <p:nvPr/>
        </p:nvSpPr>
        <p:spPr>
          <a:xfrm>
            <a:off x="8078907" y="3895278"/>
            <a:ext cx="1822865" cy="25163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Merging To Household Level</a:t>
            </a:r>
          </a:p>
        </p:txBody>
      </p:sp>
      <p:pic>
        <p:nvPicPr>
          <p:cNvPr id="24" name="Image 1">
            <a:extLst>
              <a:ext uri="{FF2B5EF4-FFF2-40B4-BE49-F238E27FC236}">
                <a16:creationId xmlns:a16="http://schemas.microsoft.com/office/drawing/2014/main" id="{EE14BE25-7464-E46C-8E01-67052DE9C44F}"/>
              </a:ext>
            </a:extLst>
          </p:cNvPr>
          <p:cNvPicPr>
            <a:picLocks noChangeAspect="1"/>
          </p:cNvPicPr>
          <p:nvPr/>
        </p:nvPicPr>
        <p:blipFill>
          <a:blip r:embed="rId4"/>
          <a:stretch>
            <a:fillRect/>
          </a:stretch>
        </p:blipFill>
        <p:spPr>
          <a:xfrm>
            <a:off x="4475132" y="3309581"/>
            <a:ext cx="3241736" cy="3241736"/>
          </a:xfrm>
          <a:prstGeom prst="rect">
            <a:avLst/>
          </a:prstGeom>
        </p:spPr>
      </p:pic>
      <p:sp>
        <p:nvSpPr>
          <p:cNvPr id="25" name="Text 4">
            <a:extLst>
              <a:ext uri="{FF2B5EF4-FFF2-40B4-BE49-F238E27FC236}">
                <a16:creationId xmlns:a16="http://schemas.microsoft.com/office/drawing/2014/main" id="{30F87892-260D-A83D-0F82-B9AC687880C8}"/>
              </a:ext>
            </a:extLst>
          </p:cNvPr>
          <p:cNvSpPr/>
          <p:nvPr/>
        </p:nvSpPr>
        <p:spPr>
          <a:xfrm>
            <a:off x="6976484" y="4021093"/>
            <a:ext cx="231817" cy="32007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4500"/>
              </a:lnSpc>
              <a:buNone/>
            </a:pPr>
            <a:r>
              <a:rPr lang="en-US" sz="2800" kern="0" spc="-38" dirty="0">
                <a:solidFill>
                  <a:srgbClr val="272525"/>
                </a:solidFill>
                <a:latin typeface="Source Serif Pro Semi Bold" pitchFamily="34" charset="0"/>
                <a:ea typeface="Source Serif Pro Semi Bold" pitchFamily="34" charset="-122"/>
                <a:cs typeface="Source Serif Pro Semi Bold" pitchFamily="34" charset="-120"/>
              </a:rPr>
              <a:t>2</a:t>
            </a:r>
            <a:endParaRPr lang="en-US" sz="2800" dirty="0"/>
          </a:p>
        </p:txBody>
      </p:sp>
      <p:sp>
        <p:nvSpPr>
          <p:cNvPr id="26" name="Text 5">
            <a:extLst>
              <a:ext uri="{FF2B5EF4-FFF2-40B4-BE49-F238E27FC236}">
                <a16:creationId xmlns:a16="http://schemas.microsoft.com/office/drawing/2014/main" id="{00EC950B-F663-1E73-F926-ACD5524BFF48}"/>
              </a:ext>
            </a:extLst>
          </p:cNvPr>
          <p:cNvSpPr/>
          <p:nvPr/>
        </p:nvSpPr>
        <p:spPr>
          <a:xfrm>
            <a:off x="8078907" y="5956566"/>
            <a:ext cx="1822865" cy="25163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Feature Engineering</a:t>
            </a:r>
          </a:p>
        </p:txBody>
      </p:sp>
      <p:pic>
        <p:nvPicPr>
          <p:cNvPr id="27" name="Image 2">
            <a:extLst>
              <a:ext uri="{FF2B5EF4-FFF2-40B4-BE49-F238E27FC236}">
                <a16:creationId xmlns:a16="http://schemas.microsoft.com/office/drawing/2014/main" id="{545C7C39-F022-63D6-5BE7-4151BA61F4FD}"/>
              </a:ext>
            </a:extLst>
          </p:cNvPr>
          <p:cNvPicPr>
            <a:picLocks noChangeAspect="1"/>
          </p:cNvPicPr>
          <p:nvPr/>
        </p:nvPicPr>
        <p:blipFill>
          <a:blip r:embed="rId5"/>
          <a:stretch>
            <a:fillRect/>
          </a:stretch>
        </p:blipFill>
        <p:spPr>
          <a:xfrm>
            <a:off x="4475132" y="3309581"/>
            <a:ext cx="3241736" cy="3241736"/>
          </a:xfrm>
          <a:prstGeom prst="rect">
            <a:avLst/>
          </a:prstGeom>
        </p:spPr>
      </p:pic>
      <p:sp>
        <p:nvSpPr>
          <p:cNvPr id="28" name="Text 6">
            <a:extLst>
              <a:ext uri="{FF2B5EF4-FFF2-40B4-BE49-F238E27FC236}">
                <a16:creationId xmlns:a16="http://schemas.microsoft.com/office/drawing/2014/main" id="{5A76F63C-AE48-3921-382D-24196A9C068A}"/>
              </a:ext>
            </a:extLst>
          </p:cNvPr>
          <p:cNvSpPr/>
          <p:nvPr/>
        </p:nvSpPr>
        <p:spPr>
          <a:xfrm>
            <a:off x="6626291" y="5557657"/>
            <a:ext cx="231817" cy="32007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4500"/>
              </a:lnSpc>
              <a:buNone/>
            </a:pPr>
            <a:r>
              <a:rPr lang="en-US" sz="2800" kern="0" spc="-38" dirty="0">
                <a:solidFill>
                  <a:srgbClr val="272525"/>
                </a:solidFill>
                <a:latin typeface="Source Serif Pro Semi Bold" pitchFamily="34" charset="0"/>
                <a:ea typeface="Source Serif Pro Semi Bold" pitchFamily="34" charset="-122"/>
                <a:cs typeface="Source Serif Pro Semi Bold" pitchFamily="34" charset="-120"/>
              </a:rPr>
              <a:t>3</a:t>
            </a:r>
            <a:endParaRPr lang="en-US" sz="2800" dirty="0"/>
          </a:p>
        </p:txBody>
      </p:sp>
      <p:sp>
        <p:nvSpPr>
          <p:cNvPr id="29" name="Text 7">
            <a:extLst>
              <a:ext uri="{FF2B5EF4-FFF2-40B4-BE49-F238E27FC236}">
                <a16:creationId xmlns:a16="http://schemas.microsoft.com/office/drawing/2014/main" id="{0577E8F3-D008-0705-DA69-7C785B219DFB}"/>
              </a:ext>
            </a:extLst>
          </p:cNvPr>
          <p:cNvSpPr/>
          <p:nvPr/>
        </p:nvSpPr>
        <p:spPr>
          <a:xfrm>
            <a:off x="1623935" y="5939797"/>
            <a:ext cx="1822865" cy="25163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Model Training And Comparison</a:t>
            </a:r>
          </a:p>
        </p:txBody>
      </p:sp>
      <p:sp>
        <p:nvSpPr>
          <p:cNvPr id="31" name="Text 8">
            <a:extLst>
              <a:ext uri="{FF2B5EF4-FFF2-40B4-BE49-F238E27FC236}">
                <a16:creationId xmlns:a16="http://schemas.microsoft.com/office/drawing/2014/main" id="{07929C67-D266-063A-F0EF-2EFFDF533000}"/>
              </a:ext>
            </a:extLst>
          </p:cNvPr>
          <p:cNvSpPr/>
          <p:nvPr/>
        </p:nvSpPr>
        <p:spPr>
          <a:xfrm>
            <a:off x="5129377" y="5309039"/>
            <a:ext cx="231817" cy="32007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4500"/>
              </a:lnSpc>
              <a:buNone/>
            </a:pPr>
            <a:r>
              <a:rPr lang="en-US" sz="2800" kern="0" spc="-38" dirty="0">
                <a:solidFill>
                  <a:srgbClr val="272525"/>
                </a:solidFill>
                <a:latin typeface="Source Serif Pro Semi Bold" pitchFamily="34" charset="0"/>
                <a:ea typeface="Source Serif Pro Semi Bold" pitchFamily="34" charset="-122"/>
                <a:cs typeface="Source Serif Pro Semi Bold" pitchFamily="34" charset="-120"/>
              </a:rPr>
              <a:t>4</a:t>
            </a:r>
            <a:endParaRPr lang="en-US" sz="2800" dirty="0"/>
          </a:p>
        </p:txBody>
      </p:sp>
      <p:sp>
        <p:nvSpPr>
          <p:cNvPr id="32" name="TextBox 31">
            <a:extLst>
              <a:ext uri="{FF2B5EF4-FFF2-40B4-BE49-F238E27FC236}">
                <a16:creationId xmlns:a16="http://schemas.microsoft.com/office/drawing/2014/main" id="{6087486E-C356-4EA7-FF25-F828D7E6B3AE}"/>
              </a:ext>
            </a:extLst>
          </p:cNvPr>
          <p:cNvSpPr txBox="1"/>
          <p:nvPr/>
        </p:nvSpPr>
        <p:spPr>
          <a:xfrm>
            <a:off x="6378755" y="2171592"/>
            <a:ext cx="2938441" cy="738664"/>
          </a:xfrm>
          <a:prstGeom prst="rect">
            <a:avLst/>
          </a:prstGeom>
        </p:spPr>
        <p:txBody>
          <a:bodyPr wrap="square" lIns="0" tIns="0" rIns="0" bIns="0" rtlCol="0" anchor="t">
            <a:spAutoFit/>
          </a:bodyPr>
          <a:lstStyle/>
          <a:p>
            <a:r>
              <a:rPr lang="en-US" sz="1600" dirty="0"/>
              <a:t>Personal Level Data-</a:t>
            </a:r>
          </a:p>
          <a:p>
            <a:pPr marL="342900" indent="-342900">
              <a:buFont typeface="+mj-lt"/>
              <a:buAutoNum type="arabicPeriod"/>
            </a:pPr>
            <a:r>
              <a:rPr lang="en-US" sz="1600" dirty="0" err="1"/>
              <a:t>Person_Level_train_data</a:t>
            </a:r>
            <a:endParaRPr lang="en-US" sz="1600" dirty="0"/>
          </a:p>
          <a:p>
            <a:pPr marL="342900" indent="-342900">
              <a:buFont typeface="+mj-lt"/>
              <a:buAutoNum type="arabicPeriod"/>
            </a:pPr>
            <a:r>
              <a:rPr lang="en-US" sz="1600" dirty="0" err="1"/>
              <a:t>Person_Level_test_data</a:t>
            </a:r>
            <a:endParaRPr lang="en-US" sz="1600" dirty="0"/>
          </a:p>
        </p:txBody>
      </p:sp>
    </p:spTree>
    <p:extLst>
      <p:ext uri="{BB962C8B-B14F-4D97-AF65-F5344CB8AC3E}">
        <p14:creationId xmlns:p14="http://schemas.microsoft.com/office/powerpoint/2010/main" val="966722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8FAFD1-87C2-815A-F31B-17A71BF22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941" y="1258529"/>
            <a:ext cx="10952117" cy="5416499"/>
          </a:xfrm>
          <a:prstGeom prst="rect">
            <a:avLst/>
          </a:prstGeom>
        </p:spPr>
      </p:pic>
      <p:grpSp>
        <p:nvGrpSpPr>
          <p:cNvPr id="5" name="Group 6">
            <a:extLst>
              <a:ext uri="{FF2B5EF4-FFF2-40B4-BE49-F238E27FC236}">
                <a16:creationId xmlns:a16="http://schemas.microsoft.com/office/drawing/2014/main" id="{42DDC6EF-5A41-FE6A-E8E7-C866A97763A4}"/>
              </a:ext>
            </a:extLst>
          </p:cNvPr>
          <p:cNvGrpSpPr/>
          <p:nvPr/>
        </p:nvGrpSpPr>
        <p:grpSpPr>
          <a:xfrm rot="-10800000">
            <a:off x="1678022" y="-1386270"/>
            <a:ext cx="8835957" cy="2247129"/>
            <a:chOff x="0" y="0"/>
            <a:chExt cx="736505" cy="187305"/>
          </a:xfrm>
        </p:grpSpPr>
        <p:sp>
          <p:nvSpPr>
            <p:cNvPr id="6" name="Freeform 7">
              <a:extLst>
                <a:ext uri="{FF2B5EF4-FFF2-40B4-BE49-F238E27FC236}">
                  <a16:creationId xmlns:a16="http://schemas.microsoft.com/office/drawing/2014/main" id="{BFC73FD4-6715-AA37-999F-71FDB1FAE2B0}"/>
                </a:ext>
              </a:extLst>
            </p:cNvPr>
            <p:cNvSpPr/>
            <p:nvPr/>
          </p:nvSpPr>
          <p:spPr>
            <a:xfrm>
              <a:off x="0" y="0"/>
              <a:ext cx="736505" cy="187305"/>
            </a:xfrm>
            <a:custGeom>
              <a:avLst/>
              <a:gdLst/>
              <a:ahLst/>
              <a:cxnLst/>
              <a:rect l="l" t="t" r="r" b="b"/>
              <a:pathLst>
                <a:path w="736505" h="187305">
                  <a:moveTo>
                    <a:pt x="203200" y="0"/>
                  </a:moveTo>
                  <a:lnTo>
                    <a:pt x="533305" y="0"/>
                  </a:lnTo>
                  <a:lnTo>
                    <a:pt x="736505" y="187305"/>
                  </a:lnTo>
                  <a:lnTo>
                    <a:pt x="0" y="187305"/>
                  </a:lnTo>
                  <a:lnTo>
                    <a:pt x="203200" y="0"/>
                  </a:lnTo>
                  <a:close/>
                </a:path>
              </a:pathLst>
            </a:custGeom>
            <a:solidFill>
              <a:srgbClr val="0071C9"/>
            </a:solidFill>
          </p:spPr>
        </p:sp>
        <p:sp>
          <p:nvSpPr>
            <p:cNvPr id="7" name="TextBox 8">
              <a:extLst>
                <a:ext uri="{FF2B5EF4-FFF2-40B4-BE49-F238E27FC236}">
                  <a16:creationId xmlns:a16="http://schemas.microsoft.com/office/drawing/2014/main" id="{D8E57A51-B6BF-B7C0-10C5-02DC7871B009}"/>
                </a:ext>
              </a:extLst>
            </p:cNvPr>
            <p:cNvSpPr txBox="1"/>
            <p:nvPr/>
          </p:nvSpPr>
          <p:spPr>
            <a:xfrm>
              <a:off x="127000" y="-38100"/>
              <a:ext cx="482505" cy="225405"/>
            </a:xfrm>
            <a:prstGeom prst="rect">
              <a:avLst/>
            </a:prstGeom>
          </p:spPr>
          <p:txBody>
            <a:bodyPr lIns="33867" tIns="33867" rIns="33867" bIns="33867" rtlCol="0" anchor="ctr"/>
            <a:lstStyle/>
            <a:p>
              <a:pPr algn="ctr">
                <a:lnSpc>
                  <a:spcPts val="1400"/>
                </a:lnSpc>
              </a:pPr>
              <a:endParaRPr sz="1200"/>
            </a:p>
          </p:txBody>
        </p:sp>
      </p:grpSp>
      <p:sp>
        <p:nvSpPr>
          <p:cNvPr id="8" name="TextBox 7">
            <a:extLst>
              <a:ext uri="{FF2B5EF4-FFF2-40B4-BE49-F238E27FC236}">
                <a16:creationId xmlns:a16="http://schemas.microsoft.com/office/drawing/2014/main" id="{38375F23-7DEF-CC5D-E6BA-3235C4FBF1B8}"/>
              </a:ext>
            </a:extLst>
          </p:cNvPr>
          <p:cNvSpPr txBox="1"/>
          <p:nvPr/>
        </p:nvSpPr>
        <p:spPr>
          <a:xfrm>
            <a:off x="3944534" y="84194"/>
            <a:ext cx="4302932" cy="646331"/>
          </a:xfrm>
          <a:prstGeom prst="rect">
            <a:avLst/>
          </a:prstGeom>
          <a:noFill/>
        </p:spPr>
        <p:txBody>
          <a:bodyPr wrap="square" rtlCol="0">
            <a:spAutoFit/>
          </a:bodyPr>
          <a:lstStyle/>
          <a:p>
            <a:pPr algn="ctr"/>
            <a:r>
              <a:rPr lang="en-US" sz="3600" dirty="0">
                <a:solidFill>
                  <a:schemeClr val="bg1"/>
                </a:solidFill>
                <a:latin typeface="Bahnschrift SemiBold Condensed" panose="020B0502040204020203" pitchFamily="34" charset="0"/>
              </a:rPr>
              <a:t>KEY FEATURES</a:t>
            </a:r>
            <a:endParaRPr lang="en-IN" sz="3600" dirty="0">
              <a:solidFill>
                <a:schemeClr val="bg1"/>
              </a:solidFill>
              <a:latin typeface="Bahnschrift SemiBold Condensed" panose="020B0502040204020203" pitchFamily="34" charset="0"/>
            </a:endParaRPr>
          </a:p>
        </p:txBody>
      </p:sp>
    </p:spTree>
    <p:extLst>
      <p:ext uri="{BB962C8B-B14F-4D97-AF65-F5344CB8AC3E}">
        <p14:creationId xmlns:p14="http://schemas.microsoft.com/office/powerpoint/2010/main" val="3478647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3EE3B-833B-2609-398B-1FB13B7537CE}"/>
            </a:ext>
          </a:extLst>
        </p:cNvPr>
        <p:cNvGrpSpPr/>
        <p:nvPr/>
      </p:nvGrpSpPr>
      <p:grpSpPr>
        <a:xfrm>
          <a:off x="0" y="0"/>
          <a:ext cx="0" cy="0"/>
          <a:chOff x="0" y="0"/>
          <a:chExt cx="0" cy="0"/>
        </a:xfrm>
      </p:grpSpPr>
      <p:grpSp>
        <p:nvGrpSpPr>
          <p:cNvPr id="2" name="Group 6">
            <a:extLst>
              <a:ext uri="{FF2B5EF4-FFF2-40B4-BE49-F238E27FC236}">
                <a16:creationId xmlns:a16="http://schemas.microsoft.com/office/drawing/2014/main" id="{BB177546-3FE7-1594-3C4E-5FA2A318C1E6}"/>
              </a:ext>
            </a:extLst>
          </p:cNvPr>
          <p:cNvGrpSpPr/>
          <p:nvPr/>
        </p:nvGrpSpPr>
        <p:grpSpPr>
          <a:xfrm rot="-10800000">
            <a:off x="1678022" y="-1386270"/>
            <a:ext cx="8835957" cy="2247129"/>
            <a:chOff x="0" y="0"/>
            <a:chExt cx="736505" cy="187305"/>
          </a:xfrm>
        </p:grpSpPr>
        <p:sp>
          <p:nvSpPr>
            <p:cNvPr id="3" name="Freeform 7">
              <a:extLst>
                <a:ext uri="{FF2B5EF4-FFF2-40B4-BE49-F238E27FC236}">
                  <a16:creationId xmlns:a16="http://schemas.microsoft.com/office/drawing/2014/main" id="{DE82DE9C-8DF2-2F71-3A7E-CFAA365C7CCE}"/>
                </a:ext>
              </a:extLst>
            </p:cNvPr>
            <p:cNvSpPr/>
            <p:nvPr/>
          </p:nvSpPr>
          <p:spPr>
            <a:xfrm>
              <a:off x="0" y="0"/>
              <a:ext cx="736505" cy="187305"/>
            </a:xfrm>
            <a:custGeom>
              <a:avLst/>
              <a:gdLst/>
              <a:ahLst/>
              <a:cxnLst/>
              <a:rect l="l" t="t" r="r" b="b"/>
              <a:pathLst>
                <a:path w="736505" h="187305">
                  <a:moveTo>
                    <a:pt x="203200" y="0"/>
                  </a:moveTo>
                  <a:lnTo>
                    <a:pt x="533305" y="0"/>
                  </a:lnTo>
                  <a:lnTo>
                    <a:pt x="736505" y="187305"/>
                  </a:lnTo>
                  <a:lnTo>
                    <a:pt x="0" y="187305"/>
                  </a:lnTo>
                  <a:lnTo>
                    <a:pt x="203200" y="0"/>
                  </a:lnTo>
                  <a:close/>
                </a:path>
              </a:pathLst>
            </a:custGeom>
            <a:solidFill>
              <a:srgbClr val="0071C9"/>
            </a:solidFill>
          </p:spPr>
        </p:sp>
        <p:sp>
          <p:nvSpPr>
            <p:cNvPr id="4" name="TextBox 8">
              <a:extLst>
                <a:ext uri="{FF2B5EF4-FFF2-40B4-BE49-F238E27FC236}">
                  <a16:creationId xmlns:a16="http://schemas.microsoft.com/office/drawing/2014/main" id="{2935280E-FF67-B079-2211-EB3C74923245}"/>
                </a:ext>
              </a:extLst>
            </p:cNvPr>
            <p:cNvSpPr txBox="1"/>
            <p:nvPr/>
          </p:nvSpPr>
          <p:spPr>
            <a:xfrm>
              <a:off x="127000" y="-38100"/>
              <a:ext cx="482505" cy="225405"/>
            </a:xfrm>
            <a:prstGeom prst="rect">
              <a:avLst/>
            </a:prstGeom>
          </p:spPr>
          <p:txBody>
            <a:bodyPr lIns="33867" tIns="33867" rIns="33867" bIns="33867" rtlCol="0" anchor="ctr"/>
            <a:lstStyle/>
            <a:p>
              <a:pPr algn="ctr">
                <a:lnSpc>
                  <a:spcPts val="1400"/>
                </a:lnSpc>
              </a:pPr>
              <a:endParaRPr sz="1200"/>
            </a:p>
          </p:txBody>
        </p:sp>
      </p:grpSp>
      <p:sp>
        <p:nvSpPr>
          <p:cNvPr id="5" name="TextBox 4">
            <a:extLst>
              <a:ext uri="{FF2B5EF4-FFF2-40B4-BE49-F238E27FC236}">
                <a16:creationId xmlns:a16="http://schemas.microsoft.com/office/drawing/2014/main" id="{08621D05-2F3D-D49B-23CF-277E5762B9BD}"/>
              </a:ext>
            </a:extLst>
          </p:cNvPr>
          <p:cNvSpPr txBox="1"/>
          <p:nvPr/>
        </p:nvSpPr>
        <p:spPr>
          <a:xfrm>
            <a:off x="3944534" y="84194"/>
            <a:ext cx="4302932" cy="646331"/>
          </a:xfrm>
          <a:prstGeom prst="rect">
            <a:avLst/>
          </a:prstGeom>
          <a:noFill/>
        </p:spPr>
        <p:txBody>
          <a:bodyPr wrap="square" rtlCol="0">
            <a:spAutoFit/>
          </a:bodyPr>
          <a:lstStyle/>
          <a:p>
            <a:pPr algn="ctr"/>
            <a:r>
              <a:rPr lang="en-US" sz="3600" dirty="0">
                <a:solidFill>
                  <a:schemeClr val="bg1"/>
                </a:solidFill>
                <a:latin typeface="Bahnschrift SemiBold Condensed" panose="020B0502040204020203" pitchFamily="34" charset="0"/>
              </a:rPr>
              <a:t>KEY FEATURES</a:t>
            </a:r>
            <a:endParaRPr lang="en-IN" sz="3600" dirty="0">
              <a:solidFill>
                <a:schemeClr val="bg1"/>
              </a:solidFill>
              <a:latin typeface="Bahnschrift SemiBold Condensed" panose="020B0502040204020203" pitchFamily="34" charset="0"/>
            </a:endParaRPr>
          </a:p>
        </p:txBody>
      </p:sp>
      <p:pic>
        <p:nvPicPr>
          <p:cNvPr id="10" name="Picture 9">
            <a:extLst>
              <a:ext uri="{FF2B5EF4-FFF2-40B4-BE49-F238E27FC236}">
                <a16:creationId xmlns:a16="http://schemas.microsoft.com/office/drawing/2014/main" id="{613C8E59-2079-BBCF-221D-041B9BC56333}"/>
              </a:ext>
            </a:extLst>
          </p:cNvPr>
          <p:cNvPicPr>
            <a:picLocks noChangeAspect="1"/>
          </p:cNvPicPr>
          <p:nvPr/>
        </p:nvPicPr>
        <p:blipFill>
          <a:blip r:embed="rId2"/>
          <a:srcRect t="1110"/>
          <a:stretch/>
        </p:blipFill>
        <p:spPr>
          <a:xfrm>
            <a:off x="199500" y="1417228"/>
            <a:ext cx="5642500" cy="4023544"/>
          </a:xfrm>
          <a:prstGeom prst="roundRect">
            <a:avLst>
              <a:gd name="adj" fmla="val 8594"/>
            </a:avLst>
          </a:prstGeom>
          <a:solidFill>
            <a:srgbClr val="FFFFFF">
              <a:shade val="85000"/>
            </a:srgbClr>
          </a:solidFill>
          <a:ln>
            <a:noFill/>
          </a:ln>
          <a:effectLst>
            <a:reflection blurRad="12700" stA="38000" endPos="11000" dist="5000" dir="5400000" sy="-100000" algn="bl" rotWithShape="0"/>
          </a:effectLst>
        </p:spPr>
      </p:pic>
      <p:pic>
        <p:nvPicPr>
          <p:cNvPr id="11" name="Picture 2">
            <a:extLst>
              <a:ext uri="{FF2B5EF4-FFF2-40B4-BE49-F238E27FC236}">
                <a16:creationId xmlns:a16="http://schemas.microsoft.com/office/drawing/2014/main" id="{3816E05A-633E-8426-DE4D-B01E8E57BC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818" y="1417228"/>
            <a:ext cx="5788682" cy="4023544"/>
          </a:xfrm>
          <a:prstGeom prst="roundRect">
            <a:avLst>
              <a:gd name="adj" fmla="val 8594"/>
            </a:avLst>
          </a:prstGeom>
          <a:solidFill>
            <a:srgbClr val="FFFFFF">
              <a:shade val="85000"/>
            </a:srgbClr>
          </a:solidFill>
          <a:ln>
            <a:noFill/>
          </a:ln>
          <a:effectLst>
            <a:reflection blurRad="12700" stA="38000" endPos="14000" dist="5000" dir="5400000" sy="-100000" algn="bl" rotWithShape="0"/>
          </a:effectLst>
        </p:spPr>
      </p:pic>
    </p:spTree>
    <p:extLst>
      <p:ext uri="{BB962C8B-B14F-4D97-AF65-F5344CB8AC3E}">
        <p14:creationId xmlns:p14="http://schemas.microsoft.com/office/powerpoint/2010/main" val="22587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C8691-2ADF-DD5B-D956-425C5BA3AE83}"/>
            </a:ext>
          </a:extLst>
        </p:cNvPr>
        <p:cNvGrpSpPr/>
        <p:nvPr/>
      </p:nvGrpSpPr>
      <p:grpSpPr>
        <a:xfrm>
          <a:off x="0" y="0"/>
          <a:ext cx="0" cy="0"/>
          <a:chOff x="0" y="0"/>
          <a:chExt cx="0" cy="0"/>
        </a:xfrm>
      </p:grpSpPr>
      <p:grpSp>
        <p:nvGrpSpPr>
          <p:cNvPr id="5" name="Group 6">
            <a:extLst>
              <a:ext uri="{FF2B5EF4-FFF2-40B4-BE49-F238E27FC236}">
                <a16:creationId xmlns:a16="http://schemas.microsoft.com/office/drawing/2014/main" id="{94261074-6D5B-A08D-B763-188270B9C1FE}"/>
              </a:ext>
            </a:extLst>
          </p:cNvPr>
          <p:cNvGrpSpPr/>
          <p:nvPr/>
        </p:nvGrpSpPr>
        <p:grpSpPr>
          <a:xfrm rot="-10800000">
            <a:off x="1678022" y="-1386270"/>
            <a:ext cx="8835957" cy="2247129"/>
            <a:chOff x="0" y="0"/>
            <a:chExt cx="736505" cy="187305"/>
          </a:xfrm>
        </p:grpSpPr>
        <p:sp>
          <p:nvSpPr>
            <p:cNvPr id="6" name="Freeform 7">
              <a:extLst>
                <a:ext uri="{FF2B5EF4-FFF2-40B4-BE49-F238E27FC236}">
                  <a16:creationId xmlns:a16="http://schemas.microsoft.com/office/drawing/2014/main" id="{E561F156-A367-BCCF-2C4B-73E56EF3775E}"/>
                </a:ext>
              </a:extLst>
            </p:cNvPr>
            <p:cNvSpPr/>
            <p:nvPr/>
          </p:nvSpPr>
          <p:spPr>
            <a:xfrm>
              <a:off x="0" y="0"/>
              <a:ext cx="736505" cy="187305"/>
            </a:xfrm>
            <a:custGeom>
              <a:avLst/>
              <a:gdLst/>
              <a:ahLst/>
              <a:cxnLst/>
              <a:rect l="l" t="t" r="r" b="b"/>
              <a:pathLst>
                <a:path w="736505" h="187305">
                  <a:moveTo>
                    <a:pt x="203200" y="0"/>
                  </a:moveTo>
                  <a:lnTo>
                    <a:pt x="533305" y="0"/>
                  </a:lnTo>
                  <a:lnTo>
                    <a:pt x="736505" y="187305"/>
                  </a:lnTo>
                  <a:lnTo>
                    <a:pt x="0" y="187305"/>
                  </a:lnTo>
                  <a:lnTo>
                    <a:pt x="203200" y="0"/>
                  </a:lnTo>
                  <a:close/>
                </a:path>
              </a:pathLst>
            </a:custGeom>
            <a:solidFill>
              <a:srgbClr val="0071C9"/>
            </a:solidFill>
          </p:spPr>
        </p:sp>
        <p:sp>
          <p:nvSpPr>
            <p:cNvPr id="7" name="TextBox 8">
              <a:extLst>
                <a:ext uri="{FF2B5EF4-FFF2-40B4-BE49-F238E27FC236}">
                  <a16:creationId xmlns:a16="http://schemas.microsoft.com/office/drawing/2014/main" id="{7F6D0CA9-7E20-A698-9E4C-96AB7EB887D5}"/>
                </a:ext>
              </a:extLst>
            </p:cNvPr>
            <p:cNvSpPr txBox="1"/>
            <p:nvPr/>
          </p:nvSpPr>
          <p:spPr>
            <a:xfrm>
              <a:off x="127000" y="-38100"/>
              <a:ext cx="482505" cy="225405"/>
            </a:xfrm>
            <a:prstGeom prst="rect">
              <a:avLst/>
            </a:prstGeom>
          </p:spPr>
          <p:txBody>
            <a:bodyPr lIns="33867" tIns="33867" rIns="33867" bIns="33867" rtlCol="0" anchor="ctr"/>
            <a:lstStyle/>
            <a:p>
              <a:pPr algn="ctr">
                <a:lnSpc>
                  <a:spcPts val="1400"/>
                </a:lnSpc>
              </a:pPr>
              <a:endParaRPr sz="1200"/>
            </a:p>
          </p:txBody>
        </p:sp>
      </p:grpSp>
      <p:sp>
        <p:nvSpPr>
          <p:cNvPr id="8" name="TextBox 7">
            <a:extLst>
              <a:ext uri="{FF2B5EF4-FFF2-40B4-BE49-F238E27FC236}">
                <a16:creationId xmlns:a16="http://schemas.microsoft.com/office/drawing/2014/main" id="{2C85C78A-6D0D-DB96-EFD0-FE28730DE466}"/>
              </a:ext>
            </a:extLst>
          </p:cNvPr>
          <p:cNvSpPr txBox="1"/>
          <p:nvPr/>
        </p:nvSpPr>
        <p:spPr>
          <a:xfrm>
            <a:off x="3944534" y="84194"/>
            <a:ext cx="4302932" cy="646331"/>
          </a:xfrm>
          <a:prstGeom prst="rect">
            <a:avLst/>
          </a:prstGeom>
          <a:noFill/>
        </p:spPr>
        <p:txBody>
          <a:bodyPr wrap="square" rtlCol="0">
            <a:spAutoFit/>
          </a:bodyPr>
          <a:lstStyle/>
          <a:p>
            <a:pPr algn="ctr"/>
            <a:r>
              <a:rPr lang="en-US" sz="3600" dirty="0">
                <a:solidFill>
                  <a:schemeClr val="bg1"/>
                </a:solidFill>
                <a:latin typeface="Bahnschrift SemiBold Condensed" panose="020B0502040204020203" pitchFamily="34" charset="0"/>
              </a:rPr>
              <a:t>KEY FEATURES</a:t>
            </a:r>
            <a:endParaRPr lang="en-IN" sz="3600" dirty="0">
              <a:solidFill>
                <a:schemeClr val="bg1"/>
              </a:solidFill>
              <a:latin typeface="Bahnschrift SemiBold Condensed" panose="020B0502040204020203" pitchFamily="34" charset="0"/>
            </a:endParaRPr>
          </a:p>
        </p:txBody>
      </p:sp>
      <p:pic>
        <p:nvPicPr>
          <p:cNvPr id="4" name="Picture 3">
            <a:extLst>
              <a:ext uri="{FF2B5EF4-FFF2-40B4-BE49-F238E27FC236}">
                <a16:creationId xmlns:a16="http://schemas.microsoft.com/office/drawing/2014/main" id="{C7CF793D-2EB0-98FE-99D9-F23CD49DA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7469" y="961534"/>
            <a:ext cx="9247694" cy="5644544"/>
          </a:xfrm>
          <a:prstGeom prst="rect">
            <a:avLst/>
          </a:prstGeom>
        </p:spPr>
      </p:pic>
      <p:pic>
        <p:nvPicPr>
          <p:cNvPr id="10" name="Picture 9">
            <a:extLst>
              <a:ext uri="{FF2B5EF4-FFF2-40B4-BE49-F238E27FC236}">
                <a16:creationId xmlns:a16="http://schemas.microsoft.com/office/drawing/2014/main" id="{70F60441-864E-5CB7-D49E-DD62D1008DA5}"/>
              </a:ext>
            </a:extLst>
          </p:cNvPr>
          <p:cNvPicPr>
            <a:picLocks noChangeAspect="1"/>
          </p:cNvPicPr>
          <p:nvPr/>
        </p:nvPicPr>
        <p:blipFill>
          <a:blip r:embed="rId3"/>
          <a:stretch>
            <a:fillRect/>
          </a:stretch>
        </p:blipFill>
        <p:spPr>
          <a:xfrm>
            <a:off x="254936" y="584462"/>
            <a:ext cx="2575285" cy="6021616"/>
          </a:xfrm>
          <a:prstGeom prst="rect">
            <a:avLst/>
          </a:prstGeom>
        </p:spPr>
      </p:pic>
    </p:spTree>
    <p:extLst>
      <p:ext uri="{BB962C8B-B14F-4D97-AF65-F5344CB8AC3E}">
        <p14:creationId xmlns:p14="http://schemas.microsoft.com/office/powerpoint/2010/main" val="503709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1F2DFB40-6E65-ADCB-D8B5-DC22642C880E}"/>
              </a:ext>
            </a:extLst>
          </p:cNvPr>
          <p:cNvGrpSpPr/>
          <p:nvPr/>
        </p:nvGrpSpPr>
        <p:grpSpPr>
          <a:xfrm rot="-10800000">
            <a:off x="1678022" y="-1386270"/>
            <a:ext cx="8835957" cy="2247129"/>
            <a:chOff x="0" y="0"/>
            <a:chExt cx="736505" cy="187305"/>
          </a:xfrm>
        </p:grpSpPr>
        <p:sp>
          <p:nvSpPr>
            <p:cNvPr id="5" name="Freeform 7">
              <a:extLst>
                <a:ext uri="{FF2B5EF4-FFF2-40B4-BE49-F238E27FC236}">
                  <a16:creationId xmlns:a16="http://schemas.microsoft.com/office/drawing/2014/main" id="{719102C6-CF71-C41F-80BD-8563786080F9}"/>
                </a:ext>
              </a:extLst>
            </p:cNvPr>
            <p:cNvSpPr/>
            <p:nvPr/>
          </p:nvSpPr>
          <p:spPr>
            <a:xfrm>
              <a:off x="0" y="0"/>
              <a:ext cx="736505" cy="187305"/>
            </a:xfrm>
            <a:custGeom>
              <a:avLst/>
              <a:gdLst/>
              <a:ahLst/>
              <a:cxnLst/>
              <a:rect l="l" t="t" r="r" b="b"/>
              <a:pathLst>
                <a:path w="736505" h="187305">
                  <a:moveTo>
                    <a:pt x="203200" y="0"/>
                  </a:moveTo>
                  <a:lnTo>
                    <a:pt x="533305" y="0"/>
                  </a:lnTo>
                  <a:lnTo>
                    <a:pt x="736505" y="187305"/>
                  </a:lnTo>
                  <a:lnTo>
                    <a:pt x="0" y="187305"/>
                  </a:lnTo>
                  <a:lnTo>
                    <a:pt x="203200" y="0"/>
                  </a:lnTo>
                  <a:close/>
                </a:path>
              </a:pathLst>
            </a:custGeom>
            <a:solidFill>
              <a:srgbClr val="0071C9"/>
            </a:solidFill>
          </p:spPr>
        </p:sp>
        <p:sp>
          <p:nvSpPr>
            <p:cNvPr id="6" name="TextBox 8">
              <a:extLst>
                <a:ext uri="{FF2B5EF4-FFF2-40B4-BE49-F238E27FC236}">
                  <a16:creationId xmlns:a16="http://schemas.microsoft.com/office/drawing/2014/main" id="{BD12B8C5-DE5F-DF97-BF01-EA33FAC3B32A}"/>
                </a:ext>
              </a:extLst>
            </p:cNvPr>
            <p:cNvSpPr txBox="1"/>
            <p:nvPr/>
          </p:nvSpPr>
          <p:spPr>
            <a:xfrm>
              <a:off x="127000" y="-38100"/>
              <a:ext cx="482505" cy="225405"/>
            </a:xfrm>
            <a:prstGeom prst="rect">
              <a:avLst/>
            </a:prstGeom>
          </p:spPr>
          <p:txBody>
            <a:bodyPr lIns="33867" tIns="33867" rIns="33867" bIns="33867" rtlCol="0" anchor="ctr"/>
            <a:lstStyle/>
            <a:p>
              <a:pPr algn="ctr">
                <a:lnSpc>
                  <a:spcPts val="1400"/>
                </a:lnSpc>
              </a:pPr>
              <a:endParaRPr sz="1200"/>
            </a:p>
          </p:txBody>
        </p:sp>
      </p:grpSp>
      <p:sp>
        <p:nvSpPr>
          <p:cNvPr id="7" name="TextBox 6">
            <a:extLst>
              <a:ext uri="{FF2B5EF4-FFF2-40B4-BE49-F238E27FC236}">
                <a16:creationId xmlns:a16="http://schemas.microsoft.com/office/drawing/2014/main" id="{5CDD33AF-95C6-FF5E-7459-1F0043EB290C}"/>
              </a:ext>
            </a:extLst>
          </p:cNvPr>
          <p:cNvSpPr txBox="1"/>
          <p:nvPr/>
        </p:nvSpPr>
        <p:spPr>
          <a:xfrm>
            <a:off x="3944534" y="84194"/>
            <a:ext cx="4302932" cy="646331"/>
          </a:xfrm>
          <a:prstGeom prst="rect">
            <a:avLst/>
          </a:prstGeom>
          <a:noFill/>
        </p:spPr>
        <p:txBody>
          <a:bodyPr wrap="square" rtlCol="0">
            <a:spAutoFit/>
          </a:bodyPr>
          <a:lstStyle/>
          <a:p>
            <a:pPr algn="ctr"/>
            <a:r>
              <a:rPr lang="en-US" sz="3600" dirty="0">
                <a:solidFill>
                  <a:schemeClr val="bg1"/>
                </a:solidFill>
                <a:latin typeface="Bahnschrift SemiBold Condensed" panose="020B0502040204020203" pitchFamily="34" charset="0"/>
              </a:rPr>
              <a:t>KEY FEATURES</a:t>
            </a:r>
            <a:endParaRPr lang="en-IN" sz="3600" dirty="0">
              <a:solidFill>
                <a:schemeClr val="bg1"/>
              </a:solidFill>
              <a:latin typeface="Bahnschrift SemiBold Condensed" panose="020B0502040204020203" pitchFamily="34" charset="0"/>
            </a:endParaRPr>
          </a:p>
        </p:txBody>
      </p:sp>
      <p:pic>
        <p:nvPicPr>
          <p:cNvPr id="8" name="Picture 7">
            <a:extLst>
              <a:ext uri="{FF2B5EF4-FFF2-40B4-BE49-F238E27FC236}">
                <a16:creationId xmlns:a16="http://schemas.microsoft.com/office/drawing/2014/main" id="{9FE490AC-227D-AA17-C9D5-38934D678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3253"/>
            <a:ext cx="12192000" cy="5515171"/>
          </a:xfrm>
          <a:prstGeom prst="rect">
            <a:avLst/>
          </a:prstGeom>
        </p:spPr>
      </p:pic>
      <p:sp>
        <p:nvSpPr>
          <p:cNvPr id="10" name="Rectangle 9">
            <a:extLst>
              <a:ext uri="{FF2B5EF4-FFF2-40B4-BE49-F238E27FC236}">
                <a16:creationId xmlns:a16="http://schemas.microsoft.com/office/drawing/2014/main" id="{AEAE192D-E6AF-D133-C162-7F52D0DE0183}"/>
              </a:ext>
            </a:extLst>
          </p:cNvPr>
          <p:cNvSpPr/>
          <p:nvPr/>
        </p:nvSpPr>
        <p:spPr>
          <a:xfrm>
            <a:off x="4119513" y="1197204"/>
            <a:ext cx="7993930" cy="48265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D2D29CD3-A962-FDF6-6F9B-91FF699AB5C5}"/>
              </a:ext>
            </a:extLst>
          </p:cNvPr>
          <p:cNvPicPr>
            <a:picLocks noChangeAspect="1"/>
          </p:cNvPicPr>
          <p:nvPr/>
        </p:nvPicPr>
        <p:blipFill>
          <a:blip r:embed="rId2">
            <a:extLst>
              <a:ext uri="{28A0092B-C50C-407E-A947-70E740481C1C}">
                <a14:useLocalDpi xmlns:a14="http://schemas.microsoft.com/office/drawing/2010/main" val="0"/>
              </a:ext>
            </a:extLst>
          </a:blip>
          <a:srcRect l="67000" t="7212" r="2666" b="10464"/>
          <a:stretch/>
        </p:blipFill>
        <p:spPr>
          <a:xfrm>
            <a:off x="8206191" y="1317952"/>
            <a:ext cx="3698240" cy="4540368"/>
          </a:xfrm>
          <a:prstGeom prst="rect">
            <a:avLst/>
          </a:prstGeom>
        </p:spPr>
      </p:pic>
      <p:pic>
        <p:nvPicPr>
          <p:cNvPr id="12" name="Picture 11">
            <a:extLst>
              <a:ext uri="{FF2B5EF4-FFF2-40B4-BE49-F238E27FC236}">
                <a16:creationId xmlns:a16="http://schemas.microsoft.com/office/drawing/2014/main" id="{C1B25E66-7DBA-DBDA-0187-EB76D763D24F}"/>
              </a:ext>
            </a:extLst>
          </p:cNvPr>
          <p:cNvPicPr>
            <a:picLocks noChangeAspect="1"/>
          </p:cNvPicPr>
          <p:nvPr/>
        </p:nvPicPr>
        <p:blipFill>
          <a:blip r:embed="rId2">
            <a:extLst>
              <a:ext uri="{28A0092B-C50C-407E-A947-70E740481C1C}">
                <a14:useLocalDpi xmlns:a14="http://schemas.microsoft.com/office/drawing/2010/main" val="0"/>
              </a:ext>
            </a:extLst>
          </a:blip>
          <a:srcRect l="34000" t="4978" r="33000" b="7509"/>
          <a:stretch/>
        </p:blipFill>
        <p:spPr>
          <a:xfrm>
            <a:off x="4198803" y="1197204"/>
            <a:ext cx="4023361" cy="4826524"/>
          </a:xfrm>
          <a:prstGeom prst="rect">
            <a:avLst/>
          </a:prstGeom>
        </p:spPr>
      </p:pic>
    </p:spTree>
    <p:extLst>
      <p:ext uri="{BB962C8B-B14F-4D97-AF65-F5344CB8AC3E}">
        <p14:creationId xmlns:p14="http://schemas.microsoft.com/office/powerpoint/2010/main" val="140748689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a:extLst>
              <a:ext uri="{FF2B5EF4-FFF2-40B4-BE49-F238E27FC236}">
                <a16:creationId xmlns:a16="http://schemas.microsoft.com/office/drawing/2014/main" id="{A6791BB9-4CD7-038B-ABE1-0621B5EFFE37}"/>
              </a:ext>
            </a:extLst>
          </p:cNvPr>
          <p:cNvGrpSpPr/>
          <p:nvPr/>
        </p:nvGrpSpPr>
        <p:grpSpPr>
          <a:xfrm rot="-10800000">
            <a:off x="1678022" y="-1386270"/>
            <a:ext cx="8835957" cy="2247129"/>
            <a:chOff x="0" y="0"/>
            <a:chExt cx="736505" cy="187305"/>
          </a:xfrm>
        </p:grpSpPr>
        <p:sp>
          <p:nvSpPr>
            <p:cNvPr id="4" name="Freeform 7">
              <a:extLst>
                <a:ext uri="{FF2B5EF4-FFF2-40B4-BE49-F238E27FC236}">
                  <a16:creationId xmlns:a16="http://schemas.microsoft.com/office/drawing/2014/main" id="{8489983A-27F2-8558-1CE4-21052CF89FB3}"/>
                </a:ext>
              </a:extLst>
            </p:cNvPr>
            <p:cNvSpPr/>
            <p:nvPr/>
          </p:nvSpPr>
          <p:spPr>
            <a:xfrm>
              <a:off x="0" y="0"/>
              <a:ext cx="736505" cy="187305"/>
            </a:xfrm>
            <a:custGeom>
              <a:avLst/>
              <a:gdLst/>
              <a:ahLst/>
              <a:cxnLst/>
              <a:rect l="l" t="t" r="r" b="b"/>
              <a:pathLst>
                <a:path w="736505" h="187305">
                  <a:moveTo>
                    <a:pt x="203200" y="0"/>
                  </a:moveTo>
                  <a:lnTo>
                    <a:pt x="533305" y="0"/>
                  </a:lnTo>
                  <a:lnTo>
                    <a:pt x="736505" y="187305"/>
                  </a:lnTo>
                  <a:lnTo>
                    <a:pt x="0" y="187305"/>
                  </a:lnTo>
                  <a:lnTo>
                    <a:pt x="203200" y="0"/>
                  </a:lnTo>
                  <a:close/>
                </a:path>
              </a:pathLst>
            </a:custGeom>
            <a:solidFill>
              <a:srgbClr val="0071C9"/>
            </a:solidFill>
          </p:spPr>
        </p:sp>
        <p:sp>
          <p:nvSpPr>
            <p:cNvPr id="5" name="TextBox 8">
              <a:extLst>
                <a:ext uri="{FF2B5EF4-FFF2-40B4-BE49-F238E27FC236}">
                  <a16:creationId xmlns:a16="http://schemas.microsoft.com/office/drawing/2014/main" id="{A2FA26D3-5F51-1FB2-8048-9FBCE1AD5DE0}"/>
                </a:ext>
              </a:extLst>
            </p:cNvPr>
            <p:cNvSpPr txBox="1"/>
            <p:nvPr/>
          </p:nvSpPr>
          <p:spPr>
            <a:xfrm>
              <a:off x="127000" y="-38100"/>
              <a:ext cx="482505" cy="225405"/>
            </a:xfrm>
            <a:prstGeom prst="rect">
              <a:avLst/>
            </a:prstGeom>
          </p:spPr>
          <p:txBody>
            <a:bodyPr lIns="33867" tIns="33867" rIns="33867" bIns="33867" rtlCol="0" anchor="ctr"/>
            <a:lstStyle/>
            <a:p>
              <a:pPr algn="ctr">
                <a:lnSpc>
                  <a:spcPts val="1400"/>
                </a:lnSpc>
              </a:pPr>
              <a:endParaRPr sz="1200"/>
            </a:p>
          </p:txBody>
        </p:sp>
      </p:grpSp>
      <p:sp>
        <p:nvSpPr>
          <p:cNvPr id="6" name="TextBox 5">
            <a:extLst>
              <a:ext uri="{FF2B5EF4-FFF2-40B4-BE49-F238E27FC236}">
                <a16:creationId xmlns:a16="http://schemas.microsoft.com/office/drawing/2014/main" id="{F4FF9562-67FF-0EEE-35A3-70E588ABB2D7}"/>
              </a:ext>
            </a:extLst>
          </p:cNvPr>
          <p:cNvSpPr txBox="1"/>
          <p:nvPr/>
        </p:nvSpPr>
        <p:spPr>
          <a:xfrm>
            <a:off x="3944534" y="84194"/>
            <a:ext cx="4302932" cy="646331"/>
          </a:xfrm>
          <a:prstGeom prst="rect">
            <a:avLst/>
          </a:prstGeom>
          <a:noFill/>
        </p:spPr>
        <p:txBody>
          <a:bodyPr wrap="square" rtlCol="0">
            <a:spAutoFit/>
          </a:bodyPr>
          <a:lstStyle/>
          <a:p>
            <a:pPr algn="ctr"/>
            <a:r>
              <a:rPr lang="en-US" sz="3600" dirty="0">
                <a:solidFill>
                  <a:schemeClr val="bg1"/>
                </a:solidFill>
                <a:latin typeface="Bahnschrift SemiBold Condensed" panose="020B0502040204020203" pitchFamily="34" charset="0"/>
              </a:rPr>
              <a:t>SUMMARY</a:t>
            </a:r>
            <a:endParaRPr lang="en-IN" sz="3600" dirty="0">
              <a:solidFill>
                <a:schemeClr val="bg1"/>
              </a:solidFill>
              <a:latin typeface="Bahnschrift SemiBold Condensed" panose="020B0502040204020203" pitchFamily="34" charset="0"/>
            </a:endParaRPr>
          </a:p>
        </p:txBody>
      </p:sp>
      <p:pic>
        <p:nvPicPr>
          <p:cNvPr id="7" name="Picture 6">
            <a:extLst>
              <a:ext uri="{FF2B5EF4-FFF2-40B4-BE49-F238E27FC236}">
                <a16:creationId xmlns:a16="http://schemas.microsoft.com/office/drawing/2014/main" id="{4701B9A0-C635-2B77-1EB6-675D1636E0EC}"/>
              </a:ext>
            </a:extLst>
          </p:cNvPr>
          <p:cNvPicPr>
            <a:picLocks noChangeAspect="1"/>
          </p:cNvPicPr>
          <p:nvPr/>
        </p:nvPicPr>
        <p:blipFill>
          <a:blip r:embed="rId2"/>
          <a:stretch>
            <a:fillRect/>
          </a:stretch>
        </p:blipFill>
        <p:spPr>
          <a:xfrm>
            <a:off x="1872725" y="2004813"/>
            <a:ext cx="8446550" cy="3284160"/>
          </a:xfrm>
          <a:prstGeom prst="rect">
            <a:avLst/>
          </a:prstGeom>
        </p:spPr>
      </p:pic>
    </p:spTree>
    <p:extLst>
      <p:ext uri="{BB962C8B-B14F-4D97-AF65-F5344CB8AC3E}">
        <p14:creationId xmlns:p14="http://schemas.microsoft.com/office/powerpoint/2010/main" val="2911735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1150</TotalTime>
  <Words>327</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Bahnschrift SemiBold Condensed</vt:lpstr>
      <vt:lpstr>Bahnschrift SemiBold SemiConden</vt:lpstr>
      <vt:lpstr>Calibri</vt:lpstr>
      <vt:lpstr>Calibri Light</vt:lpstr>
      <vt:lpstr>Montserrat Classic Bold</vt:lpstr>
      <vt:lpstr>Source Serif Pro Semi Bold</vt:lpstr>
      <vt:lpstr>Office Theme</vt:lpstr>
      <vt:lpstr>Development of a AI/ML based predictive model for estimation of Monthly Per Capita Expenditure (MPCE)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Ronald Chettiar</dc:creator>
  <cp:lastModifiedBy>Sandesh Tayde</cp:lastModifiedBy>
  <cp:revision>8</cp:revision>
  <dcterms:created xsi:type="dcterms:W3CDTF">2025-03-22T06:26:39Z</dcterms:created>
  <dcterms:modified xsi:type="dcterms:W3CDTF">2025-07-16T07:17:22Z</dcterms:modified>
</cp:coreProperties>
</file>