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269" r:id="rId2"/>
    <p:sldId id="270" r:id="rId3"/>
    <p:sldId id="271" r:id="rId4"/>
    <p:sldId id="272" r:id="rId5"/>
    <p:sldId id="283" r:id="rId6"/>
    <p:sldId id="273" r:id="rId7"/>
    <p:sldId id="263" r:id="rId8"/>
    <p:sldId id="274" r:id="rId9"/>
    <p:sldId id="275" r:id="rId10"/>
    <p:sldId id="276" r:id="rId11"/>
    <p:sldId id="277" r:id="rId12"/>
    <p:sldId id="278" r:id="rId13"/>
    <p:sldId id="284" r:id="rId14"/>
    <p:sldId id="281" r:id="rId15"/>
    <p:sldId id="282" r:id="rId1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16AAFC-98C9-4807-BE21-BC8E0C9F9519}">
          <p14:sldIdLst>
            <p14:sldId id="269"/>
            <p14:sldId id="270"/>
            <p14:sldId id="271"/>
            <p14:sldId id="272"/>
            <p14:sldId id="283"/>
            <p14:sldId id="273"/>
            <p14:sldId id="263"/>
            <p14:sldId id="274"/>
            <p14:sldId id="275"/>
            <p14:sldId id="276"/>
            <p14:sldId id="277"/>
            <p14:sldId id="278"/>
            <p14:sldId id="284"/>
            <p14:sldId id="281"/>
            <p14:sldId id="282"/>
          </p14:sldIdLst>
        </p14:section>
      </p14:sectionLst>
    </p:ex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917" autoAdjust="0"/>
  </p:normalViewPr>
  <p:slideViewPr>
    <p:cSldViewPr>
      <p:cViewPr>
        <p:scale>
          <a:sx n="80" d="100"/>
          <a:sy n="80" d="100"/>
        </p:scale>
        <p:origin x="136" y="4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2/15/2025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2/15/2025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7</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custom or tradition here.</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2063820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the head leader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3204451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that illustrates some part of your country’s economy.</a:t>
            </a:r>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1681772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one of the points of interest for your country.</a:t>
            </a:r>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396976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2/15/2025</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2/15/2025</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2/15/2025</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2/15/2025</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2/15/2025</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2/15/2025</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2/15/2025</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2/15/2025</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2/15/2025</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2/15/2025</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2/15/2025</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2/15/2025</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9.jp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37828" y="1052736"/>
            <a:ext cx="9753600" cy="2232248"/>
          </a:xfrm>
        </p:spPr>
        <p:txBody>
          <a:bodyPr>
            <a:normAutofit fontScale="90000"/>
          </a:bodyPr>
          <a:lstStyle/>
          <a:p>
            <a:pPr algn="ctr">
              <a:lnSpc>
                <a:spcPct val="150000"/>
              </a:lnSpc>
              <a:spcAft>
                <a:spcPts val="800"/>
              </a:spcAft>
            </a:pPr>
            <a:r>
              <a:rPr lang="en-IN" sz="2000" b="1" kern="100" dirty="0">
                <a:effectLst/>
                <a:latin typeface="Times New Roman" panose="02020603050405020304" pitchFamily="18" charset="0"/>
                <a:ea typeface="Calibri" panose="020F0502020204030204" pitchFamily="34" charset="0"/>
                <a:cs typeface="Cordia New" panose="020B0304020202020204" pitchFamily="34" charset="-34"/>
              </a:rPr>
              <a:t>DecodeX Hackathon</a:t>
            </a:r>
            <a:br>
              <a:rPr lang="en-IN" sz="2000" kern="100" dirty="0">
                <a:effectLst/>
                <a:latin typeface="Calibri" panose="020F0502020204030204" pitchFamily="34" charset="0"/>
                <a:ea typeface="Calibri" panose="020F0502020204030204" pitchFamily="34" charset="0"/>
                <a:cs typeface="Cordia New" panose="020B0304020202020204" pitchFamily="34" charset="-34"/>
              </a:rPr>
            </a:br>
            <a:r>
              <a:rPr lang="en-IN" sz="2000" b="1" kern="100" dirty="0">
                <a:effectLst/>
                <a:latin typeface="Times New Roman" panose="02020603050405020304" pitchFamily="18" charset="0"/>
                <a:ea typeface="Calibri" panose="020F0502020204030204" pitchFamily="34" charset="0"/>
                <a:cs typeface="Cordia New" panose="020B0304020202020204" pitchFamily="34" charset="-34"/>
              </a:rPr>
              <a:t>N. L. Dalmia Institute of Management Studies and Research</a:t>
            </a:r>
            <a:br>
              <a:rPr lang="en-IN" sz="2000" kern="100" dirty="0">
                <a:effectLst/>
                <a:latin typeface="Calibri" panose="020F0502020204030204" pitchFamily="34" charset="0"/>
                <a:ea typeface="Calibri" panose="020F0502020204030204" pitchFamily="34" charset="0"/>
                <a:cs typeface="Cordia New" panose="020B0304020202020204" pitchFamily="34" charset="-34"/>
              </a:rPr>
            </a:br>
            <a:br>
              <a:rPr lang="en-IN" sz="2000" kern="100" dirty="0">
                <a:effectLst/>
                <a:latin typeface="Calibri" panose="020F0502020204030204" pitchFamily="34" charset="0"/>
                <a:ea typeface="Calibri" panose="020F0502020204030204" pitchFamily="34" charset="0"/>
                <a:cs typeface="Cordia New" panose="020B0304020202020204" pitchFamily="34" charset="-34"/>
              </a:rPr>
            </a:br>
            <a:r>
              <a:rPr lang="en-IN" sz="2000" b="1" kern="100" dirty="0">
                <a:effectLst/>
                <a:latin typeface="Times New Roman" panose="02020603050405020304" pitchFamily="18" charset="0"/>
                <a:ea typeface="Calibri" panose="020F0502020204030204" pitchFamily="34" charset="0"/>
                <a:cs typeface="Cordia New" panose="020B0304020202020204" pitchFamily="34" charset="-34"/>
              </a:rPr>
              <a:t>Lost in Transit: The PalletSense Challenge</a:t>
            </a:r>
            <a:br>
              <a:rPr lang="en-IN" sz="2000" kern="100" dirty="0">
                <a:effectLst/>
                <a:latin typeface="Calibri" panose="020F0502020204030204" pitchFamily="34" charset="0"/>
                <a:ea typeface="Calibri" panose="020F0502020204030204" pitchFamily="34" charset="0"/>
                <a:cs typeface="Cordia New" panose="020B0304020202020204" pitchFamily="34" charset="-34"/>
              </a:rPr>
            </a:br>
            <a:r>
              <a:rPr lang="en-IN" sz="2000" b="1" kern="100" dirty="0">
                <a:effectLst/>
                <a:latin typeface="Times New Roman" panose="02020603050405020304" pitchFamily="18" charset="0"/>
                <a:ea typeface="Calibri" panose="020F0502020204030204" pitchFamily="34" charset="0"/>
                <a:cs typeface="Cordia New" panose="020B0304020202020204" pitchFamily="34" charset="-34"/>
              </a:rPr>
              <a:t>Team Name: Analytica</a:t>
            </a:r>
            <a:endParaRPr lang="en-IN" sz="2000" kern="1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5" name="Subtitle 4"/>
          <p:cNvSpPr>
            <a:spLocks noGrp="1"/>
          </p:cNvSpPr>
          <p:nvPr>
            <p:ph type="subTitle" idx="1"/>
          </p:nvPr>
        </p:nvSpPr>
        <p:spPr>
          <a:xfrm>
            <a:off x="3862164" y="6309320"/>
            <a:ext cx="9753600" cy="1296144"/>
          </a:xfrm>
        </p:spPr>
        <p:txBody>
          <a:bodyPr>
            <a:noAutofit/>
          </a:bodyPr>
          <a:lstStyle/>
          <a:p>
            <a:pPr>
              <a:lnSpc>
                <a:spcPct val="150000"/>
              </a:lnSpc>
              <a:spcAft>
                <a:spcPts val="800"/>
              </a:spcAft>
            </a:pPr>
            <a:r>
              <a:rPr lang="en-IN" sz="1600" b="1" kern="100" dirty="0">
                <a:effectLst/>
                <a:latin typeface="Times New Roman" panose="02020603050405020304" pitchFamily="18" charset="0"/>
                <a:ea typeface="Calibri" panose="020F0502020204030204" pitchFamily="34" charset="0"/>
                <a:cs typeface="Cordia New" panose="020B0304020202020204" pitchFamily="34" charset="-34"/>
              </a:rPr>
              <a:t> </a:t>
            </a: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Team Member:</a:t>
            </a:r>
            <a:r>
              <a:rPr lang="en-IN" sz="1800" kern="100" dirty="0">
                <a:latin typeface="Calibri" panose="020F0502020204030204" pitchFamily="34" charset="0"/>
                <a:ea typeface="Calibri" panose="020F0502020204030204" pitchFamily="34" charset="0"/>
                <a:cs typeface="Cordia New" panose="020B0304020202020204" pitchFamily="34" charset="-34"/>
              </a:rPr>
              <a:t> </a:t>
            </a: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Shruti Khapekar (Team Leader)</a:t>
            </a:r>
            <a:r>
              <a:rPr lang="en-IN" sz="1800" kern="100" dirty="0">
                <a:latin typeface="Calibri" panose="020F0502020204030204" pitchFamily="34" charset="0"/>
                <a:ea typeface="Calibri" panose="020F0502020204030204" pitchFamily="34" charset="0"/>
                <a:cs typeface="Cordia New" panose="020B0304020202020204" pitchFamily="34" charset="-34"/>
              </a:rPr>
              <a:t> | </a:t>
            </a: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Sandesh Tayde</a:t>
            </a:r>
            <a:r>
              <a:rPr lang="en-IN" sz="1800" kern="100" dirty="0">
                <a:latin typeface="Calibri" panose="020F0502020204030204" pitchFamily="34" charset="0"/>
                <a:ea typeface="Calibri" panose="020F0502020204030204" pitchFamily="34" charset="0"/>
                <a:cs typeface="Cordia New" panose="020B0304020202020204" pitchFamily="34" charset="-34"/>
              </a:rPr>
              <a:t> | </a:t>
            </a: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Keyur Parkhi</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2"/>
          </p:nvPr>
        </p:nvSpPr>
        <p:spPr>
          <a:xfrm>
            <a:off x="1125860" y="980728"/>
            <a:ext cx="9289033" cy="4176464"/>
          </a:xfrm>
        </p:spPr>
        <p:txBody>
          <a:bodyPr/>
          <a:lstStyle/>
          <a:p>
            <a:pPr marL="45720" indent="0" algn="ctr">
              <a:buNone/>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Known Routes Followed by the Pallet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 indent="0">
              <a:buNone/>
            </a:pPr>
            <a:endParaRPr lang="en-US" dirty="0"/>
          </a:p>
        </p:txBody>
      </p:sp>
      <p:pic>
        <p:nvPicPr>
          <p:cNvPr id="9" name="Picture 8">
            <a:extLst>
              <a:ext uri="{FF2B5EF4-FFF2-40B4-BE49-F238E27FC236}">
                <a16:creationId xmlns:a16="http://schemas.microsoft.com/office/drawing/2014/main" id="{728B0C9E-3271-40E3-83EC-B1AC908531C6}"/>
              </a:ext>
            </a:extLst>
          </p:cNvPr>
          <p:cNvPicPr>
            <a:picLocks noChangeAspect="1"/>
          </p:cNvPicPr>
          <p:nvPr/>
        </p:nvPicPr>
        <p:blipFill>
          <a:blip r:embed="rId3"/>
          <a:stretch>
            <a:fillRect/>
          </a:stretch>
        </p:blipFill>
        <p:spPr>
          <a:xfrm>
            <a:off x="1845940" y="1707093"/>
            <a:ext cx="8352928" cy="3234076"/>
          </a:xfrm>
          <a:prstGeom prst="rect">
            <a:avLst/>
          </a:prstGeom>
        </p:spPr>
      </p:pic>
    </p:spTree>
    <p:extLst>
      <p:ext uri="{BB962C8B-B14F-4D97-AF65-F5344CB8AC3E}">
        <p14:creationId xmlns:p14="http://schemas.microsoft.com/office/powerpoint/2010/main" val="329899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90A2452-7265-E85F-79B6-20C35D4CB16C}"/>
              </a:ext>
            </a:extLst>
          </p:cNvPr>
          <p:cNvSpPr>
            <a:spLocks noGrp="1"/>
          </p:cNvSpPr>
          <p:nvPr>
            <p:ph sz="half" idx="1"/>
          </p:nvPr>
        </p:nvSpPr>
        <p:spPr>
          <a:xfrm>
            <a:off x="1232854" y="357554"/>
            <a:ext cx="8605549" cy="1440160"/>
          </a:xfrm>
        </p:spPr>
        <p:txBody>
          <a:bodyPr/>
          <a:lstStyle/>
          <a:p>
            <a:pPr marL="45720" indent="0" algn="ctr">
              <a:buNone/>
            </a:pPr>
            <a:r>
              <a:rPr lang="en-IN" sz="2000" b="1" dirty="0">
                <a:effectLst/>
                <a:latin typeface="Times New Roman" panose="02020603050405020304" pitchFamily="18" charset="0"/>
                <a:ea typeface="Calibri" panose="020F0502020204030204" pitchFamily="34" charset="0"/>
              </a:rPr>
              <a:t>Pallets Travelling </a:t>
            </a:r>
            <a:r>
              <a:rPr lang="en-IN" sz="2000" b="1" kern="0" dirty="0">
                <a:effectLst/>
                <a:latin typeface="Times New Roman" panose="02020603050405020304" pitchFamily="18" charset="0"/>
                <a:ea typeface="Times New Roman" panose="02020603050405020304" pitchFamily="18" charset="0"/>
              </a:rPr>
              <a:t>Together</a:t>
            </a:r>
          </a:p>
          <a:p>
            <a:r>
              <a:rPr lang="en-IN" sz="1800" kern="0" dirty="0">
                <a:latin typeface="Times New Roman" panose="02020603050405020304" pitchFamily="18" charset="0"/>
                <a:ea typeface="Times New Roman" panose="02020603050405020304" pitchFamily="18" charset="0"/>
              </a:rPr>
              <a:t>M</a:t>
            </a:r>
            <a:r>
              <a:rPr lang="en-IN" sz="1800" kern="0" dirty="0">
                <a:effectLst/>
                <a:latin typeface="Times New Roman" panose="02020603050405020304" pitchFamily="18" charset="0"/>
                <a:ea typeface="Times New Roman" panose="02020603050405020304" pitchFamily="18" charset="0"/>
              </a:rPr>
              <a:t>ake different data sets for different values of first occurrence of Pallet by the Date. </a:t>
            </a:r>
          </a:p>
          <a:p>
            <a:r>
              <a:rPr lang="en-IN" sz="1800" kern="0" dirty="0">
                <a:latin typeface="Times New Roman" panose="02020603050405020304" pitchFamily="18" charset="0"/>
                <a:ea typeface="Times New Roman" panose="02020603050405020304" pitchFamily="18" charset="0"/>
              </a:rPr>
              <a:t>C</a:t>
            </a:r>
            <a:r>
              <a:rPr lang="en-IN" sz="1800" kern="0" dirty="0">
                <a:effectLst/>
                <a:latin typeface="Times New Roman" panose="02020603050405020304" pitchFamily="18" charset="0"/>
                <a:ea typeface="Times New Roman" panose="02020603050405020304" pitchFamily="18" charset="0"/>
              </a:rPr>
              <a:t>ompare the coordinates of the historic and the real time data.</a:t>
            </a:r>
            <a:endParaRPr lang="en-IN" dirty="0"/>
          </a:p>
        </p:txBody>
      </p:sp>
      <p:sp>
        <p:nvSpPr>
          <p:cNvPr id="11" name="TextBox 10">
            <a:extLst>
              <a:ext uri="{FF2B5EF4-FFF2-40B4-BE49-F238E27FC236}">
                <a16:creationId xmlns:a16="http://schemas.microsoft.com/office/drawing/2014/main" id="{309EF566-D3DA-2925-101D-F030E8AF6961}"/>
              </a:ext>
            </a:extLst>
          </p:cNvPr>
          <p:cNvSpPr txBox="1"/>
          <p:nvPr/>
        </p:nvSpPr>
        <p:spPr>
          <a:xfrm>
            <a:off x="1380179" y="2564904"/>
            <a:ext cx="2049938" cy="374077"/>
          </a:xfrm>
          <a:prstGeom prst="rect">
            <a:avLst/>
          </a:prstGeom>
          <a:noFill/>
          <a:ln>
            <a:solidFill>
              <a:schemeClr val="bg2"/>
            </a:solidFill>
          </a:ln>
        </p:spPr>
        <p:txBody>
          <a:bodyPr wrap="square" rtlCol="0">
            <a:spAutoFit/>
          </a:bodyPr>
          <a:lstStyle/>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Cordia New" panose="020B0304020202020204" pitchFamily="34" charset="-34"/>
              </a:rPr>
              <a:t>Date: 05-09-2024</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sp>
        <p:nvSpPr>
          <p:cNvPr id="14" name="TextBox 13">
            <a:extLst>
              <a:ext uri="{FF2B5EF4-FFF2-40B4-BE49-F238E27FC236}">
                <a16:creationId xmlns:a16="http://schemas.microsoft.com/office/drawing/2014/main" id="{86029DC5-9260-B9BE-C352-86FF07625EC5}"/>
              </a:ext>
            </a:extLst>
          </p:cNvPr>
          <p:cNvSpPr txBox="1"/>
          <p:nvPr/>
        </p:nvSpPr>
        <p:spPr>
          <a:xfrm>
            <a:off x="6526460" y="3429000"/>
            <a:ext cx="144016" cy="424732"/>
          </a:xfrm>
          <a:prstGeom prst="rect">
            <a:avLst/>
          </a:prstGeom>
          <a:noFill/>
          <a:ln>
            <a:solidFill>
              <a:schemeClr val="bg2"/>
            </a:solidFill>
          </a:ln>
        </p:spPr>
        <p:txBody>
          <a:bodyPr wrap="square" rtlCol="0">
            <a:spAutoFit/>
          </a:bodyPr>
          <a:lstStyle/>
          <a:p>
            <a:pPr>
              <a:lnSpc>
                <a:spcPct val="90000"/>
              </a:lnSpc>
            </a:pPr>
            <a:endParaRPr lang="en-IN" sz="2400" dirty="0" err="1"/>
          </a:p>
        </p:txBody>
      </p:sp>
      <p:pic>
        <p:nvPicPr>
          <p:cNvPr id="17" name="Picture 16">
            <a:extLst>
              <a:ext uri="{FF2B5EF4-FFF2-40B4-BE49-F238E27FC236}">
                <a16:creationId xmlns:a16="http://schemas.microsoft.com/office/drawing/2014/main" id="{7C3541A9-9D81-9EF3-E388-D18C0E2139D6}"/>
              </a:ext>
            </a:extLst>
          </p:cNvPr>
          <p:cNvPicPr>
            <a:picLocks noChangeAspect="1"/>
          </p:cNvPicPr>
          <p:nvPr/>
        </p:nvPicPr>
        <p:blipFill>
          <a:blip r:embed="rId3"/>
          <a:stretch>
            <a:fillRect/>
          </a:stretch>
        </p:blipFill>
        <p:spPr>
          <a:xfrm>
            <a:off x="10126860" y="4869160"/>
            <a:ext cx="1652159" cy="474379"/>
          </a:xfrm>
          <a:prstGeom prst="rect">
            <a:avLst/>
          </a:prstGeom>
        </p:spPr>
      </p:pic>
      <p:sp>
        <p:nvSpPr>
          <p:cNvPr id="18" name="TextBox 17">
            <a:extLst>
              <a:ext uri="{FF2B5EF4-FFF2-40B4-BE49-F238E27FC236}">
                <a16:creationId xmlns:a16="http://schemas.microsoft.com/office/drawing/2014/main" id="{9D784C2B-CBF0-13BA-3F9E-727125FCCDF5}"/>
              </a:ext>
            </a:extLst>
          </p:cNvPr>
          <p:cNvSpPr txBox="1"/>
          <p:nvPr/>
        </p:nvSpPr>
        <p:spPr>
          <a:xfrm>
            <a:off x="9982844" y="4254811"/>
            <a:ext cx="2016649" cy="374077"/>
          </a:xfrm>
          <a:prstGeom prst="rect">
            <a:avLst/>
          </a:prstGeom>
          <a:noFill/>
          <a:ln>
            <a:solidFill>
              <a:schemeClr val="bg2"/>
            </a:solidFill>
          </a:ln>
        </p:spPr>
        <p:txBody>
          <a:bodyPr wrap="square" rtlCol="0">
            <a:spAutoFit/>
          </a:bodyPr>
          <a:lstStyle/>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Cordia New" panose="020B0304020202020204" pitchFamily="34" charset="-34"/>
              </a:rPr>
              <a:t>Date: 07-09-2024</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20" name="Picture 19">
            <a:extLst>
              <a:ext uri="{FF2B5EF4-FFF2-40B4-BE49-F238E27FC236}">
                <a16:creationId xmlns:a16="http://schemas.microsoft.com/office/drawing/2014/main" id="{8C056E2E-E839-6FCD-8743-1395FC3F2CC4}"/>
              </a:ext>
            </a:extLst>
          </p:cNvPr>
          <p:cNvPicPr>
            <a:picLocks noChangeAspect="1"/>
          </p:cNvPicPr>
          <p:nvPr/>
        </p:nvPicPr>
        <p:blipFill>
          <a:blip r:embed="rId4"/>
          <a:stretch>
            <a:fillRect/>
          </a:stretch>
        </p:blipFill>
        <p:spPr>
          <a:xfrm>
            <a:off x="4972748" y="3211889"/>
            <a:ext cx="4738510" cy="3033812"/>
          </a:xfrm>
          <a:prstGeom prst="rect">
            <a:avLst/>
          </a:prstGeom>
        </p:spPr>
      </p:pic>
      <p:sp>
        <p:nvSpPr>
          <p:cNvPr id="24" name="TextBox 23">
            <a:extLst>
              <a:ext uri="{FF2B5EF4-FFF2-40B4-BE49-F238E27FC236}">
                <a16:creationId xmlns:a16="http://schemas.microsoft.com/office/drawing/2014/main" id="{A0DF3AD4-0321-498A-F29B-A75260973F26}"/>
              </a:ext>
            </a:extLst>
          </p:cNvPr>
          <p:cNvSpPr txBox="1"/>
          <p:nvPr/>
        </p:nvSpPr>
        <p:spPr>
          <a:xfrm>
            <a:off x="6166420" y="2564904"/>
            <a:ext cx="1894946" cy="374077"/>
          </a:xfrm>
          <a:prstGeom prst="rect">
            <a:avLst/>
          </a:prstGeom>
          <a:noFill/>
          <a:ln>
            <a:solidFill>
              <a:schemeClr val="bg2"/>
            </a:solidFill>
          </a:ln>
        </p:spPr>
        <p:txBody>
          <a:bodyPr wrap="square">
            <a:spAutoFit/>
          </a:bodyPr>
          <a:lstStyle/>
          <a:p>
            <a:pPr>
              <a:lnSpc>
                <a:spcPct val="107000"/>
              </a:lnSpc>
              <a:spcAft>
                <a:spcPts val="800"/>
              </a:spcAft>
            </a:pPr>
            <a:r>
              <a:rPr lang="en-IN" sz="1800" b="1" kern="0" dirty="0">
                <a:effectLst/>
                <a:latin typeface="Times New Roman" panose="02020603050405020304" pitchFamily="18" charset="0"/>
                <a:ea typeface="Times New Roman" panose="02020603050405020304" pitchFamily="18" charset="0"/>
                <a:cs typeface="Cordia New" panose="020B0304020202020204" pitchFamily="34" charset="-34"/>
              </a:rPr>
              <a:t>Date: 06-09-2024</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28" name="Picture 27">
            <a:extLst>
              <a:ext uri="{FF2B5EF4-FFF2-40B4-BE49-F238E27FC236}">
                <a16:creationId xmlns:a16="http://schemas.microsoft.com/office/drawing/2014/main" id="{EDC2F0D2-1EA3-2E86-E402-80C05EDE333C}"/>
              </a:ext>
            </a:extLst>
          </p:cNvPr>
          <p:cNvPicPr>
            <a:picLocks noChangeAspect="1"/>
          </p:cNvPicPr>
          <p:nvPr/>
        </p:nvPicPr>
        <p:blipFill>
          <a:blip r:embed="rId5"/>
          <a:stretch>
            <a:fillRect/>
          </a:stretch>
        </p:blipFill>
        <p:spPr>
          <a:xfrm>
            <a:off x="162052" y="3206867"/>
            <a:ext cx="4549372" cy="3033813"/>
          </a:xfrm>
          <a:prstGeom prst="rect">
            <a:avLst/>
          </a:prstGeom>
        </p:spPr>
      </p:pic>
    </p:spTree>
    <p:extLst>
      <p:ext uri="{BB962C8B-B14F-4D97-AF65-F5344CB8AC3E}">
        <p14:creationId xmlns:p14="http://schemas.microsoft.com/office/powerpoint/2010/main" val="373235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F776B2-DC15-A061-77F2-DD3611C26480}"/>
              </a:ext>
            </a:extLst>
          </p:cNvPr>
          <p:cNvSpPr>
            <a:spLocks noGrp="1"/>
          </p:cNvSpPr>
          <p:nvPr>
            <p:ph idx="1"/>
          </p:nvPr>
        </p:nvSpPr>
        <p:spPr>
          <a:xfrm>
            <a:off x="621804" y="476672"/>
            <a:ext cx="10882810" cy="5832648"/>
          </a:xfrm>
        </p:spPr>
        <p:txBody>
          <a:bodyPr>
            <a:normAutofit/>
          </a:bodyPr>
          <a:lstStyle/>
          <a:p>
            <a:pPr marL="45720" indent="0" algn="ctr">
              <a:buNone/>
            </a:pPr>
            <a:r>
              <a:rPr lang="en-IN" sz="2100" b="1" kern="0" dirty="0">
                <a:effectLst/>
                <a:latin typeface="Times New Roman" panose="02020603050405020304" pitchFamily="18" charset="0"/>
                <a:ea typeface="Times New Roman" panose="02020603050405020304" pitchFamily="18" charset="0"/>
                <a:cs typeface="Times New Roman" panose="02020603050405020304" pitchFamily="18" charset="0"/>
              </a:rPr>
              <a:t>Detecting Stationary Pallet</a:t>
            </a:r>
          </a:p>
          <a:p>
            <a:pPr marL="45720" indent="0">
              <a:lnSpc>
                <a:spcPct val="170000"/>
              </a:lnSpc>
              <a:spcAft>
                <a:spcPts val="800"/>
              </a:spcAft>
              <a:buNone/>
            </a:pPr>
            <a:r>
              <a:rPr lang="en-IN" sz="1900" kern="0" dirty="0">
                <a:effectLst/>
                <a:latin typeface="Times New Roman" panose="02020603050405020304" pitchFamily="18" charset="0"/>
                <a:ea typeface="Times New Roman" panose="02020603050405020304" pitchFamily="18" charset="0"/>
                <a:cs typeface="Cordia New" panose="020B0304020202020204" pitchFamily="34" charset="-34"/>
              </a:rPr>
              <a:t>We assumed if the speed is less than 20km/hr then at some point the pallet was stationary on that route. i.e. if it is travelling this much slow it is possible that it has to identify pallets that are stuck at a location.</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 indent="0">
              <a:lnSpc>
                <a:spcPct val="100000"/>
              </a:lnSpc>
              <a:spcAft>
                <a:spcPts val="800"/>
              </a:spcAft>
              <a:buNone/>
            </a:pP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Most Frequent Route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0000"/>
              </a:lnSpc>
              <a:buNone/>
            </a:pPr>
            <a:r>
              <a:rPr lang="en-IN" sz="1800" kern="0" dirty="0">
                <a:effectLst/>
                <a:latin typeface="Times New Roman" panose="02020603050405020304" pitchFamily="18" charset="0"/>
                <a:ea typeface="Times New Roman" panose="02020603050405020304" pitchFamily="18" charset="0"/>
                <a:cs typeface="Cordia New" panose="020B0304020202020204" pitchFamily="34" charset="-34"/>
              </a:rPr>
              <a:t>1. 0_Chicago Seattle (Frequent)        Pallets are </a:t>
            </a:r>
            <a:r>
              <a:rPr lang="en-IN" sz="1800" b="1" kern="0" dirty="0">
                <a:effectLst/>
                <a:latin typeface="Times New Roman" panose="02020603050405020304" pitchFamily="18" charset="0"/>
                <a:ea typeface="Times New Roman" panose="02020603050405020304" pitchFamily="18" charset="0"/>
                <a:cs typeface="Cordia New" panose="020B0304020202020204" pitchFamily="34" charset="-34"/>
              </a:rPr>
              <a:t>A8624,T01048, B51053, Q51079</a:t>
            </a:r>
          </a:p>
          <a:p>
            <a:pPr marL="0" lvl="0" indent="0">
              <a:lnSpc>
                <a:spcPct val="100000"/>
              </a:lnSpc>
              <a:buNone/>
            </a:pPr>
            <a:r>
              <a:rPr lang="en-IN" sz="1800" kern="0" dirty="0">
                <a:effectLst/>
                <a:latin typeface="Times New Roman" panose="02020603050405020304" pitchFamily="18" charset="0"/>
                <a:ea typeface="Times New Roman" panose="02020603050405020304" pitchFamily="18" charset="0"/>
                <a:cs typeface="Cordia New" panose="020B0304020202020204" pitchFamily="34" charset="-34"/>
              </a:rPr>
              <a:t>2. 0_New York City_Seattle      Pallets are </a:t>
            </a:r>
            <a:r>
              <a:rPr lang="en-IN" sz="1800" b="1" kern="0" dirty="0">
                <a:effectLst/>
                <a:latin typeface="Times New Roman" panose="02020603050405020304" pitchFamily="18" charset="0"/>
                <a:ea typeface="Times New Roman" panose="02020603050405020304" pitchFamily="18" charset="0"/>
                <a:cs typeface="Cordia New" panose="020B0304020202020204" pitchFamily="34" charset="-34"/>
              </a:rPr>
              <a:t>L91046, Y21049, D41056,U4781, M11008, C11010, U31019, U51031</a:t>
            </a:r>
            <a:endParaRPr lang="en-IN" sz="1800" b="1" kern="100" dirty="0">
              <a:effectLst/>
              <a:latin typeface="Calibri" panose="020F0502020204030204" pitchFamily="34" charset="0"/>
              <a:ea typeface="Calibri" panose="020F0502020204030204" pitchFamily="34" charset="0"/>
              <a:cs typeface="Cordia New" panose="020B0304020202020204" pitchFamily="34" charset="-34"/>
            </a:endParaRPr>
          </a:p>
          <a:p>
            <a:pPr marL="0" lvl="0" indent="0">
              <a:lnSpc>
                <a:spcPct val="100000"/>
              </a:lnSpc>
              <a:buNone/>
            </a:pPr>
            <a:r>
              <a:rPr lang="en-IN" sz="1800" kern="0" dirty="0">
                <a:effectLst/>
                <a:latin typeface="Times New Roman" panose="02020603050405020304" pitchFamily="18" charset="0"/>
                <a:ea typeface="Times New Roman" panose="02020603050405020304" pitchFamily="18" charset="0"/>
                <a:cs typeface="Cordia New" panose="020B0304020202020204" pitchFamily="34" charset="-34"/>
              </a:rPr>
              <a:t>3. 0_Austin_Philadelphia      </a:t>
            </a:r>
            <a:r>
              <a:rPr lang="en-IN" sz="1800" dirty="0">
                <a:solidFill>
                  <a:srgbClr val="000000"/>
                </a:solidFill>
                <a:effectLst/>
                <a:latin typeface="Times New Roman" panose="02020603050405020304" pitchFamily="18" charset="0"/>
                <a:ea typeface="Times New Roman" panose="02020603050405020304" pitchFamily="18" charset="0"/>
                <a:cs typeface="Cordia New" panose="020B0304020202020204" pitchFamily="34" charset="-34"/>
              </a:rPr>
              <a:t>Pallets are </a:t>
            </a:r>
            <a:r>
              <a:rPr lang="pl-PL" sz="1800" b="1" dirty="0">
                <a:solidFill>
                  <a:srgbClr val="000000"/>
                </a:solidFill>
                <a:effectLst/>
                <a:latin typeface="Times New Roman" panose="02020603050405020304" pitchFamily="18" charset="0"/>
                <a:ea typeface="Times New Roman" panose="02020603050405020304" pitchFamily="18" charset="0"/>
                <a:cs typeface="Cordia New" panose="020B0304020202020204" pitchFamily="34" charset="-34"/>
              </a:rPr>
              <a:t>P31634, C71205, P91652, G51655, K81656, A91512, X91661,U41680</a:t>
            </a:r>
            <a:endParaRPr lang="en-IN" sz="1800" b="1" kern="100" dirty="0">
              <a:latin typeface="Calibri" panose="020F0502020204030204" pitchFamily="34" charset="0"/>
              <a:ea typeface="Calibri" panose="020F0502020204030204" pitchFamily="34" charset="0"/>
              <a:cs typeface="Cordia New" panose="020B0304020202020204" pitchFamily="34" charset="-34"/>
            </a:endParaRPr>
          </a:p>
          <a:p>
            <a:pPr marL="0" lvl="0" indent="0">
              <a:lnSpc>
                <a:spcPct val="100000"/>
              </a:lnSpc>
              <a:buNone/>
            </a:pPr>
            <a:r>
              <a:rPr lang="en-IN" sz="1800" kern="0" dirty="0">
                <a:effectLst/>
                <a:latin typeface="Times New Roman" panose="02020603050405020304" pitchFamily="18" charset="0"/>
                <a:ea typeface="Times New Roman" panose="02020603050405020304" pitchFamily="18" charset="0"/>
                <a:cs typeface="Cordia New" panose="020B0304020202020204" pitchFamily="34" charset="-34"/>
              </a:rPr>
              <a:t>4. 0_Austin_Jacksonville      </a:t>
            </a:r>
            <a:endParaRPr lang="en-IN" sz="1800" b="1" kern="0" dirty="0">
              <a:latin typeface="Times New Roman" panose="02020603050405020304" pitchFamily="18" charset="0"/>
              <a:ea typeface="Times New Roman" panose="02020603050405020304" pitchFamily="18" charset="0"/>
              <a:cs typeface="Cordia New" panose="020B0304020202020204" pitchFamily="34" charset="-34"/>
            </a:endParaRPr>
          </a:p>
          <a:p>
            <a:pPr marL="0" lvl="0" indent="0">
              <a:lnSpc>
                <a:spcPct val="100000"/>
              </a:lnSpc>
              <a:buNone/>
            </a:pPr>
            <a:endParaRPr lang="en-IN" sz="1800" b="1" kern="0" dirty="0">
              <a:effectLst/>
              <a:latin typeface="Times New Roman" panose="02020603050405020304" pitchFamily="18" charset="0"/>
              <a:ea typeface="Times New Roman" panose="02020603050405020304" pitchFamily="18" charset="0"/>
              <a:cs typeface="Cordia New" panose="020B0304020202020204" pitchFamily="34" charset="-34"/>
            </a:endParaRPr>
          </a:p>
          <a:p>
            <a:pPr marL="0" lvl="0" indent="0">
              <a:lnSpc>
                <a:spcPct val="100000"/>
              </a:lnSpc>
              <a:buNone/>
            </a:pPr>
            <a:r>
              <a:rPr lang="en-IN" sz="1800" b="1" kern="0" dirty="0">
                <a:effectLst/>
                <a:latin typeface="Times New Roman" panose="02020603050405020304" pitchFamily="18" charset="0"/>
                <a:ea typeface="Times New Roman" panose="02020603050405020304" pitchFamily="18" charset="0"/>
                <a:cs typeface="Cordia New" panose="020B0304020202020204" pitchFamily="34" charset="-34"/>
              </a:rPr>
              <a:t>The PalletSense Company should take care when the GPS pallets that are stuck at a location, when it is travelling from “0_Chicago_Seattle”.</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45720" indent="0">
              <a:buNone/>
            </a:pPr>
            <a:endParaRPr lang="en-IN" dirty="0"/>
          </a:p>
        </p:txBody>
      </p:sp>
    </p:spTree>
    <p:extLst>
      <p:ext uri="{BB962C8B-B14F-4D97-AF65-F5344CB8AC3E}">
        <p14:creationId xmlns:p14="http://schemas.microsoft.com/office/powerpoint/2010/main" val="194329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BB803-6C44-42BA-7904-2DE9EBAF16A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C7ED3E-01F3-02BD-0EC3-4BA2DE7F44B0}"/>
              </a:ext>
            </a:extLst>
          </p:cNvPr>
          <p:cNvSpPr>
            <a:spLocks noGrp="1"/>
          </p:cNvSpPr>
          <p:nvPr>
            <p:ph idx="1"/>
          </p:nvPr>
        </p:nvSpPr>
        <p:spPr>
          <a:xfrm>
            <a:off x="621804" y="224644"/>
            <a:ext cx="11629292" cy="6408712"/>
          </a:xfrm>
        </p:spPr>
        <p:txBody>
          <a:bodyPr>
            <a:normAutofit fontScale="55000" lnSpcReduction="20000"/>
          </a:bodyPr>
          <a:lstStyle/>
          <a:p>
            <a:pPr marL="45720" indent="0" algn="ctr">
              <a:lnSpc>
                <a:spcPct val="150000"/>
              </a:lnSpc>
              <a:spcAft>
                <a:spcPts val="800"/>
              </a:spcAft>
              <a:buNone/>
            </a:pPr>
            <a:r>
              <a:rPr lang="en-IN" sz="3600" b="1" kern="0" dirty="0">
                <a:effectLst/>
                <a:latin typeface="Times New Roman" panose="02020603050405020304" pitchFamily="18" charset="0"/>
                <a:ea typeface="Times New Roman" panose="02020603050405020304" pitchFamily="18" charset="0"/>
                <a:cs typeface="Cordia New" panose="020B0304020202020204" pitchFamily="34" charset="-34"/>
              </a:rPr>
              <a:t>Results</a:t>
            </a:r>
            <a:endParaRPr lang="en-IN" sz="3600" kern="100" dirty="0">
              <a:effectLst/>
              <a:latin typeface="Calibri" panose="020F0502020204030204" pitchFamily="34" charset="0"/>
              <a:ea typeface="Calibri" panose="020F0502020204030204" pitchFamily="34" charset="0"/>
              <a:cs typeface="Cordia New" panose="020B0304020202020204" pitchFamily="34" charset="-34"/>
            </a:endParaRPr>
          </a:p>
          <a:p>
            <a:pPr marL="0" lvl="0" indent="0">
              <a:lnSpc>
                <a:spcPct val="150000"/>
              </a:lnSpc>
              <a:spcAft>
                <a:spcPts val="800"/>
              </a:spcAft>
              <a:buNone/>
              <a:tabLst>
                <a:tab pos="457200" algn="l"/>
              </a:tabLst>
            </a:pPr>
            <a:r>
              <a:rPr lang="en-IN" sz="2500" b="1" kern="0" dirty="0">
                <a:effectLst/>
                <a:latin typeface="Times New Roman" panose="02020603050405020304" pitchFamily="18" charset="0"/>
                <a:ea typeface="Times New Roman" panose="02020603050405020304" pitchFamily="18" charset="0"/>
                <a:cs typeface="Times New Roman" panose="02020603050405020304" pitchFamily="18" charset="0"/>
              </a:rPr>
              <a:t>Route Adherence Analysis</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Symbol" panose="05050102010706020507" pitchFamily="18" charset="2"/>
              <a:buChar char=""/>
            </a:pPr>
            <a:r>
              <a:rPr lang="en-IN" sz="2500" kern="0" dirty="0">
                <a:effectLst/>
                <a:latin typeface="Times New Roman" panose="02020603050405020304" pitchFamily="18" charset="0"/>
                <a:ea typeface="Times New Roman" panose="02020603050405020304" pitchFamily="18" charset="0"/>
                <a:cs typeface="Times New Roman" panose="02020603050405020304" pitchFamily="18" charset="0"/>
              </a:rPr>
              <a:t>Using a spatial nearest-neighbour approach (cKDTree), off-route pallets were identified based on distance thresholds.</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Symbol" panose="05050102010706020507" pitchFamily="18" charset="2"/>
              <a:buChar char=""/>
            </a:pPr>
            <a:r>
              <a:rPr lang="en-IN" sz="2500" kern="0" dirty="0">
                <a:effectLst/>
                <a:latin typeface="Times New Roman" panose="02020603050405020304" pitchFamily="18" charset="0"/>
                <a:ea typeface="Times New Roman" panose="02020603050405020304" pitchFamily="18" charset="0"/>
                <a:cs typeface="Times New Roman" panose="02020603050405020304" pitchFamily="18" charset="0"/>
              </a:rPr>
              <a:t>Comparing number of Off-route pallet counts based of 10km, 20km &amp; 50km.</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tabLst>
                <a:tab pos="457200" algn="l"/>
              </a:tabLst>
            </a:pPr>
            <a:r>
              <a:rPr lang="en-IN" sz="2500" b="1" kern="0" dirty="0">
                <a:effectLst/>
                <a:latin typeface="Times New Roman" panose="02020603050405020304" pitchFamily="18" charset="0"/>
                <a:ea typeface="Times New Roman" panose="02020603050405020304" pitchFamily="18" charset="0"/>
                <a:cs typeface="Times New Roman" panose="02020603050405020304" pitchFamily="18" charset="0"/>
              </a:rPr>
              <a:t>Anomaly Detection with Machine Learning</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Symbol" panose="05050102010706020507" pitchFamily="18" charset="2"/>
              <a:buChar char=""/>
            </a:pPr>
            <a:r>
              <a:rPr lang="en-IN" sz="2500" kern="0" dirty="0">
                <a:effectLst/>
                <a:latin typeface="Times New Roman" panose="02020603050405020304" pitchFamily="18" charset="0"/>
                <a:ea typeface="Times New Roman" panose="02020603050405020304" pitchFamily="18" charset="0"/>
                <a:cs typeface="Times New Roman" panose="02020603050405020304" pitchFamily="18" charset="0"/>
              </a:rPr>
              <a:t>The Isolation Forest algorithm identified </a:t>
            </a:r>
            <a:r>
              <a:rPr lang="en-IN" sz="2500" b="1" kern="0" dirty="0">
                <a:effectLst/>
                <a:latin typeface="Times New Roman" panose="02020603050405020304" pitchFamily="18" charset="0"/>
                <a:ea typeface="Times New Roman" panose="02020603050405020304" pitchFamily="18" charset="0"/>
                <a:cs typeface="Times New Roman" panose="02020603050405020304" pitchFamily="18" charset="0"/>
              </a:rPr>
              <a:t>69 anomalies</a:t>
            </a:r>
            <a:r>
              <a:rPr lang="en-IN" sz="2500" kern="0" dirty="0">
                <a:effectLst/>
                <a:latin typeface="Times New Roman" panose="02020603050405020304" pitchFamily="18" charset="0"/>
                <a:ea typeface="Times New Roman" panose="02020603050405020304" pitchFamily="18" charset="0"/>
                <a:cs typeface="Times New Roman" panose="02020603050405020304" pitchFamily="18" charset="0"/>
              </a:rPr>
              <a:t>, with Haversine distance which will help improving accuracy.</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Symbol" panose="05050102010706020507" pitchFamily="18" charset="2"/>
              <a:buChar char=""/>
            </a:pPr>
            <a:r>
              <a:rPr lang="en-IN" sz="2500" kern="0" dirty="0">
                <a:effectLst/>
                <a:latin typeface="Times New Roman" panose="02020603050405020304" pitchFamily="18" charset="0"/>
                <a:ea typeface="Times New Roman" panose="02020603050405020304" pitchFamily="18" charset="0"/>
                <a:cs typeface="Times New Roman" panose="02020603050405020304" pitchFamily="18" charset="0"/>
              </a:rPr>
              <a:t>These anomalies represent significant route deviations and possible misroutes.</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tabLst>
                <a:tab pos="457200" algn="l"/>
              </a:tabLst>
            </a:pPr>
            <a:r>
              <a:rPr lang="en-IN" sz="2500" b="1" kern="0" dirty="0">
                <a:effectLst/>
                <a:latin typeface="Times New Roman" panose="02020603050405020304" pitchFamily="18" charset="0"/>
                <a:ea typeface="Times New Roman" panose="02020603050405020304" pitchFamily="18" charset="0"/>
                <a:cs typeface="Times New Roman" panose="02020603050405020304" pitchFamily="18" charset="0"/>
              </a:rPr>
              <a:t>Pallets Traveling Together:</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Symbol" panose="05050102010706020507" pitchFamily="18" charset="2"/>
              <a:buChar char=""/>
            </a:pPr>
            <a:r>
              <a:rPr lang="en-IN" sz="2500" kern="0" dirty="0">
                <a:effectLst/>
                <a:latin typeface="Times New Roman" panose="02020603050405020304" pitchFamily="18" charset="0"/>
                <a:ea typeface="Times New Roman" panose="02020603050405020304" pitchFamily="18" charset="0"/>
                <a:cs typeface="Times New Roman" panose="02020603050405020304" pitchFamily="18" charset="0"/>
              </a:rPr>
              <a:t>A threshold-based grouping approach identified pallets moving on the same route based on approximation criterion.</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spcAft>
                <a:spcPts val="800"/>
              </a:spcAft>
              <a:buNone/>
              <a:tabLst>
                <a:tab pos="457200" algn="l"/>
              </a:tabLst>
            </a:pPr>
            <a:r>
              <a:rPr lang="en-IN" sz="2500" b="1" kern="0" dirty="0">
                <a:effectLst/>
                <a:latin typeface="Times New Roman" panose="02020603050405020304" pitchFamily="18" charset="0"/>
                <a:ea typeface="Times New Roman" panose="02020603050405020304" pitchFamily="18" charset="0"/>
                <a:cs typeface="Times New Roman" panose="02020603050405020304" pitchFamily="18" charset="0"/>
              </a:rPr>
              <a:t>Detecting Stationary Pallets:</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Symbol" panose="05050102010706020507" pitchFamily="18" charset="2"/>
              <a:buChar char=""/>
            </a:pPr>
            <a:r>
              <a:rPr lang="en-IN" sz="2500" kern="0" dirty="0">
                <a:effectLst/>
                <a:latin typeface="Times New Roman" panose="02020603050405020304" pitchFamily="18" charset="0"/>
                <a:ea typeface="Times New Roman" panose="02020603050405020304" pitchFamily="18" charset="0"/>
                <a:cs typeface="Times New Roman" panose="02020603050405020304" pitchFamily="18" charset="0"/>
              </a:rPr>
              <a:t>By analysing speed and distance variations, identified stationary pallets.</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800"/>
              </a:spcAft>
              <a:buFont typeface="Symbol" panose="05050102010706020507" pitchFamily="18" charset="2"/>
              <a:buChar char=""/>
            </a:pPr>
            <a:r>
              <a:rPr lang="en-IN" sz="2500" kern="0" dirty="0">
                <a:effectLst/>
                <a:latin typeface="Times New Roman" panose="02020603050405020304" pitchFamily="18" charset="0"/>
                <a:ea typeface="Times New Roman" panose="02020603050405020304" pitchFamily="18" charset="0"/>
                <a:cs typeface="Times New Roman" panose="02020603050405020304" pitchFamily="18" charset="0"/>
              </a:rPr>
              <a:t>The most frequent routes with stationary pallets are 0_Chicago-Seattle</a:t>
            </a: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8618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39F7B-5907-84A5-C2CB-24CA2AA329B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30A724-4B62-BC46-5782-520CDE880874}"/>
              </a:ext>
            </a:extLst>
          </p:cNvPr>
          <p:cNvSpPr>
            <a:spLocks noGrp="1"/>
          </p:cNvSpPr>
          <p:nvPr>
            <p:ph idx="1"/>
          </p:nvPr>
        </p:nvSpPr>
        <p:spPr>
          <a:xfrm>
            <a:off x="837828" y="620688"/>
            <a:ext cx="10297144" cy="3456384"/>
          </a:xfrm>
        </p:spPr>
        <p:txBody>
          <a:bodyPr/>
          <a:lstStyle/>
          <a:p>
            <a:pPr marL="45720" indent="0" algn="ctr">
              <a:buNone/>
            </a:pPr>
            <a:r>
              <a:rPr lang="en-IN" sz="2000" b="1" kern="0" dirty="0">
                <a:effectLst/>
                <a:latin typeface="Times New Roman" panose="02020603050405020304" pitchFamily="18" charset="0"/>
                <a:ea typeface="Times New Roman" panose="02020603050405020304" pitchFamily="18" charset="0"/>
                <a:cs typeface="Cordia New" panose="020B0304020202020204" pitchFamily="34" charset="-34"/>
              </a:rPr>
              <a:t>Conclusion</a:t>
            </a:r>
          </a:p>
          <a:p>
            <a:pPr marL="342900" lvl="0" indent="-342900">
              <a:lnSpc>
                <a:spcPct val="150000"/>
              </a:lnSpc>
              <a:spcAft>
                <a:spcPts val="800"/>
              </a:spcAft>
              <a:buSzPts val="1000"/>
              <a:buFont typeface="Symbol" panose="05050102010706020507" pitchFamily="18" charset="2"/>
              <a:buChar char=""/>
              <a:tabLst>
                <a:tab pos="4572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The give analytical framework enhances accuracy of tracking pallet without increasing GPS ping frequency.</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The route adherence model effectively identifies deviations, allowing for proactive measures.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Grouping pallets that are traveling together can improve planning and reduce operational inefficiencies.</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1600" kern="0" dirty="0">
                <a:effectLst/>
                <a:latin typeface="Times New Roman" panose="02020603050405020304" pitchFamily="18" charset="0"/>
                <a:ea typeface="Times New Roman" panose="02020603050405020304" pitchFamily="18" charset="0"/>
                <a:cs typeface="Times New Roman" panose="02020603050405020304" pitchFamily="18" charset="0"/>
              </a:rPr>
              <a:t>Identifying stationary pallets helps prevent delays and ensures timely delivery.</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 indent="0" algn="ctr">
              <a:buNone/>
            </a:pPr>
            <a:endParaRPr lang="en-IN" sz="2000" kern="100" dirty="0">
              <a:effectLst/>
              <a:latin typeface="Calibri" panose="020F0502020204030204" pitchFamily="34" charset="0"/>
              <a:ea typeface="Calibri" panose="020F0502020204030204" pitchFamily="34" charset="0"/>
              <a:cs typeface="Cordia New" panose="020B0304020202020204" pitchFamily="34" charset="-34"/>
            </a:endParaRPr>
          </a:p>
          <a:p>
            <a:pPr marL="4572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12099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785D-32E7-DDA7-3692-8FAB0307A3AA}"/>
              </a:ext>
            </a:extLst>
          </p:cNvPr>
          <p:cNvSpPr>
            <a:spLocks noGrp="1"/>
          </p:cNvSpPr>
          <p:nvPr>
            <p:ph type="ctrTitle"/>
          </p:nvPr>
        </p:nvSpPr>
        <p:spPr>
          <a:xfrm>
            <a:off x="8248130" y="5085184"/>
            <a:ext cx="3940695" cy="943744"/>
          </a:xfrm>
        </p:spPr>
        <p:txBody>
          <a:bodyPr/>
          <a:lstStyle/>
          <a:p>
            <a:r>
              <a:rPr lang="en-US" b="1" dirty="0"/>
              <a:t>THANK YOU !!</a:t>
            </a:r>
            <a:endParaRPr lang="en-IN" b="1" dirty="0"/>
          </a:p>
        </p:txBody>
      </p:sp>
    </p:spTree>
    <p:extLst>
      <p:ext uri="{BB962C8B-B14F-4D97-AF65-F5344CB8AC3E}">
        <p14:creationId xmlns:p14="http://schemas.microsoft.com/office/powerpoint/2010/main" val="1444405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837828" y="476672"/>
            <a:ext cx="10081120" cy="6120680"/>
          </a:xfrm>
        </p:spPr>
        <p:txBody>
          <a:bodyPr>
            <a:normAutofit fontScale="25000" lnSpcReduction="20000"/>
          </a:bodyPr>
          <a:lstStyle/>
          <a:p>
            <a:pPr marL="45720" indent="0" algn="ctr">
              <a:lnSpc>
                <a:spcPct val="150000"/>
              </a:lnSpc>
              <a:spcAft>
                <a:spcPts val="800"/>
              </a:spcAft>
              <a:buNone/>
            </a:pPr>
            <a:r>
              <a:rPr lang="en-IN" sz="8000" b="1" kern="100" dirty="0">
                <a:effectLst/>
                <a:latin typeface="Times New Roman" panose="02020603050405020304" pitchFamily="18" charset="0"/>
                <a:ea typeface="Calibri" panose="020F0502020204030204" pitchFamily="34" charset="0"/>
                <a:cs typeface="Cordia New" panose="020B0304020202020204" pitchFamily="34" charset="-34"/>
              </a:rPr>
              <a:t>Identification of Business Problem</a:t>
            </a:r>
            <a:endParaRPr lang="en-IN" sz="8000" kern="100" dirty="0">
              <a:effectLst/>
              <a:latin typeface="Calibri" panose="020F0502020204030204" pitchFamily="34" charset="0"/>
              <a:ea typeface="Calibri" panose="020F0502020204030204" pitchFamily="34" charset="0"/>
              <a:cs typeface="Cordia New" panose="020B0304020202020204" pitchFamily="34" charset="-34"/>
            </a:endParaRPr>
          </a:p>
          <a:p>
            <a:pPr marL="45720" indent="0">
              <a:lnSpc>
                <a:spcPct val="150000"/>
              </a:lnSpc>
              <a:spcAft>
                <a:spcPts val="800"/>
              </a:spcAft>
              <a:buNone/>
            </a:pPr>
            <a:r>
              <a:rPr lang="en-IN" sz="6400" b="1" kern="100" dirty="0">
                <a:effectLst/>
                <a:latin typeface="Times New Roman" panose="02020603050405020304" pitchFamily="18" charset="0"/>
                <a:ea typeface="Calibri" panose="020F0502020204030204" pitchFamily="34" charset="0"/>
                <a:cs typeface="Cordia New" panose="020B0304020202020204" pitchFamily="34" charset="-34"/>
              </a:rPr>
              <a:t>Background</a:t>
            </a:r>
            <a:endParaRPr lang="en-IN" sz="6400" kern="100" dirty="0">
              <a:effectLst/>
              <a:latin typeface="Calibri" panose="020F0502020204030204" pitchFamily="34" charset="0"/>
              <a:ea typeface="Calibri" panose="020F0502020204030204" pitchFamily="34" charset="0"/>
              <a:cs typeface="Cordia New" panose="020B0304020202020204" pitchFamily="34" charset="-34"/>
            </a:endParaRPr>
          </a:p>
          <a:p>
            <a:pPr marL="45720" indent="0">
              <a:lnSpc>
                <a:spcPct val="150000"/>
              </a:lnSpc>
              <a:spcAft>
                <a:spcPts val="800"/>
              </a:spcAft>
              <a:buNone/>
            </a:pPr>
            <a:r>
              <a:rPr lang="en-IN" sz="6400" kern="100" dirty="0">
                <a:effectLst/>
                <a:latin typeface="Times New Roman" panose="02020603050405020304" pitchFamily="18" charset="0"/>
                <a:ea typeface="Calibri" panose="020F0502020204030204" pitchFamily="34" charset="0"/>
                <a:cs typeface="Cordia New" panose="020B0304020202020204" pitchFamily="34" charset="-34"/>
              </a:rPr>
              <a:t>PalletSense provides smart pallets embedded with IoT sensors to track shipments in real-time. However, due to limited GPS ping frequency (only 2-3 times per day per pallet), there are visibility gaps in tracking the pallets' movement. This results in potential losses, inefficiencies, and operational delays.</a:t>
            </a:r>
            <a:endParaRPr lang="en-IN" sz="6400" kern="100" dirty="0">
              <a:effectLst/>
              <a:latin typeface="Calibri" panose="020F0502020204030204" pitchFamily="34" charset="0"/>
              <a:ea typeface="Calibri" panose="020F0502020204030204" pitchFamily="34" charset="0"/>
              <a:cs typeface="Cordia New" panose="020B0304020202020204" pitchFamily="34" charset="-34"/>
            </a:endParaRPr>
          </a:p>
          <a:p>
            <a:pPr marL="45720" indent="0">
              <a:lnSpc>
                <a:spcPct val="150000"/>
              </a:lnSpc>
              <a:spcAft>
                <a:spcPts val="800"/>
              </a:spcAft>
              <a:buNone/>
            </a:pPr>
            <a:r>
              <a:rPr lang="en-IN" sz="6400" b="1" kern="100" dirty="0">
                <a:effectLst/>
                <a:latin typeface="Times New Roman" panose="02020603050405020304" pitchFamily="18" charset="0"/>
                <a:ea typeface="Calibri" panose="020F0502020204030204" pitchFamily="34" charset="0"/>
                <a:cs typeface="Cordia New" panose="020B0304020202020204" pitchFamily="34" charset="-34"/>
              </a:rPr>
              <a:t>The Challenge</a:t>
            </a:r>
            <a:endParaRPr lang="en-IN" sz="6400" kern="100" dirty="0">
              <a:effectLst/>
              <a:latin typeface="Calibri" panose="020F0502020204030204" pitchFamily="34" charset="0"/>
              <a:ea typeface="Calibri" panose="020F0502020204030204" pitchFamily="34" charset="0"/>
              <a:cs typeface="Cordia New" panose="020B0304020202020204" pitchFamily="34" charset="-34"/>
            </a:endParaRPr>
          </a:p>
          <a:p>
            <a:pPr marL="45720" indent="0">
              <a:lnSpc>
                <a:spcPct val="150000"/>
              </a:lnSpc>
              <a:spcAft>
                <a:spcPts val="800"/>
              </a:spcAft>
              <a:buNone/>
            </a:pPr>
            <a:r>
              <a:rPr lang="en-IN" sz="6400" kern="100" dirty="0">
                <a:effectLst/>
                <a:latin typeface="Times New Roman" panose="02020603050405020304" pitchFamily="18" charset="0"/>
                <a:ea typeface="Calibri" panose="020F0502020204030204" pitchFamily="34" charset="0"/>
                <a:cs typeface="Cordia New" panose="020B0304020202020204" pitchFamily="34" charset="-34"/>
              </a:rPr>
              <a:t>PalletSense is looking for an innovative approach to improve tracking without increasing the GPS ping frequency. So, Develop an approach that:</a:t>
            </a:r>
            <a:endParaRPr lang="en-IN" sz="64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50000"/>
              </a:lnSpc>
              <a:buFont typeface="Symbol" panose="05050102010706020507" pitchFamily="18" charset="2"/>
              <a:buChar char=""/>
            </a:pPr>
            <a:r>
              <a:rPr lang="en-IN" sz="6400" kern="100" dirty="0">
                <a:effectLst/>
                <a:latin typeface="Times New Roman" panose="02020603050405020304" pitchFamily="18" charset="0"/>
                <a:ea typeface="Calibri" panose="020F0502020204030204" pitchFamily="34" charset="0"/>
                <a:cs typeface="Cordia New" panose="020B0304020202020204" pitchFamily="34" charset="-34"/>
              </a:rPr>
              <a:t>Enhances visibility into pallet journeys using analytical techniques to ensure more regular updates on locations of its pallets.</a:t>
            </a:r>
            <a:endParaRPr lang="en-IN" sz="64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50000"/>
              </a:lnSpc>
              <a:buFont typeface="Symbol" panose="05050102010706020507" pitchFamily="18" charset="2"/>
              <a:buChar char=""/>
            </a:pPr>
            <a:r>
              <a:rPr lang="en-IN" sz="6400" kern="100" dirty="0">
                <a:effectLst/>
                <a:latin typeface="Times New Roman" panose="02020603050405020304" pitchFamily="18" charset="0"/>
                <a:ea typeface="Calibri" panose="020F0502020204030204" pitchFamily="34" charset="0"/>
                <a:cs typeface="Cordia New" panose="020B0304020202020204" pitchFamily="34" charset="-34"/>
              </a:rPr>
              <a:t>Detects deviations and generates alerts for off-route scenarios to allow adoption of pro-active intervention measures.</a:t>
            </a:r>
            <a:endParaRPr lang="en-IN" sz="6400" kern="100" dirty="0">
              <a:effectLst/>
              <a:latin typeface="Calibri" panose="020F0502020204030204" pitchFamily="34" charset="0"/>
              <a:ea typeface="Calibri" panose="020F0502020204030204" pitchFamily="34" charset="0"/>
              <a:cs typeface="Cordia New" panose="020B0304020202020204" pitchFamily="34" charset="-34"/>
            </a:endParaRPr>
          </a:p>
          <a:p>
            <a:pPr marL="228600" indent="0">
              <a:lnSpc>
                <a:spcPct val="150000"/>
              </a:lnSpc>
              <a:spcAft>
                <a:spcPts val="800"/>
              </a:spcAft>
              <a:buNone/>
            </a:pPr>
            <a:endParaRPr lang="en-IN" sz="6400" kern="100" dirty="0">
              <a:effectLst/>
              <a:latin typeface="Calibri" panose="020F0502020204030204" pitchFamily="34" charset="0"/>
              <a:ea typeface="Calibri" panose="020F0502020204030204" pitchFamily="34" charset="0"/>
              <a:cs typeface="Cordia New" panose="020B0304020202020204" pitchFamily="34" charset="-34"/>
            </a:endParaRPr>
          </a:p>
          <a:p>
            <a:endParaRPr lang="en-US" dirty="0"/>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1845940" y="1844824"/>
            <a:ext cx="8677557" cy="2808312"/>
          </a:xfrm>
        </p:spPr>
        <p:txBody>
          <a:bodyPr>
            <a:normAutofit/>
          </a:bodyPr>
          <a:lstStyle/>
          <a:p>
            <a:pPr marL="45720" indent="0" algn="ctr" rtl="0" eaLnBrk="1" latinLnBrk="0" hangingPunct="1">
              <a:lnSpc>
                <a:spcPct val="150000"/>
              </a:lnSpc>
              <a:spcBef>
                <a:spcPts val="1800"/>
              </a:spcBef>
              <a:spcAft>
                <a:spcPts val="800"/>
              </a:spcAft>
              <a:buClr>
                <a:schemeClr val="accent1"/>
              </a:buClr>
              <a:buSzPct val="80000"/>
              <a:buNone/>
            </a:pPr>
            <a:r>
              <a:rPr lang="en-IN" sz="2000" b="1" kern="100" dirty="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Objectives</a:t>
            </a:r>
            <a:endParaRPr lang="en-IN" sz="2000" dirty="0">
              <a:effectLst/>
            </a:endParaRPr>
          </a:p>
          <a:p>
            <a:pPr marL="347472" indent="-347472" algn="l" rtl="0" eaLnBrk="1" latinLnBrk="0" hangingPunct="1">
              <a:lnSpc>
                <a:spcPct val="150000"/>
              </a:lnSpc>
              <a:spcBef>
                <a:spcPts val="1800"/>
              </a:spcBef>
            </a:pPr>
            <a:r>
              <a:rPr lang="en-IN" sz="1800" kern="100" dirty="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Ability to track all pallets on-route with greater regularity and reliability.</a:t>
            </a:r>
            <a:endParaRPr lang="en-IN" dirty="0">
              <a:effectLst/>
            </a:endParaRPr>
          </a:p>
          <a:p>
            <a:pPr marL="347472" indent="-347472" algn="l" rtl="0" eaLnBrk="1" latinLnBrk="0" hangingPunct="1">
              <a:lnSpc>
                <a:spcPct val="150000"/>
              </a:lnSpc>
              <a:spcBef>
                <a:spcPts val="1800"/>
              </a:spcBef>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Cordia New" panose="020B0304020202020204" pitchFamily="34" charset="-34"/>
              </a:rPr>
              <a:t>While ensuring regular updates on pallets whereabouts, identify how a deviation can be conclusively established so that alerts can be triggered.</a:t>
            </a:r>
            <a:endParaRPr lang="en-IN" dirty="0">
              <a:effectLst/>
            </a:endParaRP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half" idx="1"/>
          </p:nvPr>
        </p:nvSpPr>
        <p:spPr>
          <a:xfrm>
            <a:off x="1161864" y="476672"/>
            <a:ext cx="9865096" cy="5904656"/>
          </a:xfrm>
        </p:spPr>
        <p:txBody>
          <a:bodyPr>
            <a:noAutofit/>
          </a:bodyPr>
          <a:lstStyle/>
          <a:p>
            <a:pPr marL="45720" indent="0" algn="ctr">
              <a:lnSpc>
                <a:spcPct val="150000"/>
              </a:lnSpc>
              <a:spcAft>
                <a:spcPts val="800"/>
              </a:spcAft>
              <a:buNone/>
            </a:pPr>
            <a:r>
              <a:rPr lang="en-IN" sz="2000" b="1" kern="100" dirty="0">
                <a:effectLst/>
                <a:latin typeface="Times New Roman" panose="02020603050405020304" pitchFamily="18" charset="0"/>
                <a:ea typeface="Calibri" panose="020F0502020204030204" pitchFamily="34" charset="0"/>
                <a:cs typeface="Cordia New" panose="020B0304020202020204" pitchFamily="34" charset="-34"/>
              </a:rPr>
              <a:t>Data Preparation and Availability</a:t>
            </a:r>
            <a:endParaRPr lang="en-IN" sz="1400" b="1" kern="100" dirty="0">
              <a:effectLst/>
              <a:latin typeface="Times New Roman" panose="02020603050405020304" pitchFamily="18" charset="0"/>
              <a:ea typeface="Calibri" panose="020F0502020204030204" pitchFamily="34" charset="0"/>
              <a:cs typeface="Cordia New" panose="020B0304020202020204" pitchFamily="34" charset="-34"/>
            </a:endParaRPr>
          </a:p>
          <a:p>
            <a:pPr marL="45720" indent="0">
              <a:lnSpc>
                <a:spcPct val="150000"/>
              </a:lnSpc>
              <a:spcAft>
                <a:spcPts val="800"/>
              </a:spcAft>
              <a:buNone/>
            </a:pPr>
            <a:r>
              <a:rPr lang="en-IN" sz="1600" b="1" kern="100" dirty="0">
                <a:effectLst/>
                <a:latin typeface="Times New Roman" panose="02020603050405020304" pitchFamily="18" charset="0"/>
                <a:ea typeface="Calibri" panose="020F0502020204030204" pitchFamily="34" charset="0"/>
                <a:cs typeface="Cordia New" panose="020B0304020202020204" pitchFamily="34" charset="-34"/>
              </a:rPr>
              <a:t>Known Route Repository: </a:t>
            </a:r>
            <a:r>
              <a:rPr lang="en-IN" sz="1600" kern="100" dirty="0">
                <a:effectLst/>
                <a:latin typeface="Times New Roman" panose="02020603050405020304" pitchFamily="18" charset="0"/>
                <a:ea typeface="Calibri" panose="020F0502020204030204" pitchFamily="34" charset="0"/>
                <a:cs typeface="Cordia New" panose="020B0304020202020204" pitchFamily="34" charset="-34"/>
              </a:rPr>
              <a:t>A collection of commonly travelled routes based on historical data, including known locations.</a:t>
            </a:r>
            <a:endParaRPr lang="en-IN" sz="1600" kern="100" dirty="0">
              <a:latin typeface="Calibri" panose="020F0502020204030204" pitchFamily="34" charset="0"/>
              <a:ea typeface="Calibri" panose="020F0502020204030204" pitchFamily="34" charset="0"/>
              <a:cs typeface="Cordia New" panose="020B0304020202020204" pitchFamily="34" charset="-34"/>
            </a:endParaRPr>
          </a:p>
          <a:p>
            <a:pPr marL="45720" indent="0">
              <a:lnSpc>
                <a:spcPct val="150000"/>
              </a:lnSpc>
              <a:spcAft>
                <a:spcPts val="800"/>
              </a:spcAft>
              <a:buNone/>
            </a:pPr>
            <a:r>
              <a:rPr lang="en-IN" sz="1600" b="1" kern="100" dirty="0">
                <a:effectLst/>
                <a:latin typeface="Times New Roman" panose="02020603050405020304" pitchFamily="18" charset="0"/>
                <a:ea typeface="Calibri" panose="020F0502020204030204" pitchFamily="34" charset="0"/>
                <a:cs typeface="Cordia New" panose="020B0304020202020204" pitchFamily="34" charset="-34"/>
              </a:rPr>
              <a:t>Ongoing Trip Data:</a:t>
            </a:r>
            <a:r>
              <a:rPr lang="en-IN" sz="1600" b="1" kern="100" dirty="0">
                <a:latin typeface="Calibri" panose="020F0502020204030204" pitchFamily="34" charset="0"/>
                <a:ea typeface="Calibri" panose="020F0502020204030204" pitchFamily="34" charset="0"/>
                <a:cs typeface="Cordia New" panose="020B0304020202020204" pitchFamily="34" charset="-34"/>
              </a:rPr>
              <a:t> </a:t>
            </a:r>
            <a:r>
              <a:rPr lang="en-IN" sz="1600" kern="100" dirty="0">
                <a:effectLst/>
                <a:latin typeface="Times New Roman" panose="02020603050405020304" pitchFamily="18" charset="0"/>
                <a:ea typeface="Calibri" panose="020F0502020204030204" pitchFamily="34" charset="0"/>
                <a:cs typeface="Cordia New" panose="020B0304020202020204" pitchFamily="34" charset="-34"/>
              </a:rPr>
              <a:t>Real-time GPS pings from pallets currently in transit.</a:t>
            </a:r>
          </a:p>
          <a:p>
            <a:pPr marL="45720" indent="0">
              <a:lnSpc>
                <a:spcPct val="150000"/>
              </a:lnSpc>
              <a:spcAft>
                <a:spcPts val="800"/>
              </a:spcAft>
              <a:buNone/>
            </a:pPr>
            <a:endParaRPr lang="en-IN" sz="1600" kern="100" dirty="0">
              <a:effectLst/>
              <a:latin typeface="Times New Roman" panose="02020603050405020304" pitchFamily="18" charset="0"/>
              <a:ea typeface="Calibri" panose="020F0502020204030204" pitchFamily="34" charset="0"/>
              <a:cs typeface="Cordia New" panose="020B0304020202020204" pitchFamily="34" charset="-34"/>
            </a:endParaRPr>
          </a:p>
          <a:p>
            <a:pPr marL="45720" indent="0">
              <a:lnSpc>
                <a:spcPct val="150000"/>
              </a:lnSpc>
              <a:spcAft>
                <a:spcPts val="800"/>
              </a:spcAft>
              <a:buNone/>
            </a:pPr>
            <a:r>
              <a:rPr lang="en-IN" sz="1600" b="1" kern="100" dirty="0">
                <a:effectLst/>
                <a:latin typeface="Times New Roman" panose="02020603050405020304" pitchFamily="18" charset="0"/>
                <a:ea typeface="Calibri" panose="020F0502020204030204" pitchFamily="34" charset="0"/>
                <a:cs typeface="Cordia New" panose="020B0304020202020204" pitchFamily="34" charset="-34"/>
              </a:rPr>
              <a:t>Data Preprocessing Steps:</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50000"/>
              </a:lnSpc>
              <a:buFont typeface="Symbol" panose="05050102010706020507" pitchFamily="18" charset="2"/>
              <a:buChar char=""/>
            </a:pPr>
            <a:r>
              <a:rPr lang="en-IN" sz="1600" kern="100" dirty="0">
                <a:effectLst/>
                <a:latin typeface="Times New Roman" panose="02020603050405020304" pitchFamily="18" charset="0"/>
                <a:ea typeface="Calibri" panose="020F0502020204030204" pitchFamily="34" charset="0"/>
                <a:cs typeface="Cordia New" panose="020B0304020202020204" pitchFamily="34" charset="-34"/>
              </a:rPr>
              <a:t>Converted timestamps to datetime format for proper analysis of the data.</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50000"/>
              </a:lnSpc>
              <a:spcAft>
                <a:spcPts val="800"/>
              </a:spcAft>
              <a:buFont typeface="Symbol" panose="05050102010706020507" pitchFamily="18" charset="2"/>
              <a:buChar char=""/>
            </a:pPr>
            <a:r>
              <a:rPr lang="en-IN" sz="1600" kern="100" dirty="0">
                <a:effectLst/>
                <a:latin typeface="Times New Roman" panose="02020603050405020304" pitchFamily="18" charset="0"/>
                <a:ea typeface="Calibri" panose="020F0502020204030204" pitchFamily="34" charset="0"/>
                <a:cs typeface="Cordia New" panose="020B0304020202020204" pitchFamily="34" charset="-34"/>
              </a:rPr>
              <a:t>Merged ongoing trip data with historical known routes for route adherence analysis.</a:t>
            </a:r>
            <a:endParaRPr lang="en-IN" sz="1600" kern="100" dirty="0">
              <a:effectLst/>
              <a:latin typeface="Calibri" panose="020F0502020204030204" pitchFamily="34" charset="0"/>
              <a:ea typeface="Calibri" panose="020F0502020204030204" pitchFamily="34" charset="0"/>
              <a:cs typeface="Cordia New" panose="020B0304020202020204" pitchFamily="34" charset="-34"/>
            </a:endParaRPr>
          </a:p>
          <a:p>
            <a:pPr marL="45720" indent="0">
              <a:lnSpc>
                <a:spcPct val="150000"/>
              </a:lnSpc>
              <a:spcAft>
                <a:spcPts val="800"/>
              </a:spcAft>
              <a:buNone/>
            </a:pPr>
            <a:endParaRPr lang="en-IN" sz="14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364801-7C84-53F0-82A6-C367DCD046E5}"/>
              </a:ext>
            </a:extLst>
          </p:cNvPr>
          <p:cNvSpPr>
            <a:spLocks noGrp="1"/>
          </p:cNvSpPr>
          <p:nvPr>
            <p:ph sz="half" idx="1"/>
          </p:nvPr>
        </p:nvSpPr>
        <p:spPr>
          <a:xfrm>
            <a:off x="981844" y="332656"/>
            <a:ext cx="10729192" cy="5551512"/>
          </a:xfrm>
        </p:spPr>
        <p:txBody>
          <a:bodyPr>
            <a:normAutofit lnSpcReduction="10000"/>
          </a:bodyPr>
          <a:lstStyle/>
          <a:p>
            <a:pPr marL="45720" indent="0" algn="ctr">
              <a:buNone/>
            </a:pPr>
            <a:r>
              <a:rPr lang="en-IN" sz="1800" b="1" dirty="0">
                <a:effectLst/>
                <a:latin typeface="Times New Roman" panose="02020603050405020304" pitchFamily="18" charset="0"/>
                <a:ea typeface="Calibri" panose="020F0502020204030204" pitchFamily="34" charset="0"/>
              </a:rPr>
              <a:t>Geospatial Distribution</a:t>
            </a:r>
          </a:p>
          <a:p>
            <a:pPr marL="45720" indent="0" algn="ctr">
              <a:buNone/>
            </a:pPr>
            <a:endParaRPr lang="en-IN" dirty="0"/>
          </a:p>
          <a:p>
            <a:pPr marL="45720" indent="0" algn="ctr">
              <a:buNone/>
            </a:pPr>
            <a:endParaRPr lang="en-IN" dirty="0"/>
          </a:p>
          <a:p>
            <a:pPr marL="45720" indent="0" algn="ctr">
              <a:buNone/>
            </a:pPr>
            <a:endParaRPr lang="en-IN" dirty="0"/>
          </a:p>
          <a:p>
            <a:pPr marL="45720" indent="0" algn="ctr">
              <a:buNone/>
            </a:pPr>
            <a:endParaRPr lang="en-IN" dirty="0"/>
          </a:p>
          <a:p>
            <a:pPr marL="45720" indent="0" algn="ctr">
              <a:buNone/>
            </a:pPr>
            <a:endParaRPr lang="en-IN" dirty="0"/>
          </a:p>
          <a:p>
            <a:pPr marL="45720" indent="0" algn="ctr">
              <a:buNone/>
            </a:pPr>
            <a:endParaRPr lang="en-IN" dirty="0"/>
          </a:p>
          <a:p>
            <a:pPr marL="45720" indent="0" algn="ctr">
              <a:buNone/>
            </a:pPr>
            <a:endParaRPr lang="en-IN" dirty="0"/>
          </a:p>
          <a:p>
            <a:pPr marL="45720" indent="0">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   </a:t>
            </a:r>
          </a:p>
          <a:p>
            <a:pPr marL="45720" indent="0">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Interpretation: Red and Blue points overlap closely, indicating the vehicle is following the planned route.</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45720" indent="0" algn="ctr">
              <a:buNone/>
            </a:pPr>
            <a:endParaRPr lang="en-IN" dirty="0"/>
          </a:p>
        </p:txBody>
      </p:sp>
      <p:pic>
        <p:nvPicPr>
          <p:cNvPr id="7" name="Picture 6">
            <a:extLst>
              <a:ext uri="{FF2B5EF4-FFF2-40B4-BE49-F238E27FC236}">
                <a16:creationId xmlns:a16="http://schemas.microsoft.com/office/drawing/2014/main" id="{12CDA4FF-786A-5DF1-25F4-017FA9D22E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5940" y="908720"/>
            <a:ext cx="8352928" cy="3996814"/>
          </a:xfrm>
          <a:prstGeom prst="rect">
            <a:avLst/>
          </a:prstGeom>
          <a:noFill/>
          <a:ln>
            <a:noFill/>
          </a:ln>
        </p:spPr>
      </p:pic>
    </p:spTree>
    <p:extLst>
      <p:ext uri="{BB962C8B-B14F-4D97-AF65-F5344CB8AC3E}">
        <p14:creationId xmlns:p14="http://schemas.microsoft.com/office/powerpoint/2010/main" val="364661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78AEF0A-6677-287D-DD04-C73C84DB4C16}"/>
              </a:ext>
            </a:extLst>
          </p:cNvPr>
          <p:cNvSpPr>
            <a:spLocks noGrp="1"/>
          </p:cNvSpPr>
          <p:nvPr>
            <p:ph sz="half" idx="1"/>
          </p:nvPr>
        </p:nvSpPr>
        <p:spPr>
          <a:xfrm>
            <a:off x="549796" y="548680"/>
            <a:ext cx="10945215" cy="5616624"/>
          </a:xfrm>
        </p:spPr>
        <p:txBody>
          <a:bodyPr/>
          <a:lstStyle/>
          <a:p>
            <a:pPr marL="45720" indent="0" algn="ctr">
              <a:lnSpc>
                <a:spcPct val="150000"/>
              </a:lnSpc>
              <a:spcAft>
                <a:spcPts val="800"/>
              </a:spcAft>
              <a:buNone/>
            </a:pPr>
            <a:r>
              <a:rPr lang="en-IN" sz="2000" b="1" kern="100" dirty="0">
                <a:effectLst/>
                <a:latin typeface="Times New Roman" panose="02020603050405020304" pitchFamily="18" charset="0"/>
                <a:ea typeface="Calibri" panose="020F0502020204030204" pitchFamily="34" charset="0"/>
                <a:cs typeface="Cordia New" panose="020B0304020202020204" pitchFamily="34" charset="-34"/>
              </a:rPr>
              <a:t>Proposed Approach</a:t>
            </a:r>
            <a:endParaRPr lang="en-IN" sz="2000" kern="100" dirty="0">
              <a:effectLst/>
              <a:latin typeface="Calibri" panose="020F0502020204030204" pitchFamily="34" charset="0"/>
              <a:ea typeface="Calibri" panose="020F0502020204030204" pitchFamily="34" charset="0"/>
              <a:cs typeface="Cordia New" panose="020B0304020202020204" pitchFamily="34" charset="-34"/>
            </a:endParaRPr>
          </a:p>
          <a:p>
            <a:pPr marL="45720" indent="0">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To enhance pallet tracking and detect off-route movements without increasing GPS ping frequency, we propose a hybrid approach combining spatial analysis, machine learning, and visualization techniques.</a:t>
            </a:r>
          </a:p>
          <a:p>
            <a:pPr marL="45720" indent="0">
              <a:lnSpc>
                <a:spcPct val="150000"/>
              </a:lnSpc>
              <a:spcAft>
                <a:spcPts val="800"/>
              </a:spcAft>
              <a:buNone/>
            </a:pP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45720" indent="0" algn="just">
              <a:lnSpc>
                <a:spcPct val="100000"/>
              </a:lnSpc>
              <a:buNone/>
            </a:pPr>
            <a:r>
              <a:rPr lang="en-IN" sz="1800" b="1" dirty="0">
                <a:effectLst/>
                <a:latin typeface="Times New Roman" panose="02020603050405020304" pitchFamily="18" charset="0"/>
                <a:ea typeface="Calibri" panose="020F0502020204030204" pitchFamily="34" charset="0"/>
              </a:rPr>
              <a:t>1. Route Adherence Analysis (On-Route vs. Off-Route Detection)</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45720" indent="0" algn="just">
              <a:lnSpc>
                <a:spcPct val="100000"/>
              </a:lnSpc>
              <a:spcAft>
                <a:spcPts val="800"/>
              </a:spcAft>
              <a:buNone/>
            </a:pPr>
            <a:r>
              <a:rPr lang="en-IN" sz="1800" b="1" kern="100" dirty="0">
                <a:latin typeface="Times New Roman" panose="02020603050405020304" pitchFamily="18" charset="0"/>
                <a:ea typeface="Calibri" panose="020F0502020204030204" pitchFamily="34" charset="0"/>
                <a:cs typeface="Cordia New" panose="020B0304020202020204" pitchFamily="34" charset="-34"/>
              </a:rPr>
              <a:t>2. </a:t>
            </a: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Anomaly Detection Using Machine Learning</a:t>
            </a:r>
            <a:endParaRPr lang="en-IN" sz="1800" kern="100" dirty="0">
              <a:latin typeface="Calibri" panose="020F0502020204030204" pitchFamily="34" charset="0"/>
              <a:ea typeface="Calibri" panose="020F0502020204030204" pitchFamily="34" charset="0"/>
              <a:cs typeface="Cordia New" panose="020B0304020202020204" pitchFamily="34" charset="-34"/>
            </a:endParaRPr>
          </a:p>
          <a:p>
            <a:pPr marL="45720" indent="0" algn="just">
              <a:lnSpc>
                <a:spcPct val="100000"/>
              </a:lnSpc>
              <a:spcAft>
                <a:spcPts val="800"/>
              </a:spcAft>
              <a:buNone/>
            </a:pP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3. Pallets Travelling on Same Route</a:t>
            </a:r>
          </a:p>
          <a:p>
            <a:pPr marL="45720" indent="0" algn="just">
              <a:lnSpc>
                <a:spcPct val="100000"/>
              </a:lnSpc>
              <a:buNone/>
            </a:pPr>
            <a:r>
              <a:rPr lang="en-IN" sz="1800" b="1" kern="100" dirty="0">
                <a:latin typeface="Times New Roman" panose="02020603050405020304" pitchFamily="18" charset="0"/>
                <a:ea typeface="Calibri" panose="020F0502020204030204" pitchFamily="34" charset="0"/>
                <a:cs typeface="Cordia New" panose="020B0304020202020204" pitchFamily="34" charset="-34"/>
              </a:rPr>
              <a:t>4. </a:t>
            </a: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Detecting Stationary Pallets</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45720" indent="0" algn="just">
              <a:buNone/>
            </a:pP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502920" indent="-457200">
              <a:buAutoNum type="arabicPeriod"/>
            </a:pP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1171737" y="836712"/>
            <a:ext cx="9315163" cy="4176464"/>
          </a:xfrm>
        </p:spPr>
        <p:txBody>
          <a:bodyPr/>
          <a:lstStyle/>
          <a:p>
            <a:pPr marL="45720" indent="0" algn="ctr">
              <a:lnSpc>
                <a:spcPct val="150000"/>
              </a:lnSpc>
              <a:spcAft>
                <a:spcPts val="800"/>
              </a:spcAft>
              <a:buNone/>
            </a:pPr>
            <a:r>
              <a:rPr lang="en-IN" sz="2000" b="1" kern="100" dirty="0">
                <a:effectLst/>
                <a:latin typeface="Times New Roman" panose="02020603050405020304" pitchFamily="18" charset="0"/>
                <a:ea typeface="Calibri" panose="020F0502020204030204" pitchFamily="34" charset="0"/>
                <a:cs typeface="Cordia New" panose="020B0304020202020204" pitchFamily="34" charset="-34"/>
              </a:rPr>
              <a:t>Route Adherence Analysis</a:t>
            </a:r>
            <a:endParaRPr lang="en-IN" sz="2000" kern="100" dirty="0">
              <a:effectLst/>
              <a:latin typeface="Calibri" panose="020F0502020204030204" pitchFamily="34" charset="0"/>
              <a:ea typeface="Calibri" panose="020F0502020204030204" pitchFamily="34" charset="0"/>
              <a:cs typeface="Cordia New" panose="020B0304020202020204" pitchFamily="34" charset="-34"/>
            </a:endParaRPr>
          </a:p>
          <a:p>
            <a:pPr marL="45720" indent="0">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The pallet route analysis employs a nearest-neighbour search algorithm using a cKDTree spatial index. This index is built from the latitude and longitude coordinates of the established route. For each pallet in the ongoing data, the algorithm identifies the closest point on the known route and calculates the distance between them. If this distance exceeds a predefined threshold (approximately 10,20 and 30km), the pallet is flagged as off-route, indicating a potential deviation. The results are visualized on a Folium map, distinguishing on-route and off-route pallets with distinct markers.</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32A622D-27DC-F7AB-7791-281D85B76CE2}"/>
              </a:ext>
            </a:extLst>
          </p:cNvPr>
          <p:cNvPicPr>
            <a:picLocks noChangeAspect="1"/>
          </p:cNvPicPr>
          <p:nvPr/>
        </p:nvPicPr>
        <p:blipFill>
          <a:blip r:embed="rId3"/>
          <a:stretch>
            <a:fillRect/>
          </a:stretch>
        </p:blipFill>
        <p:spPr>
          <a:xfrm>
            <a:off x="297768" y="162602"/>
            <a:ext cx="5112568" cy="2762342"/>
          </a:xfrm>
          <a:prstGeom prst="rect">
            <a:avLst/>
          </a:prstGeom>
        </p:spPr>
      </p:pic>
      <p:pic>
        <p:nvPicPr>
          <p:cNvPr id="13" name="Picture 12">
            <a:extLst>
              <a:ext uri="{FF2B5EF4-FFF2-40B4-BE49-F238E27FC236}">
                <a16:creationId xmlns:a16="http://schemas.microsoft.com/office/drawing/2014/main" id="{EE67F69A-9E30-8F9F-E3F5-075087F68F2C}"/>
              </a:ext>
            </a:extLst>
          </p:cNvPr>
          <p:cNvPicPr>
            <a:picLocks noChangeAspect="1"/>
          </p:cNvPicPr>
          <p:nvPr/>
        </p:nvPicPr>
        <p:blipFill>
          <a:blip r:embed="rId4"/>
          <a:stretch>
            <a:fillRect/>
          </a:stretch>
        </p:blipFill>
        <p:spPr>
          <a:xfrm>
            <a:off x="5950396" y="87944"/>
            <a:ext cx="5472608" cy="2837000"/>
          </a:xfrm>
          <a:prstGeom prst="rect">
            <a:avLst/>
          </a:prstGeom>
        </p:spPr>
      </p:pic>
      <p:pic>
        <p:nvPicPr>
          <p:cNvPr id="15" name="Picture 14">
            <a:extLst>
              <a:ext uri="{FF2B5EF4-FFF2-40B4-BE49-F238E27FC236}">
                <a16:creationId xmlns:a16="http://schemas.microsoft.com/office/drawing/2014/main" id="{8522E872-6691-1FCE-4CFF-F1473253E5D4}"/>
              </a:ext>
            </a:extLst>
          </p:cNvPr>
          <p:cNvPicPr>
            <a:picLocks noChangeAspect="1"/>
          </p:cNvPicPr>
          <p:nvPr/>
        </p:nvPicPr>
        <p:blipFill>
          <a:blip r:embed="rId5"/>
          <a:stretch>
            <a:fillRect/>
          </a:stretch>
        </p:blipFill>
        <p:spPr>
          <a:xfrm>
            <a:off x="297768" y="3140968"/>
            <a:ext cx="5077314" cy="3240360"/>
          </a:xfrm>
          <a:prstGeom prst="rect">
            <a:avLst/>
          </a:prstGeom>
        </p:spPr>
      </p:pic>
      <p:sp>
        <p:nvSpPr>
          <p:cNvPr id="20" name="TextBox 19">
            <a:extLst>
              <a:ext uri="{FF2B5EF4-FFF2-40B4-BE49-F238E27FC236}">
                <a16:creationId xmlns:a16="http://schemas.microsoft.com/office/drawing/2014/main" id="{44AE6D06-F0A7-8E03-20BD-C6C852942FA2}"/>
              </a:ext>
            </a:extLst>
          </p:cNvPr>
          <p:cNvSpPr txBox="1"/>
          <p:nvPr/>
        </p:nvSpPr>
        <p:spPr>
          <a:xfrm>
            <a:off x="6058741" y="4116612"/>
            <a:ext cx="5364263" cy="1289071"/>
          </a:xfrm>
          <a:prstGeom prst="rect">
            <a:avLst/>
          </a:prstGeom>
          <a:noFill/>
          <a:ln>
            <a:solidFill>
              <a:schemeClr val="bg2"/>
            </a:solidFill>
          </a:ln>
        </p:spPr>
        <p:txBody>
          <a:bodyPr wrap="square" rtlCol="0">
            <a:spAutoFit/>
          </a:bodyPr>
          <a:lstStyle/>
          <a:p>
            <a:pPr>
              <a:lnSpc>
                <a:spcPct val="150000"/>
              </a:lnSpc>
            </a:pPr>
            <a:r>
              <a:rPr lang="en-IN" dirty="0">
                <a:latin typeface="Times New Roman" panose="02020603050405020304" pitchFamily="18" charset="0"/>
                <a:cs typeface="Times New Roman" panose="02020603050405020304" pitchFamily="18" charset="0"/>
              </a:rPr>
              <a:t>Known Routes → Plotted as a continuous blue line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On-Route Pallets → Small green circles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Off-Route Pallets  → Small red circles</a:t>
            </a:r>
          </a:p>
        </p:txBody>
      </p:sp>
    </p:spTree>
    <p:extLst>
      <p:ext uri="{BB962C8B-B14F-4D97-AF65-F5344CB8AC3E}">
        <p14:creationId xmlns:p14="http://schemas.microsoft.com/office/powerpoint/2010/main" val="404019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693812" y="404664"/>
            <a:ext cx="10945216" cy="6120680"/>
          </a:xfrm>
        </p:spPr>
        <p:txBody>
          <a:bodyPr>
            <a:normAutofit/>
          </a:bodyPr>
          <a:lstStyle/>
          <a:p>
            <a:pPr marL="45720" indent="0" algn="ctr">
              <a:lnSpc>
                <a:spcPct val="107000"/>
              </a:lnSpc>
              <a:spcAft>
                <a:spcPts val="800"/>
              </a:spcAft>
              <a:buNone/>
            </a:pPr>
            <a:r>
              <a:rPr lang="en-IN" sz="1800" b="1" kern="100" dirty="0">
                <a:effectLst/>
                <a:latin typeface="Times New Roman" panose="02020603050405020304" pitchFamily="18" charset="0"/>
                <a:ea typeface="Calibri" panose="020F0502020204030204" pitchFamily="34" charset="0"/>
                <a:cs typeface="Cordia New" panose="020B0304020202020204" pitchFamily="34" charset="-34"/>
              </a:rPr>
              <a:t>Anomaly Detection Using Machine Learning</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p>
            <a:pPr marL="45720" indent="0">
              <a:lnSpc>
                <a:spcPct val="150000"/>
              </a:lnSpc>
              <a:spcAft>
                <a:spcPts val="800"/>
              </a:spcAft>
              <a:buNone/>
            </a:pPr>
            <a:r>
              <a:rPr lang="en-IN" sz="1800" kern="100" dirty="0">
                <a:effectLst/>
                <a:latin typeface="Times New Roman" panose="02020603050405020304" pitchFamily="18" charset="0"/>
                <a:ea typeface="Calibri" panose="020F0502020204030204" pitchFamily="34" charset="0"/>
                <a:cs typeface="Cordia New" panose="020B0304020202020204" pitchFamily="34" charset="-34"/>
              </a:rPr>
              <a:t>This approach combines Isolation Forest and Haversine distance. Isolation Forest detects unusual GPS patterns, flagging potential anomalies. Haversine distance verifies these anomalies by measuring their distance from known routes. Pallets flagged as anomalous and exceeding a distance threshold are identified as true route deviations, enhancing detection accuracy.</a:t>
            </a:r>
          </a:p>
          <a:p>
            <a:pPr marL="45720" indent="0">
              <a:lnSpc>
                <a:spcPct val="150000"/>
              </a:lnSpc>
              <a:spcAft>
                <a:spcPts val="800"/>
              </a:spcAft>
              <a:buNone/>
            </a:pP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p:txBody>
      </p:sp>
      <p:pic>
        <p:nvPicPr>
          <p:cNvPr id="15" name="Picture 14">
            <a:extLst>
              <a:ext uri="{FF2B5EF4-FFF2-40B4-BE49-F238E27FC236}">
                <a16:creationId xmlns:a16="http://schemas.microsoft.com/office/drawing/2014/main" id="{003768D4-7C75-176D-0008-F6E5A71822AB}"/>
              </a:ext>
            </a:extLst>
          </p:cNvPr>
          <p:cNvPicPr>
            <a:picLocks noChangeAspect="1"/>
          </p:cNvPicPr>
          <p:nvPr/>
        </p:nvPicPr>
        <p:blipFill>
          <a:blip r:embed="rId3"/>
          <a:stretch>
            <a:fillRect/>
          </a:stretch>
        </p:blipFill>
        <p:spPr>
          <a:xfrm>
            <a:off x="2349996" y="2852936"/>
            <a:ext cx="7488832" cy="3816424"/>
          </a:xfrm>
          <a:prstGeom prst="rect">
            <a:avLst/>
          </a:prstGeom>
        </p:spPr>
      </p:pic>
    </p:spTree>
    <p:extLst>
      <p:ext uri="{BB962C8B-B14F-4D97-AF65-F5344CB8AC3E}">
        <p14:creationId xmlns:p14="http://schemas.microsoft.com/office/powerpoint/2010/main" val="260042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204</TotalTime>
  <Words>1020</Words>
  <Application>Microsoft Office PowerPoint</Application>
  <PresentationFormat>Custom</PresentationFormat>
  <Paragraphs>93</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Symbol</vt:lpstr>
      <vt:lpstr>Times New Roman</vt:lpstr>
      <vt:lpstr>World country report presentation</vt:lpstr>
      <vt:lpstr>DecodeX Hackathon N. L. Dalmia Institute of Management Studies and Research  Lost in Transit: The PalletSense Challenge Team Name: Analytica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Sandesh Tayde</dc:creator>
  <cp:lastModifiedBy>Sandesh Tayde</cp:lastModifiedBy>
  <cp:revision>6</cp:revision>
  <dcterms:created xsi:type="dcterms:W3CDTF">2025-02-15T00:37:13Z</dcterms:created>
  <dcterms:modified xsi:type="dcterms:W3CDTF">2025-02-15T04:02:07Z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