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7"/>
  </p:notesMasterIdLst>
  <p:handoutMasterIdLst>
    <p:handoutMasterId r:id="rId38"/>
  </p:handoutMasterIdLst>
  <p:sldIdLst>
    <p:sldId id="312" r:id="rId5"/>
    <p:sldId id="323" r:id="rId6"/>
    <p:sldId id="358" r:id="rId7"/>
    <p:sldId id="325" r:id="rId8"/>
    <p:sldId id="328" r:id="rId9"/>
    <p:sldId id="326" r:id="rId10"/>
    <p:sldId id="330" r:id="rId11"/>
    <p:sldId id="335" r:id="rId12"/>
    <p:sldId id="363" r:id="rId13"/>
    <p:sldId id="359" r:id="rId14"/>
    <p:sldId id="332" r:id="rId15"/>
    <p:sldId id="336" r:id="rId16"/>
    <p:sldId id="338" r:id="rId17"/>
    <p:sldId id="360" r:id="rId18"/>
    <p:sldId id="361" r:id="rId19"/>
    <p:sldId id="362" r:id="rId20"/>
    <p:sldId id="365" r:id="rId21"/>
    <p:sldId id="366" r:id="rId22"/>
    <p:sldId id="375" r:id="rId23"/>
    <p:sldId id="376" r:id="rId24"/>
    <p:sldId id="377" r:id="rId25"/>
    <p:sldId id="364" r:id="rId26"/>
    <p:sldId id="369" r:id="rId27"/>
    <p:sldId id="371" r:id="rId28"/>
    <p:sldId id="372" r:id="rId29"/>
    <p:sldId id="374" r:id="rId30"/>
    <p:sldId id="380" r:id="rId31"/>
    <p:sldId id="386" r:id="rId32"/>
    <p:sldId id="381" r:id="rId33"/>
    <p:sldId id="382" r:id="rId34"/>
    <p:sldId id="337" r:id="rId35"/>
    <p:sldId id="331" r:id="rId3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404" autoAdjust="0"/>
  </p:normalViewPr>
  <p:slideViewPr>
    <p:cSldViewPr snapToGrid="0" snapToObjects="1">
      <p:cViewPr varScale="1">
        <p:scale>
          <a:sx n="74" d="100"/>
          <a:sy n="74" d="100"/>
        </p:scale>
        <p:origin x="368" y="5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24937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5057/hjcm.2020002" TargetMode="External"/><Relationship Id="rId2" Type="http://schemas.openxmlformats.org/officeDocument/2006/relationships/hyperlink" Target="https://doi.org/10.2139/ssrn.2276632"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1574552"/>
            <a:ext cx="6508162" cy="5961577"/>
          </a:xfrm>
        </p:spPr>
        <p:txBody>
          <a:bodyPr anchor="ctr"/>
          <a:lstStyle/>
          <a:p>
            <a:pPr algn="l">
              <a:lnSpc>
                <a:spcPct val="107000"/>
              </a:lnSpc>
              <a:spcAft>
                <a:spcPts val="800"/>
              </a:spcAft>
            </a:pPr>
            <a:r>
              <a:rPr lang="en-IN" sz="2600" b="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Portfolio Optimization in the Indian Market</a:t>
            </a:r>
            <a:br>
              <a:rPr lang="en-IN" sz="2600" kern="100" dirty="0">
                <a:latin typeface="Times New Roman" panose="02020603050405020304" pitchFamily="18" charset="0"/>
                <a:ea typeface="Calibri" panose="020F0502020204030204" pitchFamily="34" charset="0"/>
                <a:cs typeface="Cordia New" panose="020B0304020202020204" pitchFamily="34" charset="-34"/>
              </a:rPr>
            </a:br>
            <a:br>
              <a:rPr lang="en-IN" sz="2600" b="1" kern="100" dirty="0">
                <a:effectLst/>
                <a:latin typeface="Times New Roman" panose="02020603050405020304" pitchFamily="18" charset="0"/>
                <a:ea typeface="Calibri" panose="020F0502020204030204" pitchFamily="34" charset="0"/>
                <a:cs typeface="Cordia New" panose="020B0304020202020204" pitchFamily="34" charset="-34"/>
              </a:rPr>
            </a:br>
            <a:r>
              <a:rPr lang="en-IN" sz="2000" b="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A Gram-Schmidt Orthogonalization Approach</a:t>
            </a:r>
            <a:endParaRPr lang="en-IN" sz="20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3" name="Picture 2" descr="NMIMS Navi Mumbai">
            <a:extLst>
              <a:ext uri="{FF2B5EF4-FFF2-40B4-BE49-F238E27FC236}">
                <a16:creationId xmlns:a16="http://schemas.microsoft.com/office/drawing/2014/main" id="{21D67385-1760-00FD-F7E5-7364B18724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77863" y="2838450"/>
            <a:ext cx="1836273" cy="1990726"/>
          </a:xfrm>
          <a:prstGeom prst="rect">
            <a:avLst/>
          </a:prstGeom>
          <a:noFill/>
          <a:ln>
            <a:noFill/>
          </a:ln>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1E81C-6BF3-3788-0616-EBBDDCCFCF5A}"/>
              </a:ext>
            </a:extLst>
          </p:cNvPr>
          <p:cNvSpPr>
            <a:spLocks noGrp="1"/>
          </p:cNvSpPr>
          <p:nvPr>
            <p:ph idx="13"/>
          </p:nvPr>
        </p:nvSpPr>
        <p:spPr>
          <a:xfrm>
            <a:off x="436880" y="1422402"/>
            <a:ext cx="7993888" cy="2873642"/>
          </a:xfrm>
        </p:spPr>
        <p:txBody>
          <a:bodyPr>
            <a:normAutofit lnSpcReduction="10000"/>
          </a:bodyPr>
          <a:lstStyle/>
          <a:p>
            <a:pPr>
              <a:lnSpc>
                <a:spcPct val="150000"/>
              </a:lnSpc>
              <a:spcAft>
                <a:spcPts val="800"/>
              </a:spcAft>
            </a:pPr>
            <a:r>
              <a:rPr lang="en-IN" sz="24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Volatility: </a:t>
            </a: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volatility of each asset class is computed over the sample period. The volatility measures the degree to which the asset's returns deviate from the mean, and it is often computed using the standard deviation of returns.</a:t>
            </a:r>
          </a:p>
          <a:p>
            <a:pPr>
              <a:lnSpc>
                <a:spcPct val="150000"/>
              </a:lnSpc>
              <a:spcAft>
                <a:spcPts val="800"/>
              </a:spcAft>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endPar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7" name="Title 6">
            <a:extLst>
              <a:ext uri="{FF2B5EF4-FFF2-40B4-BE49-F238E27FC236}">
                <a16:creationId xmlns:a16="http://schemas.microsoft.com/office/drawing/2014/main" id="{38410BEB-1645-0A18-B7A0-334DD4D4324A}"/>
              </a:ext>
            </a:extLst>
          </p:cNvPr>
          <p:cNvSpPr>
            <a:spLocks noGrp="1"/>
          </p:cNvSpPr>
          <p:nvPr>
            <p:ph type="title"/>
          </p:nvPr>
        </p:nvSpPr>
        <p:spPr>
          <a:xfrm>
            <a:off x="680720" y="44492"/>
            <a:ext cx="7843837" cy="1012782"/>
          </a:xfrm>
        </p:spPr>
        <p:txBody>
          <a:bodyPr/>
          <a:lstStyle/>
          <a:p>
            <a:pPr algn="ctr"/>
            <a:r>
              <a:rPr lang="en-IN" sz="3600" b="1" kern="100" dirty="0">
                <a:effectLst/>
                <a:latin typeface="Times New Roman" panose="02020603050405020304" pitchFamily="18" charset="0"/>
                <a:ea typeface="Calibri" panose="020F0502020204030204" pitchFamily="34" charset="0"/>
                <a:cs typeface="Cordia New" panose="020B0502040204020203" pitchFamily="34" charset="-34"/>
              </a:rPr>
              <a:t>Exploratory Data Analysis</a:t>
            </a:r>
            <a:endParaRPr lang="en-IN" dirty="0"/>
          </a:p>
        </p:txBody>
      </p:sp>
      <p:sp>
        <p:nvSpPr>
          <p:cNvPr id="11" name="TextBox 10">
            <a:extLst>
              <a:ext uri="{FF2B5EF4-FFF2-40B4-BE49-F238E27FC236}">
                <a16:creationId xmlns:a16="http://schemas.microsoft.com/office/drawing/2014/main" id="{AF383D87-E169-C0DB-F78D-31FCC69D9179}"/>
              </a:ext>
            </a:extLst>
          </p:cNvPr>
          <p:cNvSpPr txBox="1"/>
          <p:nvPr/>
        </p:nvSpPr>
        <p:spPr>
          <a:xfrm>
            <a:off x="1874529" y="4425146"/>
            <a:ext cx="3174992" cy="677108"/>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Simple Return</a:t>
            </a:r>
          </a:p>
          <a:p>
            <a:endParaRPr lang="en-IN" dirty="0"/>
          </a:p>
        </p:txBody>
      </p:sp>
      <p:pic>
        <p:nvPicPr>
          <p:cNvPr id="12" name="Picture 1">
            <a:extLst>
              <a:ext uri="{FF2B5EF4-FFF2-40B4-BE49-F238E27FC236}">
                <a16:creationId xmlns:a16="http://schemas.microsoft.com/office/drawing/2014/main" id="{5AD0F454-B5A3-859E-7483-A451043CC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213" y="4885205"/>
            <a:ext cx="2664548" cy="80851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4C77611-1E61-F507-21B5-0B904279FD07}"/>
              </a:ext>
            </a:extLst>
          </p:cNvPr>
          <p:cNvSpPr txBox="1"/>
          <p:nvPr/>
        </p:nvSpPr>
        <p:spPr>
          <a:xfrm>
            <a:off x="6868160" y="4461117"/>
            <a:ext cx="2225040" cy="400110"/>
          </a:xfrm>
          <a:prstGeom prst="rect">
            <a:avLst/>
          </a:prstGeom>
          <a:noFill/>
        </p:spPr>
        <p:txBody>
          <a:bodyPr wrap="square" rtlCol="0">
            <a:spAutoFit/>
          </a:bodyPr>
          <a:lstStyle/>
          <a:p>
            <a:pPr algn="ctr"/>
            <a:r>
              <a:rPr kumimoji="0" lang="th-TH"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Angsana New" panose="020B0502040204020203" pitchFamily="18" charset="-34"/>
              </a:rPr>
              <a:t>Daily Volatility</a:t>
            </a:r>
            <a:endParaRPr lang="en-IN"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7603A59-C8F8-75E9-F381-F2AE86EC521A}"/>
              </a:ext>
            </a:extLst>
          </p:cNvPr>
          <p:cNvPicPr>
            <a:picLocks noChangeAspect="1"/>
          </p:cNvPicPr>
          <p:nvPr/>
        </p:nvPicPr>
        <p:blipFill>
          <a:blip r:embed="rId3"/>
          <a:stretch>
            <a:fillRect/>
          </a:stretch>
        </p:blipFill>
        <p:spPr>
          <a:xfrm>
            <a:off x="6503177" y="5035487"/>
            <a:ext cx="2955005" cy="400110"/>
          </a:xfrm>
          <a:prstGeom prst="rect">
            <a:avLst/>
          </a:prstGeom>
        </p:spPr>
      </p:pic>
    </p:spTree>
    <p:extLst>
      <p:ext uri="{BB962C8B-B14F-4D97-AF65-F5344CB8AC3E}">
        <p14:creationId xmlns:p14="http://schemas.microsoft.com/office/powerpoint/2010/main" val="218207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C438109-0111-1A18-C44A-2ACB3F4F8157}"/>
              </a:ext>
            </a:extLst>
          </p:cNvPr>
          <p:cNvGraphicFramePr>
            <a:graphicFrameLocks noGrp="1"/>
          </p:cNvGraphicFramePr>
          <p:nvPr>
            <p:extLst>
              <p:ext uri="{D42A27DB-BD31-4B8C-83A1-F6EECF244321}">
                <p14:modId xmlns:p14="http://schemas.microsoft.com/office/powerpoint/2010/main" val="3923168612"/>
              </p:ext>
            </p:extLst>
          </p:nvPr>
        </p:nvGraphicFramePr>
        <p:xfrm>
          <a:off x="1252728" y="1938528"/>
          <a:ext cx="3712464" cy="2747772"/>
        </p:xfrm>
        <a:graphic>
          <a:graphicData uri="http://schemas.openxmlformats.org/drawingml/2006/table">
            <a:tbl>
              <a:tblPr firstRow="1" firstCol="1" bandRow="1">
                <a:tableStyleId>{D7AC3CCA-C797-4891-BE02-D94E43425B78}</a:tableStyleId>
              </a:tblPr>
              <a:tblGrid>
                <a:gridCol w="2084893">
                  <a:extLst>
                    <a:ext uri="{9D8B030D-6E8A-4147-A177-3AD203B41FA5}">
                      <a16:colId xmlns:a16="http://schemas.microsoft.com/office/drawing/2014/main" val="1108036794"/>
                    </a:ext>
                  </a:extLst>
                </a:gridCol>
                <a:gridCol w="1627571">
                  <a:extLst>
                    <a:ext uri="{9D8B030D-6E8A-4147-A177-3AD203B41FA5}">
                      <a16:colId xmlns:a16="http://schemas.microsoft.com/office/drawing/2014/main" val="3935386501"/>
                    </a:ext>
                  </a:extLst>
                </a:gridCol>
              </a:tblGrid>
              <a:tr h="457962">
                <a:tc>
                  <a:txBody>
                    <a:bodyPr/>
                    <a:lstStyle/>
                    <a:p>
                      <a:pPr algn="l">
                        <a:lnSpc>
                          <a:spcPct val="107000"/>
                        </a:lnSpc>
                        <a:spcAft>
                          <a:spcPts val="800"/>
                        </a:spcAft>
                      </a:pPr>
                      <a:r>
                        <a:rPr lang="en-IN" sz="1800" b="1" kern="100" dirty="0">
                          <a:effectLst/>
                          <a:latin typeface="Times New Roman" panose="02020603050405020304" pitchFamily="18" charset="0"/>
                          <a:cs typeface="Times New Roman" panose="02020603050405020304" pitchFamily="18" charset="0"/>
                        </a:rPr>
                        <a:t>Financial Variables</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b="1" kern="100" dirty="0">
                          <a:effectLst/>
                          <a:latin typeface="Times New Roman" panose="02020603050405020304" pitchFamily="18" charset="0"/>
                          <a:cs typeface="Times New Roman" panose="02020603050405020304" pitchFamily="18" charset="0"/>
                        </a:rPr>
                        <a:t>Volatility</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7717479"/>
                  </a:ext>
                </a:extLst>
              </a:tr>
              <a:tr h="457962">
                <a:tc>
                  <a:txBody>
                    <a:bodyPr/>
                    <a:lstStyle/>
                    <a:p>
                      <a:pPr algn="l">
                        <a:lnSpc>
                          <a:spcPct val="107000"/>
                        </a:lnSpc>
                        <a:spcAft>
                          <a:spcPts val="800"/>
                        </a:spcAft>
                      </a:pPr>
                      <a:r>
                        <a:rPr lang="en-IN" sz="1600" b="0" kern="100" dirty="0">
                          <a:effectLst/>
                          <a:latin typeface="Times New Roman" panose="02020603050405020304" pitchFamily="18" charset="0"/>
                          <a:cs typeface="Times New Roman" panose="02020603050405020304" pitchFamily="18" charset="0"/>
                        </a:rPr>
                        <a:t>Sensex</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0.04903939</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0806340"/>
                  </a:ext>
                </a:extLst>
              </a:tr>
              <a:tr h="457962">
                <a:tc>
                  <a:txBody>
                    <a:bodyPr/>
                    <a:lstStyle/>
                    <a:p>
                      <a:pPr algn="l">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Government Bond</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0.02562743</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624877"/>
                  </a:ext>
                </a:extLst>
              </a:tr>
              <a:tr h="457962">
                <a:tc>
                  <a:txBody>
                    <a:bodyPr/>
                    <a:lstStyle/>
                    <a:p>
                      <a:pPr algn="l">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Nifty 50</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0.04934217</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470188"/>
                  </a:ext>
                </a:extLst>
              </a:tr>
              <a:tr h="457962">
                <a:tc>
                  <a:txBody>
                    <a:bodyPr/>
                    <a:lstStyle/>
                    <a:p>
                      <a:pPr algn="l">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Gold Rates</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kern="100">
                          <a:effectLst/>
                          <a:latin typeface="Times New Roman" panose="02020603050405020304" pitchFamily="18" charset="0"/>
                          <a:cs typeface="Times New Roman" panose="02020603050405020304" pitchFamily="18" charset="0"/>
                        </a:rPr>
                        <a:t>0.03911159</a:t>
                      </a:r>
                      <a:endParaRPr lang="en-IN" sz="16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3064353"/>
                  </a:ext>
                </a:extLst>
              </a:tr>
              <a:tr h="457962">
                <a:tc>
                  <a:txBody>
                    <a:bodyPr/>
                    <a:lstStyle/>
                    <a:p>
                      <a:pPr algn="l">
                        <a:lnSpc>
                          <a:spcPct val="107000"/>
                        </a:lnSpc>
                        <a:spcAft>
                          <a:spcPts val="800"/>
                        </a:spcAft>
                      </a:pPr>
                      <a:r>
                        <a:rPr lang="en-IN" sz="1600" b="0" kern="100" dirty="0">
                          <a:effectLst/>
                          <a:latin typeface="Times New Roman" panose="02020603050405020304" pitchFamily="18" charset="0"/>
                          <a:cs typeface="Times New Roman" panose="02020603050405020304" pitchFamily="18" charset="0"/>
                        </a:rPr>
                        <a:t>Currency  Rates</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b="0" kern="100" dirty="0">
                          <a:effectLst/>
                          <a:latin typeface="Times New Roman" panose="02020603050405020304" pitchFamily="18" charset="0"/>
                          <a:cs typeface="Times New Roman" panose="02020603050405020304" pitchFamily="18" charset="0"/>
                        </a:rPr>
                        <a:t>0.01481852</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937323"/>
                  </a:ext>
                </a:extLst>
              </a:tr>
            </a:tbl>
          </a:graphicData>
        </a:graphic>
      </p:graphicFrame>
      <p:sp>
        <p:nvSpPr>
          <p:cNvPr id="8" name="TextBox 7">
            <a:extLst>
              <a:ext uri="{FF2B5EF4-FFF2-40B4-BE49-F238E27FC236}">
                <a16:creationId xmlns:a16="http://schemas.microsoft.com/office/drawing/2014/main" id="{F87BAA1B-FBEB-CE20-2811-690332E3C2D0}"/>
              </a:ext>
            </a:extLst>
          </p:cNvPr>
          <p:cNvSpPr txBox="1"/>
          <p:nvPr/>
        </p:nvSpPr>
        <p:spPr>
          <a:xfrm>
            <a:off x="6096000" y="1351508"/>
            <a:ext cx="526472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Sensex and Nifty 50 have high volatility i.e., they have higher risk but the also have the chance of getting higher returns.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Gold prices vary moderately, which offers a mixture of stability as well as risk.</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stable options are Government Bonds and Exchange Rates, with lower price changes.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79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BCBC9-66F1-9E3D-7B07-16C071342035}"/>
              </a:ext>
            </a:extLst>
          </p:cNvPr>
          <p:cNvSpPr>
            <a:spLocks noGrp="1"/>
          </p:cNvSpPr>
          <p:nvPr>
            <p:ph idx="13"/>
          </p:nvPr>
        </p:nvSpPr>
        <p:spPr>
          <a:xfrm>
            <a:off x="6038835" y="3333417"/>
            <a:ext cx="6004247" cy="4724401"/>
          </a:xfrm>
        </p:spPr>
        <p:txBody>
          <a:bodyPr>
            <a:normAutofit/>
          </a:bodyPr>
          <a:lstStyle/>
          <a:p>
            <a:endParaRPr lang="en-US" b="1" dirty="0">
              <a:solidFill>
                <a:schemeClr val="tx1"/>
              </a:solidFill>
            </a:endParaRPr>
          </a:p>
          <a:p>
            <a:endParaRPr lang="en-US" dirty="0">
              <a:solidFill>
                <a:schemeClr val="tx1"/>
              </a:solidFill>
            </a:endParaRPr>
          </a:p>
          <a:p>
            <a:pPr marL="342900" indent="-342900">
              <a:spcAft>
                <a:spcPts val="800"/>
              </a:spcAft>
              <a:buFont typeface="Arial" panose="020B0604020202020204" pitchFamily="34" charset="0"/>
              <a:buChar char="•"/>
            </a:pPr>
            <a:r>
              <a:rPr lang="en-IN" sz="2000" dirty="0">
                <a:solidFill>
                  <a:schemeClr val="tx1"/>
                </a:solidFill>
                <a:effectLst/>
                <a:latin typeface="Times New Roman" panose="02020603050405020304" pitchFamily="18" charset="0"/>
                <a:ea typeface="Calibri" panose="020F0502020204030204" pitchFamily="34" charset="0"/>
              </a:rPr>
              <a:t>Covariance analysis is used in finance to measure how to assets proceed together. </a:t>
            </a:r>
          </a:p>
          <a:p>
            <a:pPr marL="342900" indent="-342900">
              <a:spcAft>
                <a:spcPts val="800"/>
              </a:spcAft>
              <a:buFont typeface="Arial" panose="020B0604020202020204" pitchFamily="34" charset="0"/>
              <a:buChar char="•"/>
            </a:pPr>
            <a:r>
              <a:rPr lang="en-IN" sz="2000" dirty="0">
                <a:solidFill>
                  <a:schemeClr val="tx1"/>
                </a:solidFill>
                <a:effectLst/>
                <a:latin typeface="Times New Roman" panose="02020603050405020304" pitchFamily="18" charset="0"/>
                <a:ea typeface="Calibri" panose="020F0502020204030204" pitchFamily="34" charset="0"/>
              </a:rPr>
              <a:t>Positive covariance indicates that the two assets tend to fluctuate together. Negative Covariance indicates that if the price of one asset rises when the price of the other asset falls down. </a:t>
            </a:r>
            <a:endParaRPr lang="en-US" sz="2000" dirty="0">
              <a:solidFill>
                <a:schemeClr val="tx1"/>
              </a:solidFill>
            </a:endParaRPr>
          </a:p>
        </p:txBody>
      </p:sp>
      <p:pic>
        <p:nvPicPr>
          <p:cNvPr id="22" name="Picture 21">
            <a:extLst>
              <a:ext uri="{FF2B5EF4-FFF2-40B4-BE49-F238E27FC236}">
                <a16:creationId xmlns:a16="http://schemas.microsoft.com/office/drawing/2014/main" id="{7C57A3C3-3CD3-F57E-A836-1DA40A892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94" y="1558971"/>
            <a:ext cx="5369232" cy="4575129"/>
          </a:xfrm>
          <a:prstGeom prst="rect">
            <a:avLst/>
          </a:prstGeom>
        </p:spPr>
      </p:pic>
      <p:sp>
        <p:nvSpPr>
          <p:cNvPr id="2" name="TextBox 1">
            <a:extLst>
              <a:ext uri="{FF2B5EF4-FFF2-40B4-BE49-F238E27FC236}">
                <a16:creationId xmlns:a16="http://schemas.microsoft.com/office/drawing/2014/main" id="{41E7292C-828A-5B67-F99C-43E8CEC72EC6}"/>
              </a:ext>
            </a:extLst>
          </p:cNvPr>
          <p:cNvSpPr txBox="1"/>
          <p:nvPr/>
        </p:nvSpPr>
        <p:spPr>
          <a:xfrm>
            <a:off x="1940873" y="559356"/>
            <a:ext cx="6004247" cy="646331"/>
          </a:xfrm>
          <a:prstGeom prst="rect">
            <a:avLst/>
          </a:prstGeom>
          <a:noFill/>
        </p:spPr>
        <p:txBody>
          <a:bodyPr wrap="square" rtlCol="0">
            <a:spAutoFit/>
          </a:bodyPr>
          <a:lstStyle/>
          <a:p>
            <a:pPr algn="ctr"/>
            <a:r>
              <a:rPr lang="en-IN" sz="3600" b="1" dirty="0">
                <a:solidFill>
                  <a:schemeClr val="accent6"/>
                </a:solidFill>
                <a:latin typeface="Times New Roman" panose="02020603050405020304" pitchFamily="18" charset="0"/>
                <a:cs typeface="Times New Roman" panose="02020603050405020304" pitchFamily="18" charset="0"/>
              </a:rPr>
              <a:t>Covariance Analysis</a:t>
            </a:r>
            <a:endParaRPr lang="en-IN" sz="36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48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A93946F-A010-6F79-D512-381FF8720487}"/>
              </a:ext>
            </a:extLst>
          </p:cNvPr>
          <p:cNvSpPr>
            <a:spLocks noGrp="1"/>
          </p:cNvSpPr>
          <p:nvPr>
            <p:ph sz="half" idx="15"/>
          </p:nvPr>
        </p:nvSpPr>
        <p:spPr>
          <a:xfrm>
            <a:off x="503407" y="4496585"/>
            <a:ext cx="11011382" cy="2271327"/>
          </a:xfrm>
        </p:spPr>
        <p:txBody>
          <a:bodyPr>
            <a:normAutofit lnSpcReduction="10000"/>
          </a:bodyPr>
          <a:lstStyle/>
          <a:p>
            <a:pPr marL="285750" indent="-285750">
              <a:lnSpc>
                <a:spcPct val="150000"/>
              </a:lnSpc>
              <a:spcAft>
                <a:spcPts val="800"/>
              </a:spcAft>
              <a:buFont typeface="Arial" panose="020B0604020202020204" pitchFamily="34" charset="0"/>
              <a:buChar char="•"/>
            </a:pP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The weights are adjusted to achieve this equal risk contribution, with one asset excluded (weight of 0) because it’s not needed to balance the risk.</a:t>
            </a:r>
            <a:endParaRPr lang="en-IN" sz="18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pPr marL="285750" indent="-285750">
              <a:lnSpc>
                <a:spcPct val="150000"/>
              </a:lnSpc>
              <a:spcAft>
                <a:spcPts val="800"/>
              </a:spcAft>
              <a:buFont typeface="Arial" panose="020B0604020202020204" pitchFamily="34" charset="0"/>
              <a:buChar char="•"/>
            </a:pP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As, one asset has a weight of 0.0, meaning it doesn’t contribute to the portfolio. This can happen if the asset is either too low-risk to impact the total risk significantly or if adding it would disrupt the desired equal risk contribution.</a:t>
            </a:r>
            <a:endParaRPr lang="en-IN" sz="18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
        <p:nvSpPr>
          <p:cNvPr id="5" name="Title 4">
            <a:extLst>
              <a:ext uri="{FF2B5EF4-FFF2-40B4-BE49-F238E27FC236}">
                <a16:creationId xmlns:a16="http://schemas.microsoft.com/office/drawing/2014/main" id="{6557B2C0-FB88-23E7-533D-DFD39CEF2325}"/>
              </a:ext>
            </a:extLst>
          </p:cNvPr>
          <p:cNvSpPr>
            <a:spLocks noGrp="1"/>
          </p:cNvSpPr>
          <p:nvPr>
            <p:ph type="title"/>
          </p:nvPr>
        </p:nvSpPr>
        <p:spPr>
          <a:xfrm>
            <a:off x="503407" y="557243"/>
            <a:ext cx="7631709" cy="1186715"/>
          </a:xfrm>
        </p:spPr>
        <p:txBody>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1. Risk Parity Portfolio (RPP)</a:t>
            </a:r>
            <a:b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8" name="Rectangle 2">
            <a:extLst>
              <a:ext uri="{FF2B5EF4-FFF2-40B4-BE49-F238E27FC236}">
                <a16:creationId xmlns:a16="http://schemas.microsoft.com/office/drawing/2014/main" id="{D6A00BF9-7ED3-77FB-D097-2FB7C75E7E0E}"/>
              </a:ext>
            </a:extLst>
          </p:cNvPr>
          <p:cNvSpPr>
            <a:spLocks noChangeArrowheads="1"/>
          </p:cNvSpPr>
          <p:nvPr/>
        </p:nvSpPr>
        <p:spPr bwMode="auto">
          <a:xfrm>
            <a:off x="251711" y="2949093"/>
            <a:ext cx="20721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a:t>
            </a:r>
            <a:r>
              <a:rPr kumimoji="0" lang="th-TH"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Angsana New" panose="02020603050405020304" pitchFamily="18" charset="-34"/>
              </a:rPr>
              <a:t>ptimal Weight: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438849E0-574F-31E4-72AE-B02DBBFD2404}"/>
              </a:ext>
            </a:extLst>
          </p:cNvPr>
          <p:cNvGraphicFramePr>
            <a:graphicFrameLocks noGrp="1"/>
          </p:cNvGraphicFramePr>
          <p:nvPr>
            <p:extLst>
              <p:ext uri="{D42A27DB-BD31-4B8C-83A1-F6EECF244321}">
                <p14:modId xmlns:p14="http://schemas.microsoft.com/office/powerpoint/2010/main" val="33259732"/>
              </p:ext>
            </p:extLst>
          </p:nvPr>
        </p:nvGraphicFramePr>
        <p:xfrm>
          <a:off x="1602441" y="3512438"/>
          <a:ext cx="8813314" cy="743968"/>
        </p:xfrm>
        <a:graphic>
          <a:graphicData uri="http://schemas.openxmlformats.org/drawingml/2006/table">
            <a:tbl>
              <a:tblPr firstRow="1" firstCol="1" bandRow="1">
                <a:tableStyleId>{D7AC3CCA-C797-4891-BE02-D94E43425B78}</a:tableStyleId>
              </a:tblPr>
              <a:tblGrid>
                <a:gridCol w="1278813">
                  <a:extLst>
                    <a:ext uri="{9D8B030D-6E8A-4147-A177-3AD203B41FA5}">
                      <a16:colId xmlns:a16="http://schemas.microsoft.com/office/drawing/2014/main" val="1555947535"/>
                    </a:ext>
                  </a:extLst>
                </a:gridCol>
                <a:gridCol w="1425259">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kern="100" dirty="0">
                          <a:effectLst/>
                        </a:rPr>
                        <a:t>Variables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Sensex</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Bonds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Nifty 50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Gold</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USD_INR</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26436872"/>
                  </a:ext>
                </a:extLst>
              </a:tr>
              <a:tr h="0">
                <a:tc>
                  <a:txBody>
                    <a:bodyPr/>
                    <a:lstStyle/>
                    <a:p>
                      <a:pPr algn="l">
                        <a:lnSpc>
                          <a:spcPct val="150000"/>
                        </a:lnSpc>
                        <a:spcAft>
                          <a:spcPts val="800"/>
                        </a:spcAft>
                      </a:pPr>
                      <a:r>
                        <a:rPr lang="en-IN" sz="1600" kern="100" dirty="0">
                          <a:effectLst/>
                        </a:rPr>
                        <a:t>Values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0.1522038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0.41265417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0.15133537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0.28380666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0.0</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pic>
        <p:nvPicPr>
          <p:cNvPr id="2" name="Picture 1">
            <a:extLst>
              <a:ext uri="{FF2B5EF4-FFF2-40B4-BE49-F238E27FC236}">
                <a16:creationId xmlns:a16="http://schemas.microsoft.com/office/drawing/2014/main" id="{4697CF8B-FC05-4026-7DF5-494C657CC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276" y="2157808"/>
            <a:ext cx="2899529" cy="640575"/>
          </a:xfrm>
          <a:prstGeom prst="rect">
            <a:avLst/>
          </a:prstGeom>
        </p:spPr>
      </p:pic>
      <p:sp>
        <p:nvSpPr>
          <p:cNvPr id="4" name="TextBox 3">
            <a:extLst>
              <a:ext uri="{FF2B5EF4-FFF2-40B4-BE49-F238E27FC236}">
                <a16:creationId xmlns:a16="http://schemas.microsoft.com/office/drawing/2014/main" id="{18C052DD-31C9-0473-EFDA-825375DA93B7}"/>
              </a:ext>
            </a:extLst>
          </p:cNvPr>
          <p:cNvSpPr txBox="1"/>
          <p:nvPr/>
        </p:nvSpPr>
        <p:spPr>
          <a:xfrm>
            <a:off x="503407" y="1214295"/>
            <a:ext cx="9247695"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The aim in RPP is to allocate equal risk contribution for each asset, which will assure that risk is not concentrated in just one or more than one asset. </a:t>
            </a:r>
            <a:endParaRPr lang="en-IN" dirty="0"/>
          </a:p>
        </p:txBody>
      </p:sp>
    </p:spTree>
    <p:extLst>
      <p:ext uri="{BB962C8B-B14F-4D97-AF65-F5344CB8AC3E}">
        <p14:creationId xmlns:p14="http://schemas.microsoft.com/office/powerpoint/2010/main" val="227577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F80EF93-761C-9838-2E58-C97B6E1E33A1}"/>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DF28E20-C2F8-85B6-E4F2-E221EF04A620}"/>
              </a:ext>
            </a:extLst>
          </p:cNvPr>
          <p:cNvSpPr>
            <a:spLocks noGrp="1"/>
          </p:cNvSpPr>
          <p:nvPr>
            <p:ph sz="half" idx="15"/>
          </p:nvPr>
        </p:nvSpPr>
        <p:spPr>
          <a:xfrm>
            <a:off x="381486" y="2479041"/>
            <a:ext cx="4869571" cy="3952102"/>
          </a:xfrm>
        </p:spPr>
        <p:txBody>
          <a:bodyPr>
            <a:normAutofit lnSpcReduction="10000"/>
          </a:bodyPr>
          <a:lstStyle/>
          <a:p>
            <a:pPr>
              <a:lnSpc>
                <a:spcPct val="150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Each asset contributes approximately 25% to the overall portfolio risk, which is exactly what the RPP approach aims to achieve.</a:t>
            </a:r>
            <a:endParaRPr lang="en-IN" sz="20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pPr>
              <a:lnSpc>
                <a:spcPct val="150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The negative risk contribution for the last asset aligns with the zero weight it has no presence in the portfolio and henceforth no contribution to total risk.</a:t>
            </a:r>
            <a:endParaRPr lang="en-IN" sz="20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
        <p:nvSpPr>
          <p:cNvPr id="18" name="Rectangle 2">
            <a:extLst>
              <a:ext uri="{FF2B5EF4-FFF2-40B4-BE49-F238E27FC236}">
                <a16:creationId xmlns:a16="http://schemas.microsoft.com/office/drawing/2014/main" id="{0F6D3C8B-435A-F53E-7020-61300B5931F5}"/>
              </a:ext>
            </a:extLst>
          </p:cNvPr>
          <p:cNvSpPr>
            <a:spLocks noChangeArrowheads="1"/>
          </p:cNvSpPr>
          <p:nvPr/>
        </p:nvSpPr>
        <p:spPr bwMode="auto">
          <a:xfrm>
            <a:off x="381486" y="198431"/>
            <a:ext cx="2818913" cy="88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Risk Contributions: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05B115D6-AA5F-566A-379E-14CC74CCCB85}"/>
              </a:ext>
            </a:extLst>
          </p:cNvPr>
          <p:cNvGraphicFramePr>
            <a:graphicFrameLocks noGrp="1"/>
          </p:cNvGraphicFramePr>
          <p:nvPr>
            <p:extLst>
              <p:ext uri="{D42A27DB-BD31-4B8C-83A1-F6EECF244321}">
                <p14:modId xmlns:p14="http://schemas.microsoft.com/office/powerpoint/2010/main" val="1969154222"/>
              </p:ext>
            </p:extLst>
          </p:nvPr>
        </p:nvGraphicFramePr>
        <p:xfrm>
          <a:off x="1392723" y="1039181"/>
          <a:ext cx="8813314" cy="830838"/>
        </p:xfrm>
        <a:graphic>
          <a:graphicData uri="http://schemas.openxmlformats.org/drawingml/2006/table">
            <a:tbl>
              <a:tblPr firstRow="1" firstCol="1" bandRow="1">
                <a:tableStyleId>{D7AC3CCA-C797-4891-BE02-D94E43425B78}</a:tableStyleId>
              </a:tblPr>
              <a:tblGrid>
                <a:gridCol w="1259037">
                  <a:extLst>
                    <a:ext uri="{9D8B030D-6E8A-4147-A177-3AD203B41FA5}">
                      <a16:colId xmlns:a16="http://schemas.microsoft.com/office/drawing/2014/main" val="1555947535"/>
                    </a:ext>
                  </a:extLst>
                </a:gridCol>
                <a:gridCol w="1445035">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b="1" i="0" kern="100" dirty="0">
                          <a:effectLst/>
                        </a:rPr>
                        <a:t>Variables</a:t>
                      </a:r>
                      <a:endParaRPr lang="en-IN" sz="1600" b="1" i="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Sensex</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Bonds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Nifty 50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Gold</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USD_INR</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26436872"/>
                  </a:ext>
                </a:extLst>
              </a:tr>
              <a:tr h="415419">
                <a:tc>
                  <a:txBody>
                    <a:bodyPr/>
                    <a:lstStyle/>
                    <a:p>
                      <a:pPr algn="l">
                        <a:lnSpc>
                          <a:spcPct val="150000"/>
                        </a:lnSpc>
                        <a:spcAft>
                          <a:spcPts val="800"/>
                        </a:spcAft>
                      </a:pPr>
                      <a:r>
                        <a:rPr lang="en-IN" sz="1600" kern="100">
                          <a:effectLst/>
                        </a:rPr>
                        <a:t>Values</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0.25000996</a:t>
                      </a: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  </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0.2498667   </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0.25001706  </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0.25010628</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0.0  </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pic>
        <p:nvPicPr>
          <p:cNvPr id="6" name="Picture 5">
            <a:extLst>
              <a:ext uri="{FF2B5EF4-FFF2-40B4-BE49-F238E27FC236}">
                <a16:creationId xmlns:a16="http://schemas.microsoft.com/office/drawing/2014/main" id="{76BAE713-7587-6023-975C-F3F7304D90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79041"/>
            <a:ext cx="4734560" cy="3799840"/>
          </a:xfrm>
          <a:prstGeom prst="rect">
            <a:avLst/>
          </a:prstGeom>
          <a:noFill/>
          <a:ln>
            <a:noFill/>
          </a:ln>
        </p:spPr>
      </p:pic>
    </p:spTree>
    <p:extLst>
      <p:ext uri="{BB962C8B-B14F-4D97-AF65-F5344CB8AC3E}">
        <p14:creationId xmlns:p14="http://schemas.microsoft.com/office/powerpoint/2010/main" val="1918271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9C7989A-258A-EC5E-2E17-F5425132DBB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4658806-A481-5D36-1AE2-8980E0455A04}"/>
              </a:ext>
            </a:extLst>
          </p:cNvPr>
          <p:cNvSpPr>
            <a:spLocks noGrp="1"/>
          </p:cNvSpPr>
          <p:nvPr>
            <p:ph sz="half" idx="15"/>
          </p:nvPr>
        </p:nvSpPr>
        <p:spPr>
          <a:xfrm>
            <a:off x="366195" y="4422664"/>
            <a:ext cx="10713233" cy="1987563"/>
          </a:xfrm>
        </p:spPr>
        <p:txBody>
          <a:bodyPr>
            <a:normAutofit lnSpcReduction="10000"/>
          </a:bodyPr>
          <a:lstStyle/>
          <a:p>
            <a:pPr>
              <a:lnSpc>
                <a:spcPct val="150000"/>
              </a:lnSpc>
              <a:spcAft>
                <a:spcPts val="800"/>
              </a:spcAft>
              <a:buFont typeface="Arial" panose="020B0604020202020204" pitchFamily="34" charset="0"/>
              <a:buChar char="•"/>
            </a:pPr>
            <a:r>
              <a:rPr lang="en-US"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weights 0.181 for Sensex, 0.396 for Bonds, 0.1803 for Nifty 50, 0.2420 for Gold, </a:t>
            </a:r>
            <a:r>
              <a:rPr lang="en-US" sz="19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0.0 for Currency Exchange</a:t>
            </a:r>
            <a:r>
              <a:rPr lang="en-US"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determined to achieved the risk of 0.25,0.15,0.25,0.1,0.25 respectively.</a:t>
            </a:r>
          </a:p>
          <a:p>
            <a:pPr>
              <a:lnSpc>
                <a:spcPct val="150000"/>
              </a:lnSpc>
              <a:spcAft>
                <a:spcPts val="800"/>
              </a:spcAft>
              <a:buFont typeface="Arial" panose="020B0604020202020204" pitchFamily="34" charset="0"/>
              <a:buChar char="•"/>
            </a:pPr>
            <a:r>
              <a:rPr lang="en-IN" sz="1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zero weight for USD_INR indicates it’s excluded from the portfolio, as including it may not align with your target contributions.</a:t>
            </a:r>
          </a:p>
          <a:p>
            <a:pPr>
              <a:lnSpc>
                <a:spcPct val="150000"/>
              </a:lnSpc>
              <a:spcAft>
                <a:spcPts val="800"/>
              </a:spcAft>
              <a:buFont typeface="Arial" panose="020B0604020202020204" pitchFamily="34" charset="0"/>
              <a:buChar char="•"/>
            </a:pPr>
            <a:endPar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Arial" panose="020B0604020202020204" pitchFamily="34" charset="0"/>
              <a:buChar char="•"/>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EFF141F6-B896-814E-336B-B15BBEB34D3C}"/>
              </a:ext>
            </a:extLst>
          </p:cNvPr>
          <p:cNvSpPr>
            <a:spLocks noGrp="1"/>
          </p:cNvSpPr>
          <p:nvPr>
            <p:ph type="title"/>
          </p:nvPr>
        </p:nvSpPr>
        <p:spPr>
          <a:xfrm>
            <a:off x="127487" y="155605"/>
            <a:ext cx="7631709" cy="948411"/>
          </a:xfrm>
        </p:spPr>
        <p:txBody>
          <a:bodyPr/>
          <a:lstStyle/>
          <a:p>
            <a:r>
              <a:rPr lang="en-IN" sz="2400" b="1" kern="100" dirty="0">
                <a:effectLst/>
                <a:latin typeface="Times New Roman" panose="02020603050405020304" pitchFamily="18" charset="0"/>
                <a:ea typeface="Calibri" panose="020F0502020204030204" pitchFamily="34" charset="0"/>
                <a:cs typeface="Cordia New" panose="020B0304020202020204" pitchFamily="34" charset="-34"/>
              </a:rPr>
              <a:t>2. Risk Budgeting Portfolio (RBP)</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18" name="Rectangle 2">
            <a:extLst>
              <a:ext uri="{FF2B5EF4-FFF2-40B4-BE49-F238E27FC236}">
                <a16:creationId xmlns:a16="http://schemas.microsoft.com/office/drawing/2014/main" id="{4FFEAFAE-78EB-14B6-B266-6DC49FEF9E48}"/>
              </a:ext>
            </a:extLst>
          </p:cNvPr>
          <p:cNvSpPr>
            <a:spLocks noChangeArrowheads="1"/>
          </p:cNvSpPr>
          <p:nvPr/>
        </p:nvSpPr>
        <p:spPr bwMode="auto">
          <a:xfrm>
            <a:off x="0" y="2846000"/>
            <a:ext cx="20721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a:t>
            </a:r>
            <a:r>
              <a:rPr kumimoji="0" lang="th-TH"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Angsana New" panose="02020603050405020304" pitchFamily="18" charset="-34"/>
              </a:rPr>
              <a:t>ptimal Weight: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9E5C4532-98D2-4863-38C0-29396DED5B59}"/>
              </a:ext>
            </a:extLst>
          </p:cNvPr>
          <p:cNvGraphicFramePr>
            <a:graphicFrameLocks noGrp="1"/>
          </p:cNvGraphicFramePr>
          <p:nvPr>
            <p:extLst>
              <p:ext uri="{D42A27DB-BD31-4B8C-83A1-F6EECF244321}">
                <p14:modId xmlns:p14="http://schemas.microsoft.com/office/powerpoint/2010/main" val="2710964833"/>
              </p:ext>
            </p:extLst>
          </p:nvPr>
        </p:nvGraphicFramePr>
        <p:xfrm>
          <a:off x="1026568" y="3401963"/>
          <a:ext cx="8813314" cy="830838"/>
        </p:xfrm>
        <a:graphic>
          <a:graphicData uri="http://schemas.openxmlformats.org/drawingml/2006/table">
            <a:tbl>
              <a:tblPr firstRow="1" firstCol="1" bandRow="1">
                <a:tableStyleId>{D7AC3CCA-C797-4891-BE02-D94E43425B78}</a:tableStyleId>
              </a:tblPr>
              <a:tblGrid>
                <a:gridCol w="1278813">
                  <a:extLst>
                    <a:ext uri="{9D8B030D-6E8A-4147-A177-3AD203B41FA5}">
                      <a16:colId xmlns:a16="http://schemas.microsoft.com/office/drawing/2014/main" val="1555947535"/>
                    </a:ext>
                  </a:extLst>
                </a:gridCol>
                <a:gridCol w="1425259">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kern="100" dirty="0">
                          <a:effectLst/>
                        </a:rPr>
                        <a:t>Variables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Sensex</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Bonds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Nifty 50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Gold</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USD_INR</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26436872"/>
                  </a:ext>
                </a:extLst>
              </a:tr>
              <a:tr h="415419">
                <a:tc>
                  <a:txBody>
                    <a:bodyPr/>
                    <a:lstStyle/>
                    <a:p>
                      <a:pPr algn="l">
                        <a:lnSpc>
                          <a:spcPct val="150000"/>
                        </a:lnSpc>
                        <a:spcAft>
                          <a:spcPts val="800"/>
                        </a:spcAft>
                      </a:pPr>
                      <a:r>
                        <a:rPr lang="en-IN" sz="1600" kern="100" dirty="0">
                          <a:effectLst/>
                        </a:rPr>
                        <a:t>Values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0.18127401 </a:t>
                      </a:r>
                      <a:endParaRPr lang="en-IN" sz="16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0.39635772 </a:t>
                      </a:r>
                      <a:endParaRPr lang="en-IN" sz="16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0.18032156 </a:t>
                      </a:r>
                      <a:endParaRPr lang="en-IN" sz="16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b="1" kern="100">
                          <a:effectLst/>
                          <a:latin typeface="Times New Roman" panose="02020603050405020304" pitchFamily="18" charset="0"/>
                          <a:ea typeface="Calibri" panose="020F0502020204030204" pitchFamily="34" charset="0"/>
                          <a:cs typeface="Cordia New" panose="020B0304020202020204" pitchFamily="34" charset="-34"/>
                        </a:rPr>
                        <a:t>0.24204671</a:t>
                      </a:r>
                      <a:endParaRPr lang="en-IN" sz="1600" b="1"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0.0</a:t>
                      </a:r>
                      <a:endParaRPr lang="en-IN" sz="1600" b="1"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sp>
        <p:nvSpPr>
          <p:cNvPr id="2" name="TextBox 1">
            <a:extLst>
              <a:ext uri="{FF2B5EF4-FFF2-40B4-BE49-F238E27FC236}">
                <a16:creationId xmlns:a16="http://schemas.microsoft.com/office/drawing/2014/main" id="{4E61BB9F-DC5D-6704-EB1E-292AE683A8FB}"/>
              </a:ext>
            </a:extLst>
          </p:cNvPr>
          <p:cNvSpPr txBox="1"/>
          <p:nvPr/>
        </p:nvSpPr>
        <p:spPr>
          <a:xfrm>
            <a:off x="480766" y="839713"/>
            <a:ext cx="8710367" cy="128907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aim of  RBP is to assign, each asset a predefined risk budget unlike RPP, that has equal risk contributions. The process of optimization in RBP adjusts asset weights so that it match these specified risk budgets.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DF676EE-E932-44A4-0028-BE91E4EAEF86}"/>
              </a:ext>
            </a:extLst>
          </p:cNvPr>
          <p:cNvPicPr>
            <a:picLocks noChangeAspect="1"/>
          </p:cNvPicPr>
          <p:nvPr/>
        </p:nvPicPr>
        <p:blipFill>
          <a:blip r:embed="rId2"/>
          <a:stretch>
            <a:fillRect/>
          </a:stretch>
        </p:blipFill>
        <p:spPr>
          <a:xfrm>
            <a:off x="3507938" y="2034350"/>
            <a:ext cx="3686689" cy="778542"/>
          </a:xfrm>
          <a:prstGeom prst="rect">
            <a:avLst/>
          </a:prstGeom>
        </p:spPr>
      </p:pic>
    </p:spTree>
    <p:extLst>
      <p:ext uri="{BB962C8B-B14F-4D97-AF65-F5344CB8AC3E}">
        <p14:creationId xmlns:p14="http://schemas.microsoft.com/office/powerpoint/2010/main" val="3038788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EA7B8ED-F3F1-B1DC-D0C3-3F65CD04A1B2}"/>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03F993F-FE3C-B65D-7270-5D5F610F3DBB}"/>
              </a:ext>
            </a:extLst>
          </p:cNvPr>
          <p:cNvSpPr>
            <a:spLocks noGrp="1"/>
          </p:cNvSpPr>
          <p:nvPr>
            <p:ph sz="half" idx="15"/>
          </p:nvPr>
        </p:nvSpPr>
        <p:spPr>
          <a:xfrm>
            <a:off x="381487" y="2510446"/>
            <a:ext cx="4652332" cy="3783214"/>
          </a:xfrm>
        </p:spPr>
        <p:txBody>
          <a:bodyPr>
            <a:normAutofit/>
          </a:bodyPr>
          <a:lstStyle/>
          <a:p>
            <a:pPr>
              <a:lnSpc>
                <a:spcPct val="150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These are the percentages each asset contributes to the portfolio’s overall risk. For example, Sensex and Nifty 50 each contribute approximately 31% of the total risk, Bonds contribute around 21%, and Gold contributes about 16%.</a:t>
            </a:r>
          </a:p>
          <a:p>
            <a:pPr>
              <a:lnSpc>
                <a:spcPct val="150000"/>
              </a:lnSpc>
              <a:spcAft>
                <a:spcPts val="800"/>
              </a:spcAf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total portfolio risk is exactly 1.</a:t>
            </a:r>
          </a:p>
          <a:p>
            <a:pPr>
              <a:buFont typeface="Arial" panose="020B0604020202020204" pitchFamily="34" charset="0"/>
              <a:buChar char="•"/>
            </a:pPr>
            <a:endParaRPr lang="en-IN" dirty="0"/>
          </a:p>
        </p:txBody>
      </p:sp>
      <p:sp>
        <p:nvSpPr>
          <p:cNvPr id="18" name="Rectangle 2">
            <a:extLst>
              <a:ext uri="{FF2B5EF4-FFF2-40B4-BE49-F238E27FC236}">
                <a16:creationId xmlns:a16="http://schemas.microsoft.com/office/drawing/2014/main" id="{BB491793-3813-68A0-A07B-54117D7F8B77}"/>
              </a:ext>
            </a:extLst>
          </p:cNvPr>
          <p:cNvSpPr>
            <a:spLocks noChangeArrowheads="1"/>
          </p:cNvSpPr>
          <p:nvPr/>
        </p:nvSpPr>
        <p:spPr bwMode="auto">
          <a:xfrm>
            <a:off x="381486" y="198431"/>
            <a:ext cx="2818913" cy="88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Risk Contributions: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23B0BF66-62B3-9288-0EC2-D73B4BE08ECE}"/>
              </a:ext>
            </a:extLst>
          </p:cNvPr>
          <p:cNvGraphicFramePr>
            <a:graphicFrameLocks noGrp="1"/>
          </p:cNvGraphicFramePr>
          <p:nvPr>
            <p:extLst>
              <p:ext uri="{D42A27DB-BD31-4B8C-83A1-F6EECF244321}">
                <p14:modId xmlns:p14="http://schemas.microsoft.com/office/powerpoint/2010/main" val="3743743594"/>
              </p:ext>
            </p:extLst>
          </p:nvPr>
        </p:nvGraphicFramePr>
        <p:xfrm>
          <a:off x="1392723" y="1039181"/>
          <a:ext cx="8813314" cy="830838"/>
        </p:xfrm>
        <a:graphic>
          <a:graphicData uri="http://schemas.openxmlformats.org/drawingml/2006/table">
            <a:tbl>
              <a:tblPr firstRow="1" firstCol="1" bandRow="1">
                <a:tableStyleId>{D7AC3CCA-C797-4891-BE02-D94E43425B78}</a:tableStyleId>
              </a:tblPr>
              <a:tblGrid>
                <a:gridCol w="1259037">
                  <a:extLst>
                    <a:ext uri="{9D8B030D-6E8A-4147-A177-3AD203B41FA5}">
                      <a16:colId xmlns:a16="http://schemas.microsoft.com/office/drawing/2014/main" val="1555947535"/>
                    </a:ext>
                  </a:extLst>
                </a:gridCol>
                <a:gridCol w="1445035">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b="1" i="0" kern="100" dirty="0">
                          <a:effectLst/>
                        </a:rPr>
                        <a:t>Variables</a:t>
                      </a:r>
                      <a:endParaRPr lang="en-IN" sz="1600" b="1" i="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Sensex</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Bonds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Nifty 50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Gold</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USD_INR</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26436872"/>
                  </a:ext>
                </a:extLst>
              </a:tr>
              <a:tr h="415419">
                <a:tc>
                  <a:txBody>
                    <a:bodyPr/>
                    <a:lstStyle/>
                    <a:p>
                      <a:pPr algn="l">
                        <a:lnSpc>
                          <a:spcPct val="150000"/>
                        </a:lnSpc>
                        <a:spcAft>
                          <a:spcPts val="800"/>
                        </a:spcAft>
                      </a:pPr>
                      <a:r>
                        <a:rPr lang="en-IN" sz="1600" kern="100">
                          <a:effectLst/>
                        </a:rPr>
                        <a:t>Values</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0.31239135  </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a:effectLst/>
                          <a:latin typeface="Times New Roman" panose="02020603050405020304" pitchFamily="18" charset="0"/>
                          <a:ea typeface="Calibri" panose="020F0502020204030204" pitchFamily="34" charset="0"/>
                          <a:cs typeface="Cordia New" panose="020B0304020202020204" pitchFamily="34" charset="-34"/>
                        </a:rPr>
                        <a:t>0.21257473  </a:t>
                      </a:r>
                      <a:endParaRPr lang="en-IN" sz="1600" b="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a:effectLst/>
                          <a:latin typeface="Times New Roman" panose="02020603050405020304" pitchFamily="18" charset="0"/>
                          <a:ea typeface="Calibri" panose="020F0502020204030204" pitchFamily="34" charset="0"/>
                          <a:cs typeface="Cordia New" panose="020B0304020202020204" pitchFamily="34" charset="-34"/>
                        </a:rPr>
                        <a:t>0.31254491  </a:t>
                      </a:r>
                      <a:endParaRPr lang="en-IN" sz="1600" b="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a:effectLst/>
                          <a:latin typeface="Times New Roman" panose="02020603050405020304" pitchFamily="18" charset="0"/>
                          <a:ea typeface="Calibri" panose="020F0502020204030204" pitchFamily="34" charset="0"/>
                          <a:cs typeface="Cordia New" panose="020B0304020202020204" pitchFamily="34" charset="-34"/>
                        </a:rPr>
                        <a:t>0.16248901</a:t>
                      </a:r>
                      <a:endParaRPr lang="en-IN" sz="1600" b="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nSpc>
                          <a:spcPct val="150000"/>
                        </a:lnSpc>
                        <a:spcAft>
                          <a:spcPts val="800"/>
                        </a:spcAft>
                      </a:pPr>
                      <a:r>
                        <a:rPr lang="en-IN" sz="1600" b="0" kern="100" dirty="0">
                          <a:effectLst/>
                          <a:latin typeface="Times New Roman" panose="02020603050405020304" pitchFamily="18" charset="0"/>
                          <a:ea typeface="Calibri" panose="020F0502020204030204" pitchFamily="34" charset="0"/>
                          <a:cs typeface="Cordia New" panose="020B0304020202020204" pitchFamily="34" charset="-34"/>
                        </a:rPr>
                        <a:t>0.0</a:t>
                      </a:r>
                      <a:endParaRPr lang="en-IN" sz="1600" b="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pic>
        <p:nvPicPr>
          <p:cNvPr id="2" name="Picture 1">
            <a:extLst>
              <a:ext uri="{FF2B5EF4-FFF2-40B4-BE49-F238E27FC236}">
                <a16:creationId xmlns:a16="http://schemas.microsoft.com/office/drawing/2014/main" id="{7D6DA5EC-CF46-7809-F3F9-9AF00AF5BE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5425" y="2567709"/>
            <a:ext cx="4233012" cy="3549626"/>
          </a:xfrm>
          <a:prstGeom prst="rect">
            <a:avLst/>
          </a:prstGeom>
          <a:noFill/>
          <a:ln>
            <a:noFill/>
          </a:ln>
        </p:spPr>
      </p:pic>
    </p:spTree>
    <p:extLst>
      <p:ext uri="{BB962C8B-B14F-4D97-AF65-F5344CB8AC3E}">
        <p14:creationId xmlns:p14="http://schemas.microsoft.com/office/powerpoint/2010/main" val="98894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07476C2-7F29-FDD4-72CF-F5612D15959D}"/>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EA51B65-9A28-CD2C-193D-EA2A0DBC3AF8}"/>
              </a:ext>
            </a:extLst>
          </p:cNvPr>
          <p:cNvSpPr>
            <a:spLocks noGrp="1"/>
          </p:cNvSpPr>
          <p:nvPr>
            <p:ph sz="half" idx="15"/>
          </p:nvPr>
        </p:nvSpPr>
        <p:spPr>
          <a:xfrm>
            <a:off x="394475" y="4546385"/>
            <a:ext cx="10713233" cy="2108939"/>
          </a:xfrm>
        </p:spPr>
        <p:txBody>
          <a:bodyPr>
            <a:normAutofit lnSpcReduction="10000"/>
          </a:bodyPr>
          <a:lstStyle/>
          <a:p>
            <a:pPr>
              <a:lnSpc>
                <a:spcPct val="150000"/>
              </a:lnSpc>
              <a:spcAft>
                <a:spcPts val="800"/>
              </a:spcAft>
              <a:buFont typeface="Arial" panose="020B0604020202020204" pitchFamily="34" charset="0"/>
              <a:buChar char="•"/>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weights are balanced (e.g., 0.1937, 0.1942, etc.) but reflect small adjustments to manage risk according to each principal component's contribution.</a:t>
            </a:r>
          </a:p>
          <a:p>
            <a:pPr>
              <a:lnSpc>
                <a:spcPct val="150000"/>
              </a:lnSpc>
              <a:spcAft>
                <a:spcPts val="800"/>
              </a:spcAft>
              <a:buFont typeface="Arial" panose="020B0604020202020204" pitchFamily="34" charset="0"/>
              <a:buChar char="•"/>
            </a:pPr>
            <a:r>
              <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distribution reflects the PCRBP’s goal of allocating risk according to principal components rather than individual assets.</a:t>
            </a:r>
            <a:endPar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Arial" panose="020B0604020202020204" pitchFamily="34" charset="0"/>
              <a:buChar char="•"/>
            </a:pPr>
            <a:endPar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E5DF646C-EC4A-50FF-593B-DE03A6B07C88}"/>
              </a:ext>
            </a:extLst>
          </p:cNvPr>
          <p:cNvSpPr>
            <a:spLocks noGrp="1"/>
          </p:cNvSpPr>
          <p:nvPr>
            <p:ph type="title"/>
          </p:nvPr>
        </p:nvSpPr>
        <p:spPr>
          <a:xfrm>
            <a:off x="229087" y="-156529"/>
            <a:ext cx="10044428" cy="948411"/>
          </a:xfrm>
        </p:spPr>
        <p:txBody>
          <a:bodyPr/>
          <a:lstStyle/>
          <a:p>
            <a:r>
              <a:rPr lang="en-IN" sz="2400" b="1" kern="100" dirty="0">
                <a:effectLst/>
                <a:latin typeface="Times New Roman" panose="02020603050405020304" pitchFamily="18" charset="0"/>
                <a:ea typeface="Calibri" panose="020F0502020204030204" pitchFamily="34" charset="0"/>
                <a:cs typeface="Cordia New" panose="020B0304020202020204" pitchFamily="34" charset="-34"/>
              </a:rPr>
              <a:t>3. Principal Component Risk Budgeting Portfolio</a:t>
            </a:r>
            <a:endParaRPr lang="en-IN" sz="2400" dirty="0">
              <a:latin typeface="Times New Roman" panose="02020603050405020304" pitchFamily="18" charset="0"/>
              <a:cs typeface="Times New Roman" panose="02020603050405020304" pitchFamily="18" charset="0"/>
            </a:endParaRPr>
          </a:p>
        </p:txBody>
      </p:sp>
      <p:sp>
        <p:nvSpPr>
          <p:cNvPr id="18" name="Rectangle 2">
            <a:extLst>
              <a:ext uri="{FF2B5EF4-FFF2-40B4-BE49-F238E27FC236}">
                <a16:creationId xmlns:a16="http://schemas.microsoft.com/office/drawing/2014/main" id="{A621CCB4-1671-2E91-5A56-EC0DCBEE55EE}"/>
              </a:ext>
            </a:extLst>
          </p:cNvPr>
          <p:cNvSpPr>
            <a:spLocks noChangeArrowheads="1"/>
          </p:cNvSpPr>
          <p:nvPr/>
        </p:nvSpPr>
        <p:spPr bwMode="auto">
          <a:xfrm>
            <a:off x="229087" y="2872013"/>
            <a:ext cx="20721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a:t>
            </a:r>
            <a:r>
              <a:rPr kumimoji="0" lang="th-TH"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Angsana New" panose="02020603050405020304" pitchFamily="18" charset="-34"/>
              </a:rPr>
              <a:t>ptimal Weight: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56069617-A541-14DD-AC45-E9C880848FBB}"/>
              </a:ext>
            </a:extLst>
          </p:cNvPr>
          <p:cNvGraphicFramePr>
            <a:graphicFrameLocks noGrp="1"/>
          </p:cNvGraphicFramePr>
          <p:nvPr>
            <p:extLst>
              <p:ext uri="{D42A27DB-BD31-4B8C-83A1-F6EECF244321}">
                <p14:modId xmlns:p14="http://schemas.microsoft.com/office/powerpoint/2010/main" val="4205977939"/>
              </p:ext>
            </p:extLst>
          </p:nvPr>
        </p:nvGraphicFramePr>
        <p:xfrm>
          <a:off x="1582749" y="3519536"/>
          <a:ext cx="8813314" cy="830838"/>
        </p:xfrm>
        <a:graphic>
          <a:graphicData uri="http://schemas.openxmlformats.org/drawingml/2006/table">
            <a:tbl>
              <a:tblPr firstRow="1" firstCol="1" bandRow="1">
                <a:tableStyleId>{D7AC3CCA-C797-4891-BE02-D94E43425B78}</a:tableStyleId>
              </a:tblPr>
              <a:tblGrid>
                <a:gridCol w="1278813">
                  <a:extLst>
                    <a:ext uri="{9D8B030D-6E8A-4147-A177-3AD203B41FA5}">
                      <a16:colId xmlns:a16="http://schemas.microsoft.com/office/drawing/2014/main" val="1555947535"/>
                    </a:ext>
                  </a:extLst>
                </a:gridCol>
                <a:gridCol w="1425259">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kern="100" dirty="0">
                          <a:effectLst/>
                        </a:rPr>
                        <a:t>Variables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Sensex</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Bonds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Nifty 50</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dirty="0">
                          <a:effectLst/>
                        </a:rPr>
                        <a:t>Gold</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50000"/>
                        </a:lnSpc>
                        <a:spcAft>
                          <a:spcPts val="800"/>
                        </a:spcAft>
                      </a:pPr>
                      <a:r>
                        <a:rPr lang="en-IN" sz="1600" kern="100">
                          <a:effectLst/>
                        </a:rPr>
                        <a:t>USD_INR</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526436872"/>
                  </a:ext>
                </a:extLst>
              </a:tr>
              <a:tr h="415419">
                <a:tc>
                  <a:txBody>
                    <a:bodyPr/>
                    <a:lstStyle/>
                    <a:p>
                      <a:pPr algn="l">
                        <a:lnSpc>
                          <a:spcPct val="150000"/>
                        </a:lnSpc>
                        <a:spcAft>
                          <a:spcPts val="800"/>
                        </a:spcAft>
                      </a:pPr>
                      <a:r>
                        <a:rPr lang="en-IN" sz="1600" kern="100" dirty="0">
                          <a:effectLst/>
                        </a:rPr>
                        <a:t>Values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0.19370513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latin typeface="Times New Roman" panose="02020603050405020304" pitchFamily="18" charset="0"/>
                          <a:ea typeface="Calibri" panose="020F0502020204030204" pitchFamily="34" charset="0"/>
                          <a:cs typeface="Cordia New" panose="020B0304020202020204" pitchFamily="34" charset="-34"/>
                        </a:rPr>
                        <a:t>0.19421129 </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0.19377883 </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latin typeface="Times New Roman" panose="02020603050405020304" pitchFamily="18" charset="0"/>
                          <a:ea typeface="Calibri" panose="020F0502020204030204" pitchFamily="34" charset="0"/>
                          <a:cs typeface="Cordia New" panose="020B0304020202020204" pitchFamily="34" charset="-34"/>
                        </a:rPr>
                        <a:t>0.14461104 </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0.27369371</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sp>
        <p:nvSpPr>
          <p:cNvPr id="4" name="TextBox 3">
            <a:extLst>
              <a:ext uri="{FF2B5EF4-FFF2-40B4-BE49-F238E27FC236}">
                <a16:creationId xmlns:a16="http://schemas.microsoft.com/office/drawing/2014/main" id="{B312E40A-57CA-A9D4-ECBA-625AABE61B59}"/>
              </a:ext>
            </a:extLst>
          </p:cNvPr>
          <p:cNvSpPr txBox="1"/>
          <p:nvPr/>
        </p:nvSpPr>
        <p:spPr>
          <a:xfrm>
            <a:off x="394475" y="980487"/>
            <a:ext cx="10378300" cy="960328"/>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The objective of PCRBP is to make a portfolio in which the value of risk is diversified across uncorrelated components rather than each asset individually, using the structure of RPP or RBP.</a:t>
            </a:r>
          </a:p>
        </p:txBody>
      </p:sp>
      <p:pic>
        <p:nvPicPr>
          <p:cNvPr id="7" name="Picture 6">
            <a:extLst>
              <a:ext uri="{FF2B5EF4-FFF2-40B4-BE49-F238E27FC236}">
                <a16:creationId xmlns:a16="http://schemas.microsoft.com/office/drawing/2014/main" id="{A35B7731-F7CC-A877-4B84-211426F4FB1C}"/>
              </a:ext>
            </a:extLst>
          </p:cNvPr>
          <p:cNvPicPr>
            <a:picLocks noChangeAspect="1"/>
          </p:cNvPicPr>
          <p:nvPr/>
        </p:nvPicPr>
        <p:blipFill>
          <a:blip r:embed="rId2"/>
          <a:stretch>
            <a:fillRect/>
          </a:stretch>
        </p:blipFill>
        <p:spPr>
          <a:xfrm>
            <a:off x="3800857" y="2078174"/>
            <a:ext cx="3115110" cy="738598"/>
          </a:xfrm>
          <a:prstGeom prst="rect">
            <a:avLst/>
          </a:prstGeom>
        </p:spPr>
      </p:pic>
    </p:spTree>
    <p:extLst>
      <p:ext uri="{BB962C8B-B14F-4D97-AF65-F5344CB8AC3E}">
        <p14:creationId xmlns:p14="http://schemas.microsoft.com/office/powerpoint/2010/main" val="163610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17BFA3E-0051-65E4-FD76-FD87345AFA36}"/>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BEE704B-8F72-2F84-128B-5B86F72383D6}"/>
              </a:ext>
            </a:extLst>
          </p:cNvPr>
          <p:cNvSpPr>
            <a:spLocks noGrp="1"/>
          </p:cNvSpPr>
          <p:nvPr>
            <p:ph sz="half" idx="15"/>
          </p:nvPr>
        </p:nvSpPr>
        <p:spPr>
          <a:xfrm>
            <a:off x="250167" y="2710769"/>
            <a:ext cx="6452558" cy="3246970"/>
          </a:xfrm>
        </p:spPr>
        <p:txBody>
          <a:bodyPr>
            <a:noAutofit/>
          </a:bodyPr>
          <a:lstStyle/>
          <a:p>
            <a:pPr marL="285750" indent="-285750">
              <a:lnSpc>
                <a:spcPct val="150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distribution reflects the PCRBP’s goal of allocating risk according to principal components rather than individual assets.</a:t>
            </a:r>
          </a:p>
          <a:p>
            <a:pPr marL="285750" indent="-285750">
              <a:lnSpc>
                <a:spcPct val="150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small values confirm that risk is spread across components, but with emphasis on the first few, as expected in PCRBP.</a:t>
            </a:r>
          </a:p>
          <a:p>
            <a:pPr marL="285750" indent="-285750">
              <a:lnSpc>
                <a:spcPct val="150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total portfolio risk of 0.1923 is the combined risk after balancing risk across principal components.</a:t>
            </a:r>
            <a:endParaRPr lang="en-IN"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2">
            <a:extLst>
              <a:ext uri="{FF2B5EF4-FFF2-40B4-BE49-F238E27FC236}">
                <a16:creationId xmlns:a16="http://schemas.microsoft.com/office/drawing/2014/main" id="{C50F9B05-F1E9-485C-155D-9EF7599613F7}"/>
              </a:ext>
            </a:extLst>
          </p:cNvPr>
          <p:cNvSpPr>
            <a:spLocks noChangeArrowheads="1"/>
          </p:cNvSpPr>
          <p:nvPr/>
        </p:nvSpPr>
        <p:spPr bwMode="auto">
          <a:xfrm>
            <a:off x="381486" y="198431"/>
            <a:ext cx="2818913" cy="88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Risk Contributions: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A152B37E-B11B-BFC4-664F-3C4C10872D96}"/>
              </a:ext>
            </a:extLst>
          </p:cNvPr>
          <p:cNvGraphicFramePr>
            <a:graphicFrameLocks noGrp="1"/>
          </p:cNvGraphicFramePr>
          <p:nvPr>
            <p:extLst>
              <p:ext uri="{D42A27DB-BD31-4B8C-83A1-F6EECF244321}">
                <p14:modId xmlns:p14="http://schemas.microsoft.com/office/powerpoint/2010/main" val="2170813228"/>
              </p:ext>
            </p:extLst>
          </p:nvPr>
        </p:nvGraphicFramePr>
        <p:xfrm>
          <a:off x="1392723" y="1039181"/>
          <a:ext cx="8813314" cy="830838"/>
        </p:xfrm>
        <a:graphic>
          <a:graphicData uri="http://schemas.openxmlformats.org/drawingml/2006/table">
            <a:tbl>
              <a:tblPr firstRow="1" firstCol="1" bandRow="1">
                <a:tableStyleId>{D7AC3CCA-C797-4891-BE02-D94E43425B78}</a:tableStyleId>
              </a:tblPr>
              <a:tblGrid>
                <a:gridCol w="1259037">
                  <a:extLst>
                    <a:ext uri="{9D8B030D-6E8A-4147-A177-3AD203B41FA5}">
                      <a16:colId xmlns:a16="http://schemas.microsoft.com/office/drawing/2014/main" val="1555947535"/>
                    </a:ext>
                  </a:extLst>
                </a:gridCol>
                <a:gridCol w="1445035">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b="1" i="0" kern="100" dirty="0">
                          <a:effectLst/>
                          <a:latin typeface="Times New Roman" panose="02020603050405020304" pitchFamily="18" charset="0"/>
                          <a:cs typeface="Times New Roman" panose="02020603050405020304" pitchFamily="18" charset="0"/>
                        </a:rPr>
                        <a:t>Variables</a:t>
                      </a:r>
                      <a:endParaRPr lang="en-IN" sz="1600" b="1" i="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Sensex</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Bonds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a:effectLst/>
                          <a:latin typeface="Times New Roman" panose="02020603050405020304" pitchFamily="18" charset="0"/>
                          <a:cs typeface="Times New Roman" panose="02020603050405020304" pitchFamily="18" charset="0"/>
                        </a:rPr>
                        <a:t>Nifty 50</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Gold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a:effectLst/>
                          <a:latin typeface="Times New Roman" panose="02020603050405020304" pitchFamily="18" charset="0"/>
                          <a:cs typeface="Times New Roman" panose="02020603050405020304" pitchFamily="18" charset="0"/>
                        </a:rPr>
                        <a:t>USD_INR</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436872"/>
                  </a:ext>
                </a:extLst>
              </a:tr>
              <a:tr h="415419">
                <a:tc>
                  <a:txBody>
                    <a:bodyPr/>
                    <a:lstStyle/>
                    <a:p>
                      <a:pPr algn="l">
                        <a:lnSpc>
                          <a:spcPct val="150000"/>
                        </a:lnSpc>
                        <a:spcAft>
                          <a:spcPts val="800"/>
                        </a:spcAft>
                      </a:pPr>
                      <a:r>
                        <a:rPr lang="en-IN" sz="1600" kern="100">
                          <a:effectLst/>
                          <a:latin typeface="Times New Roman" panose="02020603050405020304" pitchFamily="18" charset="0"/>
                          <a:cs typeface="Times New Roman" panose="02020603050405020304" pitchFamily="18" charset="0"/>
                        </a:rPr>
                        <a:t>Values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8.22e-03 </a:t>
                      </a:r>
                    </a:p>
                  </a:txBody>
                  <a:tcPr marL="68580" marR="68580" marT="0" marB="0"/>
                </a:tc>
                <a:tc>
                  <a:txBody>
                    <a:body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8.58e-03 </a:t>
                      </a:r>
                    </a:p>
                  </a:txBody>
                  <a:tcPr marL="68580" marR="68580" marT="0" marB="0"/>
                </a:tc>
                <a:tc>
                  <a:txBody>
                    <a:body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9.43e-03  </a:t>
                      </a:r>
                    </a:p>
                  </a:txBody>
                  <a:tcPr marL="68580" marR="68580" marT="0" marB="0"/>
                </a:tc>
                <a:tc>
                  <a:txBody>
                    <a:bodyPr/>
                    <a:lstStyle/>
                    <a:p>
                      <a:pPr>
                        <a:lnSpc>
                          <a:spcPct val="107000"/>
                        </a:lnSpc>
                        <a:spcAft>
                          <a:spcPts val="800"/>
                        </a:spcAf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1.07e-02</a:t>
                      </a:r>
                    </a:p>
                  </a:txBody>
                  <a:tcPr marL="68580" marR="68580" marT="0" marB="0"/>
                </a:tc>
                <a:tc>
                  <a:txBody>
                    <a:bodyPr/>
                    <a:lstStyle/>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3.35e-09</a:t>
                      </a:r>
                    </a:p>
                  </a:txBody>
                  <a:tcPr marL="68580" marR="68580" marT="0" marB="0"/>
                </a:tc>
                <a:extLst>
                  <a:ext uri="{0D108BD9-81ED-4DB2-BD59-A6C34878D82A}">
                    <a16:rowId xmlns:a16="http://schemas.microsoft.com/office/drawing/2014/main" val="2383320115"/>
                  </a:ext>
                </a:extLst>
              </a:tr>
            </a:tbl>
          </a:graphicData>
        </a:graphic>
      </p:graphicFrame>
      <p:pic>
        <p:nvPicPr>
          <p:cNvPr id="4" name="Picture 3">
            <a:extLst>
              <a:ext uri="{FF2B5EF4-FFF2-40B4-BE49-F238E27FC236}">
                <a16:creationId xmlns:a16="http://schemas.microsoft.com/office/drawing/2014/main" id="{5035B286-E15F-47AA-B771-083F675321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20299" y="2545665"/>
            <a:ext cx="4101922" cy="3412074"/>
          </a:xfrm>
          <a:prstGeom prst="rect">
            <a:avLst/>
          </a:prstGeom>
          <a:noFill/>
          <a:ln>
            <a:noFill/>
          </a:ln>
        </p:spPr>
      </p:pic>
    </p:spTree>
    <p:extLst>
      <p:ext uri="{BB962C8B-B14F-4D97-AF65-F5344CB8AC3E}">
        <p14:creationId xmlns:p14="http://schemas.microsoft.com/office/powerpoint/2010/main" val="309048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E477-01E0-B143-DF07-75398405900A}"/>
              </a:ext>
            </a:extLst>
          </p:cNvPr>
          <p:cNvSpPr>
            <a:spLocks noGrp="1"/>
          </p:cNvSpPr>
          <p:nvPr>
            <p:ph type="title"/>
          </p:nvPr>
        </p:nvSpPr>
        <p:spPr>
          <a:xfrm>
            <a:off x="765974" y="593376"/>
            <a:ext cx="10511627" cy="605959"/>
          </a:xfrm>
        </p:spPr>
        <p:txBody>
          <a:bodyPr/>
          <a:lstStyle/>
          <a:p>
            <a:pPr algn="l"/>
            <a:r>
              <a:rPr lang="en-IN" sz="2400" dirty="0">
                <a:latin typeface="Times New Roman" panose="02020603050405020304" pitchFamily="18" charset="0"/>
                <a:cs typeface="Times New Roman" panose="02020603050405020304" pitchFamily="18" charset="0"/>
              </a:rPr>
              <a:t>4. Gram-Schmidt Orthonormalization Process</a:t>
            </a:r>
          </a:p>
        </p:txBody>
      </p:sp>
      <p:sp>
        <p:nvSpPr>
          <p:cNvPr id="3" name="Content Placeholder 2">
            <a:extLst>
              <a:ext uri="{FF2B5EF4-FFF2-40B4-BE49-F238E27FC236}">
                <a16:creationId xmlns:a16="http://schemas.microsoft.com/office/drawing/2014/main" id="{169BAD38-3271-3280-4E58-095629E856C9}"/>
              </a:ext>
            </a:extLst>
          </p:cNvPr>
          <p:cNvSpPr>
            <a:spLocks noGrp="1"/>
          </p:cNvSpPr>
          <p:nvPr>
            <p:ph sz="quarter" idx="4"/>
          </p:nvPr>
        </p:nvSpPr>
        <p:spPr>
          <a:xfrm>
            <a:off x="765974" y="1390651"/>
            <a:ext cx="10511627" cy="4144590"/>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Gram Schmidt Orthonormalization is used to transform asset returns into uncorrelated risk source, that we can understand as unique fluctuation of each asset, which helps the investor to know how different asset independently contribute to portfolio risk.</a:t>
            </a:r>
          </a:p>
          <a:p>
            <a:r>
              <a:rPr lang="en-US" sz="2000" dirty="0">
                <a:solidFill>
                  <a:schemeClr val="tx1"/>
                </a:solidFill>
                <a:latin typeface="Times New Roman" panose="02020603050405020304" pitchFamily="18" charset="0"/>
                <a:cs typeface="Times New Roman" panose="02020603050405020304" pitchFamily="18" charset="0"/>
              </a:rPr>
              <a:t>Centralization of Returns (ai): Centralize the asset returns to ensure that the covariance of the transformed returns has zero value of mean.</a:t>
            </a:r>
          </a:p>
          <a:p>
            <a:r>
              <a:rPr lang="en-IN"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Applying the Gram-Schmidt process to derive uncorrelated vectors</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8891C34-1965-1888-7554-9D3CCB5A097C}"/>
              </a:ext>
            </a:extLst>
          </p:cNvPr>
          <p:cNvPicPr>
            <a:picLocks noChangeAspect="1"/>
          </p:cNvPicPr>
          <p:nvPr/>
        </p:nvPicPr>
        <p:blipFill>
          <a:blip r:embed="rId2"/>
          <a:stretch>
            <a:fillRect/>
          </a:stretch>
        </p:blipFill>
        <p:spPr>
          <a:xfrm>
            <a:off x="3497871" y="4582421"/>
            <a:ext cx="4658375" cy="2148792"/>
          </a:xfrm>
          <a:prstGeom prst="rect">
            <a:avLst/>
          </a:prstGeom>
        </p:spPr>
      </p:pic>
    </p:spTree>
    <p:extLst>
      <p:ext uri="{BB962C8B-B14F-4D97-AF65-F5344CB8AC3E}">
        <p14:creationId xmlns:p14="http://schemas.microsoft.com/office/powerpoint/2010/main" val="144716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364E-1098-95AA-4FE6-6D597AC562D8}"/>
              </a:ext>
            </a:extLst>
          </p:cNvPr>
          <p:cNvSpPr>
            <a:spLocks noGrp="1"/>
          </p:cNvSpPr>
          <p:nvPr>
            <p:ph type="ctrTitle"/>
          </p:nvPr>
        </p:nvSpPr>
        <p:spPr>
          <a:xfrm>
            <a:off x="985521" y="191719"/>
            <a:ext cx="5715000" cy="1079602"/>
          </a:xfrm>
        </p:spPr>
        <p:txBody>
          <a:bodyPr/>
          <a:lstStyle/>
          <a:p>
            <a:r>
              <a:rPr lang="en-IN" sz="2600" strike="noStrike" dirty="0">
                <a:effectLst/>
                <a:latin typeface="Times New Roman" panose="02020603050405020304" pitchFamily="18" charset="0"/>
                <a:cs typeface="Times New Roman" panose="02020603050405020304" pitchFamily="18" charset="0"/>
              </a:rPr>
              <a:t>Project Participants</a:t>
            </a:r>
            <a:endParaRPr lang="en-IN" sz="2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BF0E66D-974D-1C83-85C4-7AF431A61FCD}"/>
              </a:ext>
            </a:extLst>
          </p:cNvPr>
          <p:cNvSpPr>
            <a:spLocks noGrp="1"/>
          </p:cNvSpPr>
          <p:nvPr>
            <p:ph type="subTitle" idx="1"/>
          </p:nvPr>
        </p:nvSpPr>
        <p:spPr>
          <a:xfrm>
            <a:off x="985521" y="1569720"/>
            <a:ext cx="5963920" cy="4556760"/>
          </a:xfrm>
        </p:spPr>
        <p:txBody>
          <a:bodyPr>
            <a:normAutofit/>
          </a:bodyPr>
          <a:lstStyle/>
          <a:p>
            <a:pPr>
              <a:lnSpc>
                <a:spcPct val="200000"/>
              </a:lnSpc>
            </a:pPr>
            <a:r>
              <a:rPr lang="en-IN" sz="1800" dirty="0">
                <a:solidFill>
                  <a:schemeClr val="tx1"/>
                </a:solidFill>
                <a:latin typeface="Times New Roman" panose="02020603050405020304" pitchFamily="18" charset="0"/>
                <a:cs typeface="Times New Roman" panose="02020603050405020304" pitchFamily="18" charset="0"/>
              </a:rPr>
              <a:t>Shruti </a:t>
            </a:r>
            <a:r>
              <a:rPr lang="en-IN" sz="1800" dirty="0" err="1">
                <a:solidFill>
                  <a:schemeClr val="tx1"/>
                </a:solidFill>
                <a:latin typeface="Times New Roman" panose="02020603050405020304" pitchFamily="18" charset="0"/>
                <a:cs typeface="Times New Roman" panose="02020603050405020304" pitchFamily="18" charset="0"/>
              </a:rPr>
              <a:t>Khapekar</a:t>
            </a:r>
            <a:r>
              <a:rPr lang="en-IN" sz="1800" dirty="0">
                <a:solidFill>
                  <a:schemeClr val="tx1"/>
                </a:solidFill>
                <a:latin typeface="Times New Roman" panose="02020603050405020304" pitchFamily="18" charset="0"/>
                <a:cs typeface="Times New Roman" panose="02020603050405020304" pitchFamily="18" charset="0"/>
              </a:rPr>
              <a:t>  (A028)                                  86062400066 </a:t>
            </a:r>
          </a:p>
          <a:p>
            <a:pPr>
              <a:lnSpc>
                <a:spcPct val="200000"/>
              </a:lnSpc>
            </a:pPr>
            <a:r>
              <a:rPr lang="en-IN" sz="1800" dirty="0">
                <a:solidFill>
                  <a:schemeClr val="tx1"/>
                </a:solidFill>
                <a:latin typeface="Times New Roman" panose="02020603050405020304" pitchFamily="18" charset="0"/>
                <a:cs typeface="Times New Roman" panose="02020603050405020304" pitchFamily="18" charset="0"/>
              </a:rPr>
              <a:t>Atharva </a:t>
            </a:r>
            <a:r>
              <a:rPr lang="en-IN" sz="1800" dirty="0" err="1">
                <a:solidFill>
                  <a:schemeClr val="tx1"/>
                </a:solidFill>
                <a:latin typeface="Times New Roman" panose="02020603050405020304" pitchFamily="18" charset="0"/>
                <a:cs typeface="Times New Roman" panose="02020603050405020304" pitchFamily="18" charset="0"/>
              </a:rPr>
              <a:t>Pendem</a:t>
            </a:r>
            <a:r>
              <a:rPr lang="en-IN" sz="1800" dirty="0">
                <a:solidFill>
                  <a:schemeClr val="tx1"/>
                </a:solidFill>
                <a:latin typeface="Times New Roman" panose="02020603050405020304" pitchFamily="18" charset="0"/>
                <a:cs typeface="Times New Roman" panose="02020603050405020304" pitchFamily="18" charset="0"/>
              </a:rPr>
              <a:t>  (A053)                                 86062400060  </a:t>
            </a:r>
          </a:p>
          <a:p>
            <a:pPr>
              <a:lnSpc>
                <a:spcPct val="200000"/>
              </a:lnSpc>
            </a:pPr>
            <a:r>
              <a:rPr lang="en-IN" sz="1800" dirty="0">
                <a:solidFill>
                  <a:schemeClr val="tx1"/>
                </a:solidFill>
                <a:latin typeface="Times New Roman" panose="02020603050405020304" pitchFamily="18" charset="0"/>
                <a:cs typeface="Times New Roman" panose="02020603050405020304" pitchFamily="18" charset="0"/>
              </a:rPr>
              <a:t>Sandesh </a:t>
            </a:r>
            <a:r>
              <a:rPr lang="en-IN" sz="1800" dirty="0" err="1">
                <a:solidFill>
                  <a:schemeClr val="tx1"/>
                </a:solidFill>
                <a:latin typeface="Times New Roman" panose="02020603050405020304" pitchFamily="18" charset="0"/>
                <a:cs typeface="Times New Roman" panose="02020603050405020304" pitchFamily="18" charset="0"/>
              </a:rPr>
              <a:t>Tayde</a:t>
            </a:r>
            <a:r>
              <a:rPr lang="en-IN" sz="1800" dirty="0">
                <a:solidFill>
                  <a:schemeClr val="tx1"/>
                </a:solidFill>
                <a:latin typeface="Times New Roman" panose="02020603050405020304" pitchFamily="18" charset="0"/>
                <a:cs typeface="Times New Roman" panose="02020603050405020304" pitchFamily="18" charset="0"/>
              </a:rPr>
              <a:t>  (A070)                                    86062400020 </a:t>
            </a:r>
          </a:p>
          <a:p>
            <a:pPr>
              <a:lnSpc>
                <a:spcPct val="200000"/>
              </a:lnSpc>
            </a:pPr>
            <a:r>
              <a:rPr lang="en-IN" sz="1800" dirty="0" err="1">
                <a:solidFill>
                  <a:schemeClr val="tx1"/>
                </a:solidFill>
                <a:latin typeface="Times New Roman" panose="02020603050405020304" pitchFamily="18" charset="0"/>
                <a:cs typeface="Times New Roman" panose="02020603050405020304" pitchFamily="18" charset="0"/>
              </a:rPr>
              <a:t>Shubhi</a:t>
            </a:r>
            <a:r>
              <a:rPr lang="en-IN" sz="1800" dirty="0">
                <a:solidFill>
                  <a:schemeClr val="tx1"/>
                </a:solidFill>
                <a:latin typeface="Times New Roman" panose="02020603050405020304" pitchFamily="18" charset="0"/>
                <a:cs typeface="Times New Roman" panose="02020603050405020304" pitchFamily="18" charset="0"/>
              </a:rPr>
              <a:t> Yadav  (A075)                                     86062400023</a:t>
            </a:r>
          </a:p>
          <a:p>
            <a:pPr>
              <a:lnSpc>
                <a:spcPct val="200000"/>
              </a:lnSpc>
            </a:pPr>
            <a:r>
              <a:rPr lang="en-IN" sz="1800" dirty="0">
                <a:solidFill>
                  <a:schemeClr val="tx1"/>
                </a:solidFill>
                <a:latin typeface="Times New Roman" panose="02020603050405020304" pitchFamily="18" charset="0"/>
                <a:cs typeface="Times New Roman" panose="02020603050405020304" pitchFamily="18" charset="0"/>
              </a:rPr>
              <a:t>Akash Yadav  (A076)                                      86062400029     </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Mentor</a:t>
            </a:r>
          </a:p>
          <a:p>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a:t>
            </a:r>
            <a:r>
              <a:rPr lang="en-IN"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Debasmita</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Mukherjee</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600" dirty="0"/>
          </a:p>
          <a:p>
            <a:endParaRPr lang="en-IN" sz="1600" dirty="0"/>
          </a:p>
        </p:txBody>
      </p:sp>
    </p:spTree>
    <p:extLst>
      <p:ext uri="{BB962C8B-B14F-4D97-AF65-F5344CB8AC3E}">
        <p14:creationId xmlns:p14="http://schemas.microsoft.com/office/powerpoint/2010/main" val="935338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F12A0-D16E-ADC6-64C3-8CFF233573F6}"/>
              </a:ext>
            </a:extLst>
          </p:cNvPr>
          <p:cNvSpPr>
            <a:spLocks noGrp="1"/>
          </p:cNvSpPr>
          <p:nvPr>
            <p:ph sz="quarter" idx="4"/>
          </p:nvPr>
        </p:nvSpPr>
        <p:spPr>
          <a:xfrm>
            <a:off x="914400" y="457199"/>
            <a:ext cx="10511627" cy="5807425"/>
          </a:xfrm>
        </p:spPr>
        <p:txBody>
          <a:bodyPr/>
          <a:lstStyle/>
          <a:p>
            <a:r>
              <a:rPr lang="en-IN" sz="20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ai⋅uj</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=β</a:t>
            </a:r>
            <a:r>
              <a:rPr lang="en-IN" sz="20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i,j</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j=1,…,n−1), which leads to the following transformed returns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r>
              <a:rPr lang="en-US" sz="2000" dirty="0">
                <a:solidFill>
                  <a:schemeClr val="tx1"/>
                </a:solidFill>
                <a:latin typeface="Times New Roman" panose="02020603050405020304" pitchFamily="18" charset="0"/>
                <a:cs typeface="Times New Roman" panose="02020603050405020304" pitchFamily="18" charset="0"/>
              </a:rPr>
              <a:t>The portfolio return Rp is represented as:</a:t>
            </a:r>
          </a:p>
          <a:p>
            <a:endParaRPr lang="en-US" dirty="0"/>
          </a:p>
          <a:p>
            <a:endParaRPr lang="en-IN" dirty="0"/>
          </a:p>
        </p:txBody>
      </p:sp>
      <p:pic>
        <p:nvPicPr>
          <p:cNvPr id="6" name="Picture 5">
            <a:extLst>
              <a:ext uri="{FF2B5EF4-FFF2-40B4-BE49-F238E27FC236}">
                <a16:creationId xmlns:a16="http://schemas.microsoft.com/office/drawing/2014/main" id="{4C64FD92-A2FF-3846-CB3E-B8546F196EE3}"/>
              </a:ext>
            </a:extLst>
          </p:cNvPr>
          <p:cNvPicPr>
            <a:picLocks noChangeAspect="1"/>
          </p:cNvPicPr>
          <p:nvPr/>
        </p:nvPicPr>
        <p:blipFill>
          <a:blip r:embed="rId2"/>
          <a:stretch>
            <a:fillRect/>
          </a:stretch>
        </p:blipFill>
        <p:spPr>
          <a:xfrm>
            <a:off x="3511400" y="1084082"/>
            <a:ext cx="2106975" cy="876694"/>
          </a:xfrm>
          <a:prstGeom prst="rect">
            <a:avLst/>
          </a:prstGeom>
        </p:spPr>
      </p:pic>
      <p:pic>
        <p:nvPicPr>
          <p:cNvPr id="10" name="Picture 9">
            <a:extLst>
              <a:ext uri="{FF2B5EF4-FFF2-40B4-BE49-F238E27FC236}">
                <a16:creationId xmlns:a16="http://schemas.microsoft.com/office/drawing/2014/main" id="{B398C96C-91AB-8F8D-084D-B5E1FACCCA11}"/>
              </a:ext>
            </a:extLst>
          </p:cNvPr>
          <p:cNvPicPr>
            <a:picLocks noChangeAspect="1"/>
          </p:cNvPicPr>
          <p:nvPr/>
        </p:nvPicPr>
        <p:blipFill>
          <a:blip r:embed="rId3"/>
          <a:stretch>
            <a:fillRect/>
          </a:stretch>
        </p:blipFill>
        <p:spPr>
          <a:xfrm>
            <a:off x="1996223" y="2807566"/>
            <a:ext cx="7049484" cy="3319857"/>
          </a:xfrm>
          <a:prstGeom prst="rect">
            <a:avLst/>
          </a:prstGeom>
        </p:spPr>
      </p:pic>
    </p:spTree>
    <p:extLst>
      <p:ext uri="{BB962C8B-B14F-4D97-AF65-F5344CB8AC3E}">
        <p14:creationId xmlns:p14="http://schemas.microsoft.com/office/powerpoint/2010/main" val="274962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AB076-C50A-0A61-F36F-9A7B31B10B9C}"/>
              </a:ext>
            </a:extLst>
          </p:cNvPr>
          <p:cNvSpPr>
            <a:spLocks noGrp="1"/>
          </p:cNvSpPr>
          <p:nvPr>
            <p:ph sz="quarter" idx="4"/>
          </p:nvPr>
        </p:nvSpPr>
        <p:spPr>
          <a:xfrm>
            <a:off x="914400" y="829559"/>
            <a:ext cx="10511627" cy="543506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Variance of Portfolio Rp Using the properties Var(</a:t>
            </a:r>
            <a:r>
              <a:rPr lang="en-US" sz="2000" dirty="0" err="1">
                <a:solidFill>
                  <a:schemeClr val="tx1"/>
                </a:solidFill>
                <a:latin typeface="Times New Roman" panose="02020603050405020304" pitchFamily="18" charset="0"/>
                <a:cs typeface="Times New Roman" panose="02020603050405020304" pitchFamily="18" charset="0"/>
              </a:rPr>
              <a:t>ui</a:t>
            </a:r>
            <a:r>
              <a:rPr lang="en-US" sz="2000" dirty="0">
                <a:solidFill>
                  <a:schemeClr val="tx1"/>
                </a:solidFill>
                <a:latin typeface="Times New Roman" panose="02020603050405020304" pitchFamily="18" charset="0"/>
                <a:cs typeface="Times New Roman" panose="02020603050405020304" pitchFamily="18" charset="0"/>
              </a:rPr>
              <a:t>)=1 and </a:t>
            </a:r>
            <a:r>
              <a:rPr lang="en-US" sz="2000" dirty="0" err="1">
                <a:solidFill>
                  <a:schemeClr val="tx1"/>
                </a:solidFill>
                <a:latin typeface="Times New Roman" panose="02020603050405020304" pitchFamily="18" charset="0"/>
                <a:cs typeface="Times New Roman" panose="02020603050405020304" pitchFamily="18" charset="0"/>
              </a:rPr>
              <a:t>Cov</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ui,uj</a:t>
            </a:r>
            <a:r>
              <a:rPr lang="en-US" sz="2000" dirty="0">
                <a:solidFill>
                  <a:schemeClr val="tx1"/>
                </a:solidFill>
                <a:latin typeface="Times New Roman" panose="02020603050405020304" pitchFamily="18" charset="0"/>
                <a:cs typeface="Times New Roman" panose="02020603050405020304" pitchFamily="18" charset="0"/>
              </a:rPr>
              <a:t>)=0  (for </a:t>
            </a:r>
            <a:r>
              <a:rPr lang="en-US" sz="2000" dirty="0" err="1">
                <a:solidFill>
                  <a:schemeClr val="tx1"/>
                </a:solidFill>
                <a:latin typeface="Times New Roman" panose="02020603050405020304" pitchFamily="18" charset="0"/>
                <a:cs typeface="Times New Roman" panose="02020603050405020304" pitchFamily="18" charset="0"/>
              </a:rPr>
              <a:t>i≠ji</a:t>
            </a:r>
            <a:r>
              <a:rPr lang="en-US" sz="2000" dirty="0">
                <a:solidFill>
                  <a:schemeClr val="tx1"/>
                </a:solidFill>
                <a:latin typeface="Times New Roman" panose="02020603050405020304" pitchFamily="18" charset="0"/>
                <a:cs typeface="Times New Roman" panose="02020603050405020304" pitchFamily="18" charset="0"/>
              </a:rPr>
              <a:t>), the variance of Rp becomes:</a:t>
            </a: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b="0" i="0" u="none" strike="noStrike" baseline="0" dirty="0">
                <a:solidFill>
                  <a:srgbClr val="211D1E"/>
                </a:solidFill>
                <a:latin typeface="Times New Roman" panose="02020603050405020304" pitchFamily="18" charset="0"/>
                <a:cs typeface="Times New Roman" panose="02020603050405020304" pitchFamily="18" charset="0"/>
              </a:rPr>
              <a:t>The proportion of an orthonormalized assets variance to the total variance of the portfolio is:</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5CDFBF-5864-7066-E371-478A1D91212C}"/>
              </a:ext>
            </a:extLst>
          </p:cNvPr>
          <p:cNvPicPr>
            <a:picLocks noChangeAspect="1"/>
          </p:cNvPicPr>
          <p:nvPr/>
        </p:nvPicPr>
        <p:blipFill>
          <a:blip r:embed="rId2"/>
          <a:stretch>
            <a:fillRect/>
          </a:stretch>
        </p:blipFill>
        <p:spPr>
          <a:xfrm>
            <a:off x="2660393" y="1643923"/>
            <a:ext cx="5325218" cy="1617751"/>
          </a:xfrm>
          <a:prstGeom prst="rect">
            <a:avLst/>
          </a:prstGeom>
        </p:spPr>
      </p:pic>
      <p:pic>
        <p:nvPicPr>
          <p:cNvPr id="8" name="Picture 7">
            <a:extLst>
              <a:ext uri="{FF2B5EF4-FFF2-40B4-BE49-F238E27FC236}">
                <a16:creationId xmlns:a16="http://schemas.microsoft.com/office/drawing/2014/main" id="{32BE2E4B-406C-D984-310C-186A38FACA74}"/>
              </a:ext>
            </a:extLst>
          </p:cNvPr>
          <p:cNvPicPr>
            <a:picLocks noChangeAspect="1"/>
          </p:cNvPicPr>
          <p:nvPr/>
        </p:nvPicPr>
        <p:blipFill>
          <a:blip r:embed="rId3"/>
          <a:stretch>
            <a:fillRect/>
          </a:stretch>
        </p:blipFill>
        <p:spPr>
          <a:xfrm>
            <a:off x="2573518" y="4392891"/>
            <a:ext cx="5412093" cy="1721445"/>
          </a:xfrm>
          <a:prstGeom prst="rect">
            <a:avLst/>
          </a:prstGeom>
        </p:spPr>
      </p:pic>
    </p:spTree>
    <p:extLst>
      <p:ext uri="{BB962C8B-B14F-4D97-AF65-F5344CB8AC3E}">
        <p14:creationId xmlns:p14="http://schemas.microsoft.com/office/powerpoint/2010/main" val="335937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6D3A-11B1-9BB8-8F56-716B2A521FD9}"/>
              </a:ext>
            </a:extLst>
          </p:cNvPr>
          <p:cNvSpPr>
            <a:spLocks noGrp="1"/>
          </p:cNvSpPr>
          <p:nvPr>
            <p:ph type="title"/>
          </p:nvPr>
        </p:nvSpPr>
        <p:spPr/>
        <p:txBody>
          <a:bodyPr/>
          <a:lstStyle/>
          <a:p>
            <a:pPr algn="l"/>
            <a:br>
              <a:rPr lang="en-IN" sz="1800" kern="1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sp>
        <p:nvSpPr>
          <p:cNvPr id="6" name="TextBox 5">
            <a:extLst>
              <a:ext uri="{FF2B5EF4-FFF2-40B4-BE49-F238E27FC236}">
                <a16:creationId xmlns:a16="http://schemas.microsoft.com/office/drawing/2014/main" id="{0394E4DD-4DC4-2021-0AB2-F6F54A53A0E2}"/>
              </a:ext>
            </a:extLst>
          </p:cNvPr>
          <p:cNvSpPr txBox="1"/>
          <p:nvPr/>
        </p:nvSpPr>
        <p:spPr>
          <a:xfrm>
            <a:off x="607290" y="692943"/>
            <a:ext cx="7206674" cy="400110"/>
          </a:xfrm>
          <a:prstGeom prst="rect">
            <a:avLst/>
          </a:prstGeom>
          <a:noFill/>
        </p:spPr>
        <p:txBody>
          <a:bodyPr wrap="square">
            <a:spAutoFit/>
          </a:bodyPr>
          <a:lstStyle/>
          <a:p>
            <a:pPr algn="ctr"/>
            <a:r>
              <a:rPr lang="en-IN" sz="2000" b="1" kern="100" dirty="0">
                <a:solidFill>
                  <a:schemeClr val="accent6"/>
                </a:solidFill>
                <a:effectLst/>
                <a:latin typeface="Times New Roman" panose="02020603050405020304" pitchFamily="18" charset="0"/>
                <a:ea typeface="Calibri" panose="020F0502020204030204" pitchFamily="34" charset="0"/>
                <a:cs typeface="Cordia New" panose="020B0304020202020204" pitchFamily="34" charset="-34"/>
              </a:rPr>
              <a:t>Gram-Schmidt Orthonormalization Portfolio (GSOP)</a:t>
            </a:r>
            <a:endParaRPr lang="en-IN" sz="2000" dirty="0">
              <a:solidFill>
                <a:schemeClr val="accent6"/>
              </a:solidFill>
            </a:endParaRPr>
          </a:p>
        </p:txBody>
      </p:sp>
      <p:pic>
        <p:nvPicPr>
          <p:cNvPr id="8" name="Picture 7">
            <a:extLst>
              <a:ext uri="{FF2B5EF4-FFF2-40B4-BE49-F238E27FC236}">
                <a16:creationId xmlns:a16="http://schemas.microsoft.com/office/drawing/2014/main" id="{064B7CA4-0BF3-3C0D-8975-270FFA6CFFE4}"/>
              </a:ext>
            </a:extLst>
          </p:cNvPr>
          <p:cNvPicPr>
            <a:picLocks noChangeAspect="1"/>
          </p:cNvPicPr>
          <p:nvPr/>
        </p:nvPicPr>
        <p:blipFill>
          <a:blip r:embed="rId2"/>
          <a:stretch>
            <a:fillRect/>
          </a:stretch>
        </p:blipFill>
        <p:spPr>
          <a:xfrm>
            <a:off x="1025237" y="1563666"/>
            <a:ext cx="5070763" cy="4200525"/>
          </a:xfrm>
          <a:prstGeom prst="rect">
            <a:avLst/>
          </a:prstGeom>
        </p:spPr>
      </p:pic>
      <p:sp>
        <p:nvSpPr>
          <p:cNvPr id="10" name="TextBox 9">
            <a:extLst>
              <a:ext uri="{FF2B5EF4-FFF2-40B4-BE49-F238E27FC236}">
                <a16:creationId xmlns:a16="http://schemas.microsoft.com/office/drawing/2014/main" id="{3F35E913-AD85-C8A6-5D37-F4CBB5F2A206}"/>
              </a:ext>
            </a:extLst>
          </p:cNvPr>
          <p:cNvSpPr txBox="1"/>
          <p:nvPr/>
        </p:nvSpPr>
        <p:spPr>
          <a:xfrm>
            <a:off x="905164" y="5886723"/>
            <a:ext cx="5190836" cy="380938"/>
          </a:xfrm>
          <a:prstGeom prst="rect">
            <a:avLst/>
          </a:prstGeom>
          <a:noFill/>
        </p:spPr>
        <p:txBody>
          <a:bodyPr wrap="square">
            <a:spAutoFit/>
          </a:bodyPr>
          <a:lstStyle/>
          <a:p>
            <a:pPr algn="ctr">
              <a:lnSpc>
                <a:spcPct val="150000"/>
              </a:lnSpc>
              <a:spcAft>
                <a:spcPts val="800"/>
              </a:spcAft>
            </a:pPr>
            <a:r>
              <a:rPr lang="en-IN" sz="1400" b="1" kern="100" dirty="0">
                <a:effectLst/>
                <a:latin typeface="Times New Roman" panose="02020603050405020304" pitchFamily="18" charset="0"/>
                <a:ea typeface="Calibri" panose="020F0502020204030204" pitchFamily="34" charset="0"/>
                <a:cs typeface="Cordia New" panose="020B0304020202020204" pitchFamily="34" charset="-34"/>
              </a:rPr>
              <a:t>Covariance Matrix After Orthogonalization</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2" name="TextBox 11">
            <a:extLst>
              <a:ext uri="{FF2B5EF4-FFF2-40B4-BE49-F238E27FC236}">
                <a16:creationId xmlns:a16="http://schemas.microsoft.com/office/drawing/2014/main" id="{7C0D0AB3-239C-7BF1-EF27-BEDDF330FE65}"/>
              </a:ext>
            </a:extLst>
          </p:cNvPr>
          <p:cNvSpPr txBox="1"/>
          <p:nvPr/>
        </p:nvSpPr>
        <p:spPr>
          <a:xfrm>
            <a:off x="6888018" y="2960993"/>
            <a:ext cx="4186382"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After orthogonalizing we get each asset to be independent of each other i.e., risk of one assets does not overlap risk of other asset</a:t>
            </a:r>
          </a:p>
        </p:txBody>
      </p:sp>
    </p:spTree>
    <p:extLst>
      <p:ext uri="{BB962C8B-B14F-4D97-AF65-F5344CB8AC3E}">
        <p14:creationId xmlns:p14="http://schemas.microsoft.com/office/powerpoint/2010/main" val="331139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05972E-D459-9FE4-BD25-3E3BF92B8196}"/>
              </a:ext>
            </a:extLst>
          </p:cNvPr>
          <p:cNvSpPr>
            <a:spLocks noGrp="1"/>
          </p:cNvSpPr>
          <p:nvPr>
            <p:ph idx="11"/>
          </p:nvPr>
        </p:nvSpPr>
        <p:spPr>
          <a:xfrm>
            <a:off x="3847570" y="720436"/>
            <a:ext cx="7688648" cy="4664363"/>
          </a:xfrm>
        </p:spPr>
        <p:txBody>
          <a:bodyPr>
            <a:normAutofit fontScale="85000" lnSpcReduction="10000"/>
          </a:bodyPr>
          <a:lstStyle/>
          <a:p>
            <a:pPr algn="ctr">
              <a:lnSpc>
                <a:spcPct val="170000"/>
              </a:lnSpc>
            </a:pPr>
            <a:r>
              <a:rPr lang="en-US" sz="3300" b="1" dirty="0">
                <a:solidFill>
                  <a:schemeClr val="tx1"/>
                </a:solidFill>
                <a:latin typeface="Times New Roman" panose="02020603050405020304" pitchFamily="18" charset="0"/>
                <a:cs typeface="Times New Roman" panose="02020603050405020304" pitchFamily="18" charset="0"/>
              </a:rPr>
              <a:t>Total Portfolio Risk</a:t>
            </a:r>
            <a:endParaRPr lang="en-US" b="1" dirty="0">
              <a:solidFill>
                <a:schemeClr val="tx1"/>
              </a:solidFill>
              <a:latin typeface="Times New Roman" panose="02020603050405020304" pitchFamily="18" charset="0"/>
              <a:cs typeface="Times New Roman" panose="02020603050405020304" pitchFamily="18" charset="0"/>
            </a:endParaRPr>
          </a:p>
          <a:p>
            <a:pPr marL="342900" indent="-342900">
              <a:lnSpc>
                <a:spcPct val="17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total portfolio risk of 0.0401 represents the overall level of risk or variability in the portfolio’s returns. </a:t>
            </a:r>
          </a:p>
          <a:p>
            <a:pPr marL="342900" indent="-342900">
              <a:lnSpc>
                <a:spcPct val="17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lower number would mean the portfolio's returns are more stable and less volatile. A higher number would indicate greater risk, meaning the returns could vary more widely from day to day. </a:t>
            </a:r>
          </a:p>
          <a:p>
            <a:pPr marL="342900" indent="-342900">
              <a:lnSpc>
                <a:spcPct val="17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Total portfolio risk of 0.0401 suggests that, on average, the portfolio’s returns won’t fluctuate very much.</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103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46827573-2EE2-26C4-E19B-1506AB122AFC}"/>
            </a:ext>
          </a:extLst>
        </p:cNvPr>
        <p:cNvGrpSpPr/>
        <p:nvPr/>
      </p:nvGrpSpPr>
      <p:grpSpPr>
        <a:xfrm>
          <a:off x="0" y="0"/>
          <a:ext cx="0" cy="0"/>
          <a:chOff x="0" y="0"/>
          <a:chExt cx="0" cy="0"/>
        </a:xfrm>
      </p:grpSpPr>
      <p:sp>
        <p:nvSpPr>
          <p:cNvPr id="18" name="Rectangle 2">
            <a:extLst>
              <a:ext uri="{FF2B5EF4-FFF2-40B4-BE49-F238E27FC236}">
                <a16:creationId xmlns:a16="http://schemas.microsoft.com/office/drawing/2014/main" id="{DD0F0986-4D24-8DA0-89C4-7C1C33AB7CEF}"/>
              </a:ext>
            </a:extLst>
          </p:cNvPr>
          <p:cNvSpPr>
            <a:spLocks noChangeArrowheads="1"/>
          </p:cNvSpPr>
          <p:nvPr/>
        </p:nvSpPr>
        <p:spPr bwMode="auto">
          <a:xfrm>
            <a:off x="381485" y="198431"/>
            <a:ext cx="5899241" cy="88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Gram-Schmidt Orthonormalization Portfolio Weight: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7E08E022-695C-2ABE-6F69-980FC707FB21}"/>
              </a:ext>
            </a:extLst>
          </p:cNvPr>
          <p:cNvGraphicFramePr>
            <a:graphicFrameLocks noGrp="1"/>
          </p:cNvGraphicFramePr>
          <p:nvPr>
            <p:extLst>
              <p:ext uri="{D42A27DB-BD31-4B8C-83A1-F6EECF244321}">
                <p14:modId xmlns:p14="http://schemas.microsoft.com/office/powerpoint/2010/main" val="2232722387"/>
              </p:ext>
            </p:extLst>
          </p:nvPr>
        </p:nvGraphicFramePr>
        <p:xfrm>
          <a:off x="1625599" y="1039181"/>
          <a:ext cx="8257311" cy="830838"/>
        </p:xfrm>
        <a:graphic>
          <a:graphicData uri="http://schemas.openxmlformats.org/drawingml/2006/table">
            <a:tbl>
              <a:tblPr firstRow="1" firstCol="1" bandRow="1">
                <a:tableStyleId>{D7AC3CCA-C797-4891-BE02-D94E43425B78}</a:tableStyleId>
              </a:tblPr>
              <a:tblGrid>
                <a:gridCol w="1183410">
                  <a:extLst>
                    <a:ext uri="{9D8B030D-6E8A-4147-A177-3AD203B41FA5}">
                      <a16:colId xmlns:a16="http://schemas.microsoft.com/office/drawing/2014/main" val="1555947535"/>
                    </a:ext>
                  </a:extLst>
                </a:gridCol>
                <a:gridCol w="1358235">
                  <a:extLst>
                    <a:ext uri="{9D8B030D-6E8A-4147-A177-3AD203B41FA5}">
                      <a16:colId xmlns:a16="http://schemas.microsoft.com/office/drawing/2014/main" val="266431467"/>
                    </a:ext>
                  </a:extLst>
                </a:gridCol>
                <a:gridCol w="1469711">
                  <a:extLst>
                    <a:ext uri="{9D8B030D-6E8A-4147-A177-3AD203B41FA5}">
                      <a16:colId xmlns:a16="http://schemas.microsoft.com/office/drawing/2014/main" val="1823747688"/>
                    </a:ext>
                  </a:extLst>
                </a:gridCol>
                <a:gridCol w="1469711">
                  <a:extLst>
                    <a:ext uri="{9D8B030D-6E8A-4147-A177-3AD203B41FA5}">
                      <a16:colId xmlns:a16="http://schemas.microsoft.com/office/drawing/2014/main" val="4154491545"/>
                    </a:ext>
                  </a:extLst>
                </a:gridCol>
                <a:gridCol w="1469711">
                  <a:extLst>
                    <a:ext uri="{9D8B030D-6E8A-4147-A177-3AD203B41FA5}">
                      <a16:colId xmlns:a16="http://schemas.microsoft.com/office/drawing/2014/main" val="1449270464"/>
                    </a:ext>
                  </a:extLst>
                </a:gridCol>
                <a:gridCol w="1306533">
                  <a:extLst>
                    <a:ext uri="{9D8B030D-6E8A-4147-A177-3AD203B41FA5}">
                      <a16:colId xmlns:a16="http://schemas.microsoft.com/office/drawing/2014/main" val="1091086390"/>
                    </a:ext>
                  </a:extLst>
                </a:gridCol>
              </a:tblGrid>
              <a:tr h="415419">
                <a:tc>
                  <a:txBody>
                    <a:bodyPr/>
                    <a:lstStyle/>
                    <a:p>
                      <a:pPr algn="ctr">
                        <a:lnSpc>
                          <a:spcPct val="150000"/>
                        </a:lnSpc>
                        <a:spcAft>
                          <a:spcPts val="800"/>
                        </a:spcAft>
                      </a:pPr>
                      <a:r>
                        <a:rPr lang="en-IN" sz="1600" b="1" i="0" kern="100" dirty="0">
                          <a:effectLst/>
                          <a:latin typeface="Times New Roman" panose="02020603050405020304" pitchFamily="18" charset="0"/>
                          <a:cs typeface="Times New Roman" panose="02020603050405020304" pitchFamily="18" charset="0"/>
                        </a:rPr>
                        <a:t>Variables</a:t>
                      </a:r>
                      <a:endParaRPr lang="en-IN" sz="1600" b="1" i="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Sensex</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Bonds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kern="100">
                          <a:effectLst/>
                          <a:latin typeface="Times New Roman" panose="02020603050405020304" pitchFamily="18" charset="0"/>
                          <a:cs typeface="Times New Roman" panose="02020603050405020304" pitchFamily="18" charset="0"/>
                        </a:rPr>
                        <a:t>Nifty 50</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Gold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600" kern="100">
                          <a:effectLst/>
                          <a:latin typeface="Times New Roman" panose="02020603050405020304" pitchFamily="18" charset="0"/>
                          <a:cs typeface="Times New Roman" panose="02020603050405020304" pitchFamily="18" charset="0"/>
                        </a:rPr>
                        <a:t>USD_INR</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436872"/>
                  </a:ext>
                </a:extLst>
              </a:tr>
              <a:tr h="415419">
                <a:tc>
                  <a:txBody>
                    <a:bodyPr/>
                    <a:lstStyle/>
                    <a:p>
                      <a:pPr algn="ctr">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Values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0.2</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0.2</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0.2</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0.2</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0. 2</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sp>
        <p:nvSpPr>
          <p:cNvPr id="9" name="TextBox 8">
            <a:extLst>
              <a:ext uri="{FF2B5EF4-FFF2-40B4-BE49-F238E27FC236}">
                <a16:creationId xmlns:a16="http://schemas.microsoft.com/office/drawing/2014/main" id="{ADD897DC-9759-DF5E-ECEB-2783C4E6789C}"/>
              </a:ext>
            </a:extLst>
          </p:cNvPr>
          <p:cNvSpPr txBox="1"/>
          <p:nvPr/>
        </p:nvSpPr>
        <p:spPr>
          <a:xfrm>
            <a:off x="609601" y="2272577"/>
            <a:ext cx="10067636" cy="3366563"/>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An equal weight allocation suggests that each asset has the same proportion in the portfolio. In a fully diversified GSOP portfolio, weights are typically not exactly equal unless the covariance matrix and target risk contributions align in a way that leads to such a distribution. </a:t>
            </a:r>
          </a:p>
          <a:p>
            <a:pPr algn="ct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Equal weights might indicate that either:</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The assets’ individual risks (variances) were very similar.</a:t>
            </a:r>
          </a:p>
          <a:p>
            <a:pPr marL="342900" indent="-342900">
              <a:lnSpc>
                <a:spcPct val="150000"/>
              </a:lnSpc>
              <a:buFont typeface="+mj-lt"/>
              <a:buAutoNum type="arabicPeriod"/>
            </a:pPr>
            <a:r>
              <a:rPr lang="en-IN" dirty="0">
                <a:latin typeface="Times New Roman" panose="02020603050405020304" pitchFamily="18" charset="0"/>
                <a:cs typeface="Times New Roman" panose="02020603050405020304" pitchFamily="18" charset="0"/>
              </a:rPr>
              <a:t>The Gram-Schmidt orthonormalization process and optimization constraints pushed toward   an equal-weight solution.</a:t>
            </a:r>
          </a:p>
        </p:txBody>
      </p:sp>
    </p:spTree>
    <p:extLst>
      <p:ext uri="{BB962C8B-B14F-4D97-AF65-F5344CB8AC3E}">
        <p14:creationId xmlns:p14="http://schemas.microsoft.com/office/powerpoint/2010/main" val="3510455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589E61C-55B7-1A7E-BEB2-C9B695C3561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7744BC5-8A7F-ABA1-6E93-7FD211402AC1}"/>
              </a:ext>
            </a:extLst>
          </p:cNvPr>
          <p:cNvSpPr>
            <a:spLocks noGrp="1"/>
          </p:cNvSpPr>
          <p:nvPr>
            <p:ph sz="half" idx="15"/>
          </p:nvPr>
        </p:nvSpPr>
        <p:spPr>
          <a:xfrm>
            <a:off x="381485" y="2510445"/>
            <a:ext cx="5502079" cy="3530135"/>
          </a:xfrm>
        </p:spPr>
        <p:txBody>
          <a:bodyPr>
            <a:noAutofit/>
          </a:bodyPr>
          <a:lstStyle/>
          <a:p>
            <a:pPr>
              <a:lnSpc>
                <a:spcPct val="150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Applying the Gram-Schmidt orthogonalization, the portfolio shows balanced risk contributions across all assets.</a:t>
            </a:r>
          </a:p>
          <a:p>
            <a:pPr>
              <a:lnSpc>
                <a:spcPct val="150000"/>
              </a:lnSpc>
              <a:spcAft>
                <a:spcPts val="800"/>
              </a:spcAft>
              <a:buFont typeface="Arial" panose="020B0604020202020204" pitchFamily="34" charset="0"/>
              <a:buChar char="•"/>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balance creates a diversified portfolio where each asset independently contributes to risk without overlap, enhancing stability and flexibility for risk management.</a:t>
            </a:r>
            <a:endParaRPr lang="en-IN" dirty="0"/>
          </a:p>
        </p:txBody>
      </p:sp>
      <p:sp>
        <p:nvSpPr>
          <p:cNvPr id="18" name="Rectangle 2">
            <a:extLst>
              <a:ext uri="{FF2B5EF4-FFF2-40B4-BE49-F238E27FC236}">
                <a16:creationId xmlns:a16="http://schemas.microsoft.com/office/drawing/2014/main" id="{C48A5673-1FB5-9AAD-45E3-74CBBF8218F4}"/>
              </a:ext>
            </a:extLst>
          </p:cNvPr>
          <p:cNvSpPr>
            <a:spLocks noChangeArrowheads="1"/>
          </p:cNvSpPr>
          <p:nvPr/>
        </p:nvSpPr>
        <p:spPr bwMode="auto">
          <a:xfrm>
            <a:off x="381486" y="198431"/>
            <a:ext cx="2818913" cy="88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kumimoji="0" lang="en-IN"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Risk Contributions: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050A58BA-BF05-12B1-14AE-0C4E1B0A04B6}"/>
              </a:ext>
            </a:extLst>
          </p:cNvPr>
          <p:cNvGraphicFramePr>
            <a:graphicFrameLocks noGrp="1"/>
          </p:cNvGraphicFramePr>
          <p:nvPr>
            <p:extLst>
              <p:ext uri="{D42A27DB-BD31-4B8C-83A1-F6EECF244321}">
                <p14:modId xmlns:p14="http://schemas.microsoft.com/office/powerpoint/2010/main" val="3110156308"/>
              </p:ext>
            </p:extLst>
          </p:nvPr>
        </p:nvGraphicFramePr>
        <p:xfrm>
          <a:off x="1392723" y="1039181"/>
          <a:ext cx="8813314" cy="830838"/>
        </p:xfrm>
        <a:graphic>
          <a:graphicData uri="http://schemas.openxmlformats.org/drawingml/2006/table">
            <a:tbl>
              <a:tblPr firstRow="1" firstCol="1" bandRow="1">
                <a:tableStyleId>{D7AC3CCA-C797-4891-BE02-D94E43425B78}</a:tableStyleId>
              </a:tblPr>
              <a:tblGrid>
                <a:gridCol w="1259037">
                  <a:extLst>
                    <a:ext uri="{9D8B030D-6E8A-4147-A177-3AD203B41FA5}">
                      <a16:colId xmlns:a16="http://schemas.microsoft.com/office/drawing/2014/main" val="1555947535"/>
                    </a:ext>
                  </a:extLst>
                </a:gridCol>
                <a:gridCol w="1445035">
                  <a:extLst>
                    <a:ext uri="{9D8B030D-6E8A-4147-A177-3AD203B41FA5}">
                      <a16:colId xmlns:a16="http://schemas.microsoft.com/office/drawing/2014/main" val="266431467"/>
                    </a:ext>
                  </a:extLst>
                </a:gridCol>
                <a:gridCol w="1563634">
                  <a:extLst>
                    <a:ext uri="{9D8B030D-6E8A-4147-A177-3AD203B41FA5}">
                      <a16:colId xmlns:a16="http://schemas.microsoft.com/office/drawing/2014/main" val="1823747688"/>
                    </a:ext>
                  </a:extLst>
                </a:gridCol>
                <a:gridCol w="1563634">
                  <a:extLst>
                    <a:ext uri="{9D8B030D-6E8A-4147-A177-3AD203B41FA5}">
                      <a16:colId xmlns:a16="http://schemas.microsoft.com/office/drawing/2014/main" val="4154491545"/>
                    </a:ext>
                  </a:extLst>
                </a:gridCol>
                <a:gridCol w="1563634">
                  <a:extLst>
                    <a:ext uri="{9D8B030D-6E8A-4147-A177-3AD203B41FA5}">
                      <a16:colId xmlns:a16="http://schemas.microsoft.com/office/drawing/2014/main" val="1449270464"/>
                    </a:ext>
                  </a:extLst>
                </a:gridCol>
                <a:gridCol w="1418340">
                  <a:extLst>
                    <a:ext uri="{9D8B030D-6E8A-4147-A177-3AD203B41FA5}">
                      <a16:colId xmlns:a16="http://schemas.microsoft.com/office/drawing/2014/main" val="1091086390"/>
                    </a:ext>
                  </a:extLst>
                </a:gridCol>
              </a:tblGrid>
              <a:tr h="415419">
                <a:tc>
                  <a:txBody>
                    <a:bodyPr/>
                    <a:lstStyle/>
                    <a:p>
                      <a:pPr algn="l">
                        <a:lnSpc>
                          <a:spcPct val="150000"/>
                        </a:lnSpc>
                        <a:spcAft>
                          <a:spcPts val="800"/>
                        </a:spcAft>
                      </a:pPr>
                      <a:r>
                        <a:rPr lang="en-IN" sz="1600" b="1" i="0" kern="100" dirty="0">
                          <a:effectLst/>
                          <a:latin typeface="Times New Roman" panose="02020603050405020304" pitchFamily="18" charset="0"/>
                          <a:cs typeface="Times New Roman" panose="02020603050405020304" pitchFamily="18" charset="0"/>
                        </a:rPr>
                        <a:t>Variables</a:t>
                      </a:r>
                      <a:endParaRPr lang="en-IN" sz="1600" b="1" i="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Sensex</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Bonds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a:effectLst/>
                          <a:latin typeface="Times New Roman" panose="02020603050405020304" pitchFamily="18" charset="0"/>
                          <a:cs typeface="Times New Roman" panose="02020603050405020304" pitchFamily="18" charset="0"/>
                        </a:rPr>
                        <a:t>Nifty 50</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dirty="0">
                          <a:effectLst/>
                          <a:latin typeface="Times New Roman" panose="02020603050405020304" pitchFamily="18" charset="0"/>
                          <a:cs typeface="Times New Roman" panose="02020603050405020304" pitchFamily="18" charset="0"/>
                        </a:rPr>
                        <a:t>Gold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600" kern="100">
                          <a:effectLst/>
                          <a:latin typeface="Times New Roman" panose="02020603050405020304" pitchFamily="18" charset="0"/>
                          <a:cs typeface="Times New Roman" panose="02020603050405020304" pitchFamily="18" charset="0"/>
                        </a:rPr>
                        <a:t>USD_INR</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6436872"/>
                  </a:ext>
                </a:extLst>
              </a:tr>
              <a:tr h="415419">
                <a:tc>
                  <a:txBody>
                    <a:bodyPr/>
                    <a:lstStyle/>
                    <a:p>
                      <a:pPr algn="l">
                        <a:lnSpc>
                          <a:spcPct val="150000"/>
                        </a:lnSpc>
                        <a:spcAft>
                          <a:spcPts val="800"/>
                        </a:spcAft>
                      </a:pPr>
                      <a:r>
                        <a:rPr lang="en-IN" sz="1600" kern="100">
                          <a:effectLst/>
                          <a:latin typeface="Times New Roman" panose="02020603050405020304" pitchFamily="18" charset="0"/>
                          <a:cs typeface="Times New Roman" panose="02020603050405020304" pitchFamily="18" charset="0"/>
                        </a:rPr>
                        <a:t>Values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latin typeface="Times New Roman" panose="02020603050405020304" pitchFamily="18" charset="0"/>
                          <a:ea typeface="Calibri" panose="020F0502020204030204" pitchFamily="34" charset="0"/>
                          <a:cs typeface="Cordia New" panose="020B0304020202020204" pitchFamily="34" charset="-34"/>
                        </a:rPr>
                        <a:t>0.192 </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latin typeface="Times New Roman" panose="02020603050405020304" pitchFamily="18" charset="0"/>
                          <a:ea typeface="Calibri" panose="020F0502020204030204" pitchFamily="34" charset="0"/>
                          <a:cs typeface="Cordia New" panose="020B0304020202020204" pitchFamily="34" charset="-34"/>
                        </a:rPr>
                        <a:t>0.222</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latin typeface="Times New Roman" panose="02020603050405020304" pitchFamily="18" charset="0"/>
                          <a:ea typeface="Calibri" panose="020F0502020204030204" pitchFamily="34" charset="0"/>
                          <a:cs typeface="Cordia New" panose="020B0304020202020204" pitchFamily="34" charset="-34"/>
                        </a:rPr>
                        <a:t>0.209</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latin typeface="Times New Roman" panose="02020603050405020304" pitchFamily="18" charset="0"/>
                          <a:ea typeface="Calibri" panose="020F0502020204030204" pitchFamily="34" charset="0"/>
                          <a:cs typeface="Cordia New" panose="020B0304020202020204" pitchFamily="34" charset="-34"/>
                        </a:rPr>
                        <a:t>0.202</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0. 175</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383320115"/>
                  </a:ext>
                </a:extLst>
              </a:tr>
            </a:tbl>
          </a:graphicData>
        </a:graphic>
      </p:graphicFrame>
      <p:pic>
        <p:nvPicPr>
          <p:cNvPr id="2" name="Picture 1">
            <a:extLst>
              <a:ext uri="{FF2B5EF4-FFF2-40B4-BE49-F238E27FC236}">
                <a16:creationId xmlns:a16="http://schemas.microsoft.com/office/drawing/2014/main" id="{0B228D8F-E7E3-4313-1293-A71B4A605A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43501" y="2779810"/>
            <a:ext cx="4248730" cy="3260770"/>
          </a:xfrm>
          <a:prstGeom prst="rect">
            <a:avLst/>
          </a:prstGeom>
          <a:noFill/>
          <a:ln>
            <a:noFill/>
          </a:ln>
        </p:spPr>
      </p:pic>
    </p:spTree>
    <p:extLst>
      <p:ext uri="{BB962C8B-B14F-4D97-AF65-F5344CB8AC3E}">
        <p14:creationId xmlns:p14="http://schemas.microsoft.com/office/powerpoint/2010/main" val="694131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4D41-9289-AFF0-BEE1-04C502D0B626}"/>
              </a:ext>
            </a:extLst>
          </p:cNvPr>
          <p:cNvSpPr>
            <a:spLocks noGrp="1"/>
          </p:cNvSpPr>
          <p:nvPr>
            <p:ph type="title"/>
          </p:nvPr>
        </p:nvSpPr>
        <p:spPr>
          <a:xfrm>
            <a:off x="4087718" y="400447"/>
            <a:ext cx="7043617" cy="528241"/>
          </a:xfrm>
        </p:spPr>
        <p:txBody>
          <a:bodyPr/>
          <a:lstStyle/>
          <a:p>
            <a:pPr algn="ctr"/>
            <a:r>
              <a:rPr lang="en-IN" sz="2800" dirty="0">
                <a:latin typeface="Times New Roman" panose="02020603050405020304" pitchFamily="18" charset="0"/>
                <a:cs typeface="Times New Roman" panose="02020603050405020304" pitchFamily="18" charset="0"/>
              </a:rPr>
              <a:t>Order of orthogonalization</a:t>
            </a:r>
            <a:endParaRPr lang="en-IN" sz="2800" dirty="0"/>
          </a:p>
        </p:txBody>
      </p:sp>
      <p:sp>
        <p:nvSpPr>
          <p:cNvPr id="4" name="Content Placeholder 3">
            <a:extLst>
              <a:ext uri="{FF2B5EF4-FFF2-40B4-BE49-F238E27FC236}">
                <a16:creationId xmlns:a16="http://schemas.microsoft.com/office/drawing/2014/main" id="{5B8F3C5D-AA78-CF66-4271-1EC647D100C4}"/>
              </a:ext>
            </a:extLst>
          </p:cNvPr>
          <p:cNvSpPr>
            <a:spLocks noGrp="1"/>
          </p:cNvSpPr>
          <p:nvPr>
            <p:ph idx="11"/>
          </p:nvPr>
        </p:nvSpPr>
        <p:spPr>
          <a:xfrm>
            <a:off x="4382410" y="1607130"/>
            <a:ext cx="7043617" cy="3971635"/>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In Gram-Schmidt orthogonalization, the asset order affects the portfolio by determining how unique risk contributions are calculated. This helps Risk Parity/Budgeting strategies balance risk across uncorrelated components.</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Why Order Matters in Orthogonalization ?</a:t>
            </a:r>
          </a:p>
          <a:p>
            <a:pPr marL="0" indent="0">
              <a:buNone/>
            </a:pPr>
            <a:r>
              <a:rPr lang="en-IN" dirty="0">
                <a:solidFill>
                  <a:schemeClr val="tx1"/>
                </a:solidFill>
                <a:effectLst/>
                <a:latin typeface="Times New Roman" panose="02020603050405020304" pitchFamily="18" charset="0"/>
                <a:ea typeface="Calibri" panose="020F0502020204030204" pitchFamily="34" charset="0"/>
              </a:rPr>
              <a:t>1. Risk Distribution</a:t>
            </a:r>
            <a:endParaRPr lang="en-IN" dirty="0">
              <a:solidFill>
                <a:schemeClr val="tx1"/>
              </a:solidFill>
              <a:latin typeface="Times New Roman" panose="02020603050405020304" pitchFamily="18" charset="0"/>
              <a:ea typeface="Calibri" panose="020F0502020204030204" pitchFamily="34" charset="0"/>
            </a:endParaRPr>
          </a:p>
          <a:p>
            <a:pPr marL="0" indent="0">
              <a:buNone/>
            </a:pPr>
            <a:r>
              <a:rPr lang="en-IN" dirty="0">
                <a:solidFill>
                  <a:schemeClr val="tx1"/>
                </a:solidFill>
                <a:latin typeface="Times New Roman" panose="02020603050405020304" pitchFamily="18" charset="0"/>
                <a:ea typeface="Calibri" panose="020F0502020204030204" pitchFamily="34" charset="0"/>
              </a:rPr>
              <a:t>2. </a:t>
            </a:r>
            <a:r>
              <a:rPr lang="en-IN" dirty="0">
                <a:solidFill>
                  <a:schemeClr val="tx1"/>
                </a:solidFill>
                <a:effectLst/>
                <a:latin typeface="Times New Roman" panose="02020603050405020304" pitchFamily="18" charset="0"/>
                <a:ea typeface="Calibri" panose="020F0502020204030204" pitchFamily="34" charset="0"/>
              </a:rPr>
              <a:t>Portfolio Performance</a:t>
            </a:r>
          </a:p>
          <a:p>
            <a:pPr marL="0" indent="0">
              <a:buNone/>
            </a:pPr>
            <a:endParaRPr lang="en-IN" sz="1800" dirty="0">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70994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D624E-55F7-88B6-D930-A14002227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939D3-F5F6-3F8A-F940-ACADA2658B3B}"/>
              </a:ext>
            </a:extLst>
          </p:cNvPr>
          <p:cNvSpPr>
            <a:spLocks noGrp="1"/>
          </p:cNvSpPr>
          <p:nvPr>
            <p:ph type="title"/>
          </p:nvPr>
        </p:nvSpPr>
        <p:spPr>
          <a:xfrm>
            <a:off x="3421930" y="400447"/>
            <a:ext cx="7709405" cy="528241"/>
          </a:xfrm>
        </p:spPr>
        <p:txBody>
          <a:bodyPr/>
          <a:lstStyle/>
          <a:p>
            <a:pPr algn="ctr"/>
            <a:r>
              <a:rPr lang="en-IN" sz="2000" b="1" kern="100" cap="all" baseline="0" dirty="0">
                <a:solidFill>
                  <a:srgbClr val="1F2C8F"/>
                </a:solidFill>
                <a:effectLst/>
                <a:latin typeface="Times New Roman" panose="02020603050405020304" pitchFamily="18" charset="0"/>
                <a:ea typeface="Calibri" panose="020F0502020204030204" pitchFamily="34" charset="0"/>
                <a:cs typeface="Cordia New" panose="020B0304020202020204" pitchFamily="34" charset="-34"/>
              </a:rPr>
              <a:t>Criteria for Optimal Orthogonalization Order</a:t>
            </a:r>
            <a:endParaRPr lang="en-IN" sz="2000" dirty="0"/>
          </a:p>
        </p:txBody>
      </p:sp>
      <p:sp>
        <p:nvSpPr>
          <p:cNvPr id="4" name="Content Placeholder 3">
            <a:extLst>
              <a:ext uri="{FF2B5EF4-FFF2-40B4-BE49-F238E27FC236}">
                <a16:creationId xmlns:a16="http://schemas.microsoft.com/office/drawing/2014/main" id="{69B68F96-8BCE-82CC-A58A-163FCB1A84BA}"/>
              </a:ext>
            </a:extLst>
          </p:cNvPr>
          <p:cNvSpPr>
            <a:spLocks noGrp="1"/>
          </p:cNvSpPr>
          <p:nvPr>
            <p:ph idx="11"/>
          </p:nvPr>
        </p:nvSpPr>
        <p:spPr>
          <a:xfrm>
            <a:off x="3716622" y="1027240"/>
            <a:ext cx="7043617" cy="4412026"/>
          </a:xfrm>
        </p:spPr>
        <p:txBody>
          <a:bodyPr>
            <a:normAutofit/>
          </a:bodyPr>
          <a:lstStyle/>
          <a:p>
            <a:pPr marL="0" indent="0" algn="l" rtl="0" eaLnBrk="1" latinLnBrk="0" hangingPunct="1">
              <a:lnSpc>
                <a:spcPct val="150000"/>
              </a:lnSpc>
              <a:buClrTx/>
              <a:buSzPts val="2200"/>
            </a:pPr>
            <a:r>
              <a:rPr lang="en-IN"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Correlation</a:t>
            </a:r>
            <a:endParaRPr lang="en-IN" sz="20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Volatility</a:t>
            </a:r>
          </a:p>
          <a:p>
            <a:pPr marL="0" indent="0" algn="l" rtl="0" eaLnBrk="1" latinLnBrk="0" hangingPunct="1">
              <a:lnSpc>
                <a:spcPct val="150000"/>
              </a:lnSpc>
            </a:pPr>
            <a:endParaRPr lang="en-IN" sz="20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pPr>
            <a:r>
              <a:rPr lang="en-IN"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Steps in Optimal Ordering :</a:t>
            </a:r>
            <a:endParaRPr lang="en-IN" sz="2000" dirty="0">
              <a:effectLst/>
              <a:latin typeface="Times New Roman" panose="02020603050405020304" pitchFamily="18" charset="0"/>
              <a:cs typeface="Times New Roman" panose="02020603050405020304" pitchFamily="18" charset="0"/>
            </a:endParaRPr>
          </a:p>
          <a:p>
            <a:pPr marL="347472" indent="-347472" algn="l" rtl="0" eaLnBrk="1" latinLnBrk="0" hangingPunct="1">
              <a:lnSpc>
                <a:spcPct val="150000"/>
              </a:lnSpc>
            </a:pPr>
            <a:r>
              <a:rPr lang="en-IN"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the Objective</a:t>
            </a:r>
            <a:endParaRPr lang="en-IN" sz="2000" dirty="0">
              <a:effectLst/>
              <a:latin typeface="Times New Roman" panose="02020603050405020304" pitchFamily="18" charset="0"/>
              <a:cs typeface="Times New Roman" panose="02020603050405020304" pitchFamily="18" charset="0"/>
            </a:endParaRPr>
          </a:p>
          <a:p>
            <a:pPr marL="347472" indent="-347472" algn="l" rtl="0" eaLnBrk="1" latinLnBrk="0" hangingPunct="1">
              <a:lnSpc>
                <a:spcPct val="150000"/>
              </a:lnSpc>
            </a:pPr>
            <a:r>
              <a:rPr lang="en-IN"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 Permutations</a:t>
            </a:r>
            <a:endParaRPr lang="en-IN" sz="2000" dirty="0">
              <a:effectLst/>
              <a:latin typeface="Times New Roman" panose="02020603050405020304" pitchFamily="18" charset="0"/>
              <a:cs typeface="Times New Roman" panose="02020603050405020304" pitchFamily="18" charset="0"/>
            </a:endParaRPr>
          </a:p>
          <a:p>
            <a:pPr marL="347472" indent="-347472" algn="l" rtl="0" eaLnBrk="1" latinLnBrk="0" hangingPunct="1">
              <a:lnSpc>
                <a:spcPct val="150000"/>
              </a:lnSpc>
            </a:pPr>
            <a:r>
              <a:rPr lang="en-IN"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Evaluate Each Permutation</a:t>
            </a:r>
            <a:endParaRPr lang="en-IN" sz="2000" dirty="0">
              <a:effectLst/>
              <a:latin typeface="Times New Roman" panose="02020603050405020304" pitchFamily="18" charset="0"/>
              <a:cs typeface="Times New Roman" panose="02020603050405020304" pitchFamily="18" charset="0"/>
            </a:endParaRPr>
          </a:p>
          <a:p>
            <a:pPr marL="347472" indent="-347472" algn="l" rtl="0" eaLnBrk="1" latinLnBrk="0" hangingPunct="1">
              <a:lnSpc>
                <a:spcPct val="150000"/>
              </a:lnSpc>
            </a:pPr>
            <a:r>
              <a:rPr lang="en-IN"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Choose the Best Permutation</a:t>
            </a:r>
            <a:endParaRPr lang="en-IN" sz="2000" dirty="0">
              <a:effectLst/>
              <a:latin typeface="Times New Roman" panose="02020603050405020304" pitchFamily="18" charset="0"/>
              <a:cs typeface="Times New Roman" panose="02020603050405020304" pitchFamily="18" charset="0"/>
            </a:endParaRPr>
          </a:p>
          <a:p>
            <a:pPr marL="347472" indent="-347472" algn="l" rtl="0" eaLnBrk="1" latinLnBrk="0" hangingPunct="1">
              <a:lnSpc>
                <a:spcPct val="150000"/>
              </a:lnSpc>
            </a:pPr>
            <a:r>
              <a:rPr lang="en-IN"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Re-optimization</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0312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DB18D-3635-201C-221F-B0E4198E9E49}"/>
              </a:ext>
            </a:extLst>
          </p:cNvPr>
          <p:cNvSpPr>
            <a:spLocks noGrp="1"/>
          </p:cNvSpPr>
          <p:nvPr>
            <p:ph sz="quarter" idx="4"/>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pPr marL="0" indent="0" algn="ctr">
              <a:lnSpc>
                <a:spcPct val="150000"/>
              </a:lnSpc>
              <a:spcAft>
                <a:spcPts val="800"/>
              </a:spcAft>
              <a:buNone/>
            </a:pPr>
            <a:r>
              <a:rPr lang="en-IN" sz="1800" b="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Fig: Comparison of Portfolio Risk before and after optimizing the order</a:t>
            </a:r>
            <a:endParaRPr lang="en-IN" sz="1800" b="1"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pPr algn="ctr"/>
            <a:endParaRPr lang="en-IN" dirty="0"/>
          </a:p>
        </p:txBody>
      </p:sp>
      <p:pic>
        <p:nvPicPr>
          <p:cNvPr id="5" name="Picture 4">
            <a:extLst>
              <a:ext uri="{FF2B5EF4-FFF2-40B4-BE49-F238E27FC236}">
                <a16:creationId xmlns:a16="http://schemas.microsoft.com/office/drawing/2014/main" id="{5FE09130-A142-55AF-0B5E-C9902B6650AC}"/>
              </a:ext>
            </a:extLst>
          </p:cNvPr>
          <p:cNvPicPr>
            <a:picLocks noChangeAspect="1"/>
          </p:cNvPicPr>
          <p:nvPr/>
        </p:nvPicPr>
        <p:blipFill>
          <a:blip r:embed="rId2"/>
          <a:stretch>
            <a:fillRect/>
          </a:stretch>
        </p:blipFill>
        <p:spPr>
          <a:xfrm>
            <a:off x="2601927" y="746908"/>
            <a:ext cx="6988146" cy="4359929"/>
          </a:xfrm>
          <a:prstGeom prst="rect">
            <a:avLst/>
          </a:prstGeom>
        </p:spPr>
      </p:pic>
    </p:spTree>
    <p:extLst>
      <p:ext uri="{BB962C8B-B14F-4D97-AF65-F5344CB8AC3E}">
        <p14:creationId xmlns:p14="http://schemas.microsoft.com/office/powerpoint/2010/main" val="131193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CBC6D9-A74B-FB2B-01DD-4793B26EA276}"/>
              </a:ext>
            </a:extLst>
          </p:cNvPr>
          <p:cNvSpPr>
            <a:spLocks noGrp="1"/>
          </p:cNvSpPr>
          <p:nvPr>
            <p:ph type="body" sz="quarter" idx="13"/>
          </p:nvPr>
        </p:nvSpPr>
        <p:spPr>
          <a:xfrm>
            <a:off x="1550564" y="1076326"/>
            <a:ext cx="9965161" cy="4781550"/>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Risk Reduction: </a:t>
            </a:r>
            <a:r>
              <a:rPr lang="en-US" sz="2200" dirty="0">
                <a:solidFill>
                  <a:schemeClr val="tx1"/>
                </a:solidFill>
                <a:latin typeface="Times New Roman" panose="02020603050405020304" pitchFamily="18" charset="0"/>
                <a:cs typeface="Times New Roman" panose="02020603050405020304" pitchFamily="18" charset="0"/>
              </a:rPr>
              <a:t>Achieved portfolio risk of 0.0401, showing lower return variability  compared to other methods.                                                                                  </a:t>
            </a:r>
          </a:p>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Balanced Risk Contributions: </a:t>
            </a:r>
            <a:r>
              <a:rPr lang="en-US" sz="2200" dirty="0">
                <a:solidFill>
                  <a:schemeClr val="tx1"/>
                </a:solidFill>
                <a:latin typeface="Times New Roman" panose="02020603050405020304" pitchFamily="18" charset="0"/>
                <a:cs typeface="Times New Roman" panose="02020603050405020304" pitchFamily="18" charset="0"/>
              </a:rPr>
              <a:t>GSOP provides balanced asset risk contributions Bonds(22.2%)  ,Nifty(20.9%) ,Gold (20.2%) ,Sensex(19.2%), Currency(17.5%)               </a:t>
            </a:r>
          </a:p>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Identified the Ideal Order: </a:t>
            </a:r>
            <a:r>
              <a:rPr lang="en-US" sz="2200" dirty="0">
                <a:solidFill>
                  <a:schemeClr val="tx1"/>
                </a:solidFill>
                <a:latin typeface="Times New Roman" panose="02020603050405020304" pitchFamily="18" charset="0"/>
                <a:cs typeface="Times New Roman" panose="02020603050405020304" pitchFamily="18" charset="0"/>
              </a:rPr>
              <a:t>The ideal permutations include order such as Sensex, Bonds, Gold, Nifty50, Currency. GSOP performed better than the other portfolios, such as RPP and RBP in terms  of lower risk</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6957AC1-ADDE-9E59-8C72-ABA3CD438875}"/>
              </a:ext>
            </a:extLst>
          </p:cNvPr>
          <p:cNvSpPr txBox="1"/>
          <p:nvPr/>
        </p:nvSpPr>
        <p:spPr>
          <a:xfrm>
            <a:off x="3719512" y="429995"/>
            <a:ext cx="5005388" cy="646331"/>
          </a:xfrm>
          <a:prstGeom prst="rect">
            <a:avLst/>
          </a:prstGeom>
          <a:noFill/>
        </p:spPr>
        <p:txBody>
          <a:bodyPr wrap="square" rtlCol="0">
            <a:spAutoFit/>
          </a:bodyPr>
          <a:lstStyle/>
          <a:p>
            <a:pPr algn="ctr"/>
            <a:r>
              <a:rPr lang="en-US" sz="3600" b="1" dirty="0">
                <a:solidFill>
                  <a:schemeClr val="accent6"/>
                </a:solidFill>
                <a:latin typeface="Times New Roman" panose="02020603050405020304" pitchFamily="18" charset="0"/>
                <a:cs typeface="Times New Roman" panose="02020603050405020304" pitchFamily="18" charset="0"/>
              </a:rPr>
              <a:t>Result and Conclusion</a:t>
            </a:r>
            <a:endParaRPr lang="en-IN" sz="36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31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C193-78FD-A144-019C-1FC6BF76AFC1}"/>
              </a:ext>
            </a:extLst>
          </p:cNvPr>
          <p:cNvSpPr>
            <a:spLocks noGrp="1"/>
          </p:cNvSpPr>
          <p:nvPr>
            <p:ph type="title"/>
          </p:nvPr>
        </p:nvSpPr>
        <p:spPr>
          <a:xfrm>
            <a:off x="914400" y="342524"/>
            <a:ext cx="6583680" cy="700837"/>
          </a:xfrm>
        </p:spPr>
        <p:txBody>
          <a:bodyPr/>
          <a:lstStyle/>
          <a:p>
            <a:r>
              <a:rPr lang="en-US" dirty="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A6599D-0D69-8CB0-55E6-8B3D84956E29}"/>
              </a:ext>
            </a:extLst>
          </p:cNvPr>
          <p:cNvSpPr>
            <a:spLocks noGrp="1"/>
          </p:cNvSpPr>
          <p:nvPr>
            <p:ph idx="1"/>
          </p:nvPr>
        </p:nvSpPr>
        <p:spPr>
          <a:xfrm>
            <a:off x="914400" y="1463040"/>
            <a:ext cx="3702205" cy="4859102"/>
          </a:xfrm>
        </p:spPr>
        <p:txBody>
          <a:bodyPr>
            <a:normAutofit fontScale="85000" lnSpcReduction="20000"/>
          </a:bodyPr>
          <a:lstStyle/>
          <a:p>
            <a:r>
              <a:rPr lang="en-US" sz="2400" dirty="0">
                <a:solidFill>
                  <a:schemeClr val="tx1"/>
                </a:solidFill>
                <a:latin typeface="Times New Roman" panose="02020603050405020304" pitchFamily="18" charset="0"/>
                <a:cs typeface="Times New Roman" panose="02020603050405020304" pitchFamily="18" charset="0"/>
              </a:rPr>
              <a:t>Introduction </a:t>
            </a:r>
          </a:p>
          <a:p>
            <a:r>
              <a:rPr lang="en-US" sz="2400" dirty="0">
                <a:solidFill>
                  <a:schemeClr val="tx1"/>
                </a:solidFill>
                <a:latin typeface="Times New Roman" panose="02020603050405020304" pitchFamily="18" charset="0"/>
                <a:cs typeface="Times New Roman" panose="02020603050405020304" pitchFamily="18" charset="0"/>
              </a:rPr>
              <a:t>Rationale</a:t>
            </a:r>
          </a:p>
          <a:p>
            <a:r>
              <a:rPr lang="en-US" sz="2400" dirty="0">
                <a:solidFill>
                  <a:schemeClr val="tx1"/>
                </a:solidFill>
                <a:latin typeface="Times New Roman" panose="02020603050405020304" pitchFamily="18" charset="0"/>
                <a:cs typeface="Times New Roman" panose="02020603050405020304" pitchFamily="18" charset="0"/>
              </a:rPr>
              <a:t>Literature Review</a:t>
            </a:r>
          </a:p>
          <a:p>
            <a:r>
              <a:rPr lang="en-US" sz="2400" dirty="0">
                <a:solidFill>
                  <a:schemeClr val="tx1"/>
                </a:solidFill>
                <a:latin typeface="Times New Roman" panose="02020603050405020304" pitchFamily="18" charset="0"/>
                <a:cs typeface="Times New Roman" panose="02020603050405020304" pitchFamily="18" charset="0"/>
              </a:rPr>
              <a:t>Aim &amp; Objective</a:t>
            </a:r>
          </a:p>
          <a:p>
            <a:r>
              <a:rPr lang="en-US" sz="2400" dirty="0">
                <a:solidFill>
                  <a:schemeClr val="tx1"/>
                </a:solidFill>
                <a:latin typeface="Times New Roman" panose="02020603050405020304" pitchFamily="18" charset="0"/>
                <a:cs typeface="Times New Roman" panose="02020603050405020304" pitchFamily="18" charset="0"/>
              </a:rPr>
              <a:t>Data </a:t>
            </a:r>
            <a:r>
              <a:rPr lang="en-IN" sz="2400" dirty="0">
                <a:solidFill>
                  <a:schemeClr val="tx1"/>
                </a:solidFill>
                <a:latin typeface="Times New Roman" panose="02020603050405020304" pitchFamily="18" charset="0"/>
                <a:cs typeface="Times New Roman" panose="02020603050405020304" pitchFamily="18" charset="0"/>
              </a:rPr>
              <a:t>Description</a:t>
            </a:r>
          </a:p>
          <a:p>
            <a:r>
              <a:rPr lang="en-US" sz="2400" dirty="0">
                <a:solidFill>
                  <a:schemeClr val="tx1"/>
                </a:solidFill>
                <a:latin typeface="Times New Roman" panose="02020603050405020304" pitchFamily="18" charset="0"/>
                <a:cs typeface="Times New Roman" panose="02020603050405020304" pitchFamily="18" charset="0"/>
              </a:rPr>
              <a:t>Exploratory Data Analysis</a:t>
            </a:r>
          </a:p>
          <a:p>
            <a:r>
              <a:rPr lang="en-US" sz="2400" dirty="0">
                <a:solidFill>
                  <a:schemeClr val="tx1"/>
                </a:solidFill>
                <a:latin typeface="Times New Roman" panose="02020603050405020304" pitchFamily="18" charset="0"/>
                <a:cs typeface="Times New Roman" panose="02020603050405020304" pitchFamily="18" charset="0"/>
              </a:rPr>
              <a:t>Data </a:t>
            </a:r>
            <a:r>
              <a:rPr lang="en-IN" sz="2400" dirty="0">
                <a:solidFill>
                  <a:schemeClr val="tx1"/>
                </a:solidFill>
                <a:latin typeface="Times New Roman" panose="02020603050405020304" pitchFamily="18" charset="0"/>
                <a:cs typeface="Times New Roman" panose="02020603050405020304" pitchFamily="18" charset="0"/>
              </a:rPr>
              <a:t>Description</a:t>
            </a:r>
          </a:p>
          <a:p>
            <a:r>
              <a:rPr lang="en-US" sz="2400" dirty="0">
                <a:solidFill>
                  <a:schemeClr val="tx1"/>
                </a:solidFill>
                <a:latin typeface="Times New Roman" panose="02020603050405020304" pitchFamily="18" charset="0"/>
                <a:cs typeface="Times New Roman" panose="02020603050405020304" pitchFamily="18" charset="0"/>
              </a:rPr>
              <a:t>Methodology</a:t>
            </a:r>
          </a:p>
          <a:p>
            <a:r>
              <a:rPr lang="en-US" sz="2400" dirty="0">
                <a:solidFill>
                  <a:schemeClr val="tx1"/>
                </a:solidFill>
                <a:latin typeface="Times New Roman" panose="02020603050405020304" pitchFamily="18" charset="0"/>
                <a:cs typeface="Times New Roman" panose="02020603050405020304" pitchFamily="18" charset="0"/>
              </a:rPr>
              <a:t>Analysis</a:t>
            </a:r>
          </a:p>
          <a:p>
            <a:r>
              <a:rPr lang="en-US" sz="2400" dirty="0">
                <a:solidFill>
                  <a:schemeClr val="tx1"/>
                </a:solidFill>
                <a:latin typeface="Times New Roman" panose="02020603050405020304" pitchFamily="18" charset="0"/>
                <a:cs typeface="Times New Roman" panose="02020603050405020304" pitchFamily="18" charset="0"/>
              </a:rPr>
              <a:t>Results &amp; Conclusion</a:t>
            </a:r>
          </a:p>
          <a:p>
            <a:r>
              <a:rPr lang="en-US" sz="2400" dirty="0">
                <a:solidFill>
                  <a:schemeClr val="tx1"/>
                </a:solidFill>
                <a:latin typeface="Times New Roman" panose="02020603050405020304" pitchFamily="18" charset="0"/>
                <a:cs typeface="Times New Roman" panose="02020603050405020304" pitchFamily="18" charset="0"/>
              </a:rPr>
              <a:t>Limitations &amp; Future Scope</a:t>
            </a:r>
          </a:p>
          <a:p>
            <a:r>
              <a:rPr lang="en-US" dirty="0">
                <a:solidFill>
                  <a:schemeClr val="tx1"/>
                </a:solidFill>
                <a:latin typeface="Times New Roman" panose="02020603050405020304" pitchFamily="18" charset="0"/>
                <a:cs typeface="Times New Roman" panose="02020603050405020304" pitchFamily="18" charset="0"/>
              </a:rPr>
              <a:t>References </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93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79DF37-A1FF-CBEC-16BF-EB6682F7C52C}"/>
              </a:ext>
            </a:extLst>
          </p:cNvPr>
          <p:cNvSpPr txBox="1"/>
          <p:nvPr/>
        </p:nvSpPr>
        <p:spPr>
          <a:xfrm>
            <a:off x="1" y="285750"/>
            <a:ext cx="6981824" cy="646331"/>
          </a:xfrm>
          <a:prstGeom prst="rect">
            <a:avLst/>
          </a:prstGeom>
          <a:noFill/>
        </p:spPr>
        <p:txBody>
          <a:bodyPr wrap="square" rtlCol="0">
            <a:spAutoFit/>
          </a:bodyPr>
          <a:lstStyle/>
          <a:p>
            <a:pPr algn="ctr"/>
            <a:r>
              <a:rPr lang="en-US" sz="3600" b="1" dirty="0">
                <a:solidFill>
                  <a:schemeClr val="accent6"/>
                </a:solidFill>
                <a:latin typeface="Times New Roman" panose="02020603050405020304" pitchFamily="18" charset="0"/>
                <a:cs typeface="Times New Roman" panose="02020603050405020304" pitchFamily="18" charset="0"/>
              </a:rPr>
              <a:t>Limitation and Future Scope</a:t>
            </a:r>
            <a:endParaRPr lang="en-IN" sz="3600" b="1" dirty="0">
              <a:solidFill>
                <a:schemeClr val="accent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C8FF79D-DB21-1528-9743-B38D1EBDC09E}"/>
              </a:ext>
            </a:extLst>
          </p:cNvPr>
          <p:cNvSpPr txBox="1"/>
          <p:nvPr/>
        </p:nvSpPr>
        <p:spPr>
          <a:xfrm>
            <a:off x="190500" y="1276350"/>
            <a:ext cx="7686676" cy="553997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Dependency on Historical Data: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methods used depends heavily on historical data for estimating asset returns , volatilities and correlations.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Assumption of Stationarity: </a:t>
            </a:r>
            <a:r>
              <a:rPr lang="en-US" sz="2000" dirty="0">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ssumed during the analysis the historical volatility and correlation patterns are relatively stable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Investor Behaviour is Not Considered.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Broader Asset Inclusion: </a:t>
            </a:r>
            <a:r>
              <a:rPr lang="en-US" sz="2000" dirty="0">
                <a:latin typeface="Times New Roman" panose="02020603050405020304" pitchFamily="18" charset="0"/>
                <a:cs typeface="Times New Roman" panose="02020603050405020304" pitchFamily="18" charset="0"/>
              </a:rPr>
              <a:t>Expand GSOP to include alternative assets (e.g., real estate, cryptocurrencies) and international markets to explore deeper diversification benefits.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 adaptive risk budgets and automated rebalancing strategies that adjust based on market conditions for improved stability.</a:t>
            </a:r>
          </a:p>
          <a:p>
            <a:endParaRPr lang="en-US" dirty="0"/>
          </a:p>
          <a:p>
            <a:endParaRPr lang="en-US" dirty="0"/>
          </a:p>
          <a:p>
            <a:endParaRPr lang="en-IN" dirty="0"/>
          </a:p>
        </p:txBody>
      </p:sp>
      <p:cxnSp>
        <p:nvCxnSpPr>
          <p:cNvPr id="11" name="Straight Connector 10">
            <a:extLst>
              <a:ext uri="{FF2B5EF4-FFF2-40B4-BE49-F238E27FC236}">
                <a16:creationId xmlns:a16="http://schemas.microsoft.com/office/drawing/2014/main" id="{65BE093A-576A-57E9-E58F-E2BD9D3D7E72}"/>
              </a:ext>
            </a:extLst>
          </p:cNvPr>
          <p:cNvCxnSpPr>
            <a:cxnSpLocks/>
          </p:cNvCxnSpPr>
          <p:nvPr/>
        </p:nvCxnSpPr>
        <p:spPr>
          <a:xfrm>
            <a:off x="333375" y="3733800"/>
            <a:ext cx="7162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1570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8329470-87E5-5A57-62D5-DB6A6B8D9052}"/>
              </a:ext>
            </a:extLst>
          </p:cNvPr>
          <p:cNvSpPr>
            <a:spLocks noGrp="1" noChangeArrowheads="1"/>
          </p:cNvSpPr>
          <p:nvPr>
            <p:ph sz="quarter" idx="4"/>
          </p:nvPr>
        </p:nvSpPr>
        <p:spPr bwMode="auto">
          <a:xfrm>
            <a:off x="1155122" y="1878724"/>
            <a:ext cx="9770053" cy="339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mj-lt"/>
              <a:buAutoNum type="arabicPeriod"/>
            </a:pP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Meucci, A. (2009). Managing diversification. </a:t>
            </a:r>
            <a:r>
              <a:rPr lang="en-IN" sz="1800" i="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Risk</a:t>
            </a: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 May 2009.</a:t>
            </a:r>
          </a:p>
          <a:p>
            <a:pPr marL="342900" indent="-342900" eaLnBrk="0" fontAlgn="base" hangingPunct="0">
              <a:spcBef>
                <a:spcPct val="0"/>
              </a:spcBef>
              <a:spcAft>
                <a:spcPct val="0"/>
              </a:spcAft>
              <a:buFont typeface="+mj-lt"/>
              <a:buAutoNum type="arabicPeriod"/>
            </a:pP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Meucci, A., Santangelo, A., &amp; Deguest, R. (2015). Risk budgeting and diversification based on optimized uncorrelated factors. SSRN. </a:t>
            </a:r>
            <a:r>
              <a:rPr lang="en-IN" sz="1800" u="sng"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hlinkClick r:id="rId2">
                  <a:extLst>
                    <a:ext uri="{A12FA001-AC4F-418D-AE19-62706E023703}">
                      <ahyp:hlinkClr xmlns:ahyp="http://schemas.microsoft.com/office/drawing/2018/hyperlinkcolor" val="tx"/>
                    </a:ext>
                  </a:extLst>
                </a:hlinkClick>
              </a:rPr>
              <a:t>https://doi.org/10.2139/ssrn.2276632</a:t>
            </a:r>
            <a:endParaRPr lang="en-IN" sz="18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pPr marL="342900" indent="-342900" eaLnBrk="0" fontAlgn="base" hangingPunct="0">
              <a:spcBef>
                <a:spcPct val="0"/>
              </a:spcBef>
              <a:spcAft>
                <a:spcPct val="0"/>
              </a:spcAft>
              <a:buFont typeface="+mj-lt"/>
              <a:buAutoNum type="arabicPeriod"/>
            </a:pP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Kamauchi, K., &amp; Yokouchi, D. (2021). A method for risk parity/budgeting portfolio based on Gram-Schmidt orthogonalization. </a:t>
            </a:r>
            <a:r>
              <a:rPr lang="en-IN" sz="1800" i="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Hitotsubashi Journal of Commerce and Management, 54</a:t>
            </a: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(1), 15–27. </a:t>
            </a:r>
            <a:r>
              <a:rPr lang="en-IN" sz="1800" u="sng"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hlinkClick r:id="rId3">
                  <a:extLst>
                    <a:ext uri="{A12FA001-AC4F-418D-AE19-62706E023703}">
                      <ahyp:hlinkClr xmlns:ahyp="http://schemas.microsoft.com/office/drawing/2018/hyperlinkcolor" val="tx"/>
                    </a:ext>
                  </a:extLst>
                </a:hlinkClick>
              </a:rPr>
              <a:t>https://doi.org/10.15057/hjcm.2020002</a:t>
            </a:r>
            <a:endParaRPr lang="en-IN" sz="18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pPr marL="342900" indent="-342900" eaLnBrk="0" fontAlgn="base" hangingPunct="0">
              <a:spcBef>
                <a:spcPct val="0"/>
              </a:spcBef>
              <a:spcAft>
                <a:spcPct val="0"/>
              </a:spcAft>
              <a:buFont typeface="+mj-lt"/>
              <a:buAutoNum type="arabicPeriod"/>
            </a:pP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Roncalli, T. (2013). </a:t>
            </a:r>
            <a:r>
              <a:rPr lang="en-IN" sz="1800" i="1"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Introduction to risk parity and budgeting</a:t>
            </a:r>
            <a:r>
              <a:rPr lang="en-IN" sz="1800" kern="100" dirty="0">
                <a:solidFill>
                  <a:schemeClr val="tx1"/>
                </a:solidFill>
                <a:effectLst/>
                <a:latin typeface="Times New Roman" panose="02020603050405020304" pitchFamily="18" charset="0"/>
                <a:ea typeface="Calibri" panose="020F0502020204030204" pitchFamily="34" charset="0"/>
                <a:cs typeface="Cordia New" panose="020B0304020202020204" pitchFamily="34" charset="-34"/>
              </a:rPr>
              <a:t>. Chapman and Hall/CRC Financial Mathematics Series.</a:t>
            </a:r>
            <a:endParaRPr lang="en-IN" sz="1800" kern="100" dirty="0">
              <a:solidFill>
                <a:schemeClr val="tx1"/>
              </a:solidFill>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Markowitz, H. (1952). </a:t>
            </a:r>
            <a:r>
              <a:rPr lang="en-IN" sz="1800" i="1" dirty="0">
                <a:solidFill>
                  <a:srgbClr val="000000"/>
                </a:solidFill>
                <a:effectLst/>
                <a:latin typeface="Times New Roman" panose="02020603050405020304" pitchFamily="18" charset="0"/>
                <a:ea typeface="Calibri" panose="020F0502020204030204" pitchFamily="34" charset="0"/>
              </a:rPr>
              <a:t>Portfolio Selection. </a:t>
            </a:r>
            <a:r>
              <a:rPr lang="en-IN" sz="1800" dirty="0">
                <a:solidFill>
                  <a:srgbClr val="000000"/>
                </a:solidFill>
                <a:effectLst/>
                <a:latin typeface="Times New Roman" panose="02020603050405020304" pitchFamily="18" charset="0"/>
                <a:ea typeface="Calibri" panose="020F0502020204030204" pitchFamily="34" charset="0"/>
              </a:rPr>
              <a:t>Journal of Finance 7(1), 77-91</a:t>
            </a:r>
          </a:p>
          <a:p>
            <a:pPr marL="0" indent="0">
              <a:buNone/>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22E2FC0-55C2-367B-A170-7AB744E48706}"/>
              </a:ext>
            </a:extLst>
          </p:cNvPr>
          <p:cNvSpPr txBox="1"/>
          <p:nvPr/>
        </p:nvSpPr>
        <p:spPr>
          <a:xfrm>
            <a:off x="1266825" y="696052"/>
            <a:ext cx="6416365" cy="646331"/>
          </a:xfrm>
          <a:prstGeom prst="rect">
            <a:avLst/>
          </a:prstGeom>
          <a:noFill/>
        </p:spPr>
        <p:txBody>
          <a:bodyPr wrap="square" rtlCol="0">
            <a:spAutoFit/>
          </a:bodyPr>
          <a:lstStyle/>
          <a:p>
            <a:r>
              <a:rPr lang="en-US" sz="3600" b="1" dirty="0">
                <a:solidFill>
                  <a:schemeClr val="accent6"/>
                </a:solidFill>
                <a:latin typeface="Times New Roman" panose="02020603050405020304" pitchFamily="18" charset="0"/>
                <a:cs typeface="Times New Roman" panose="02020603050405020304" pitchFamily="18" charset="0"/>
              </a:rPr>
              <a:t>References</a:t>
            </a:r>
            <a:endParaRPr lang="en-IN" sz="36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11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ED57-DABA-FD42-29AD-ED9AD9AB835F}"/>
              </a:ext>
            </a:extLst>
          </p:cNvPr>
          <p:cNvSpPr>
            <a:spLocks noGrp="1"/>
          </p:cNvSpPr>
          <p:nvPr>
            <p:ph type="ctrTitle"/>
          </p:nvPr>
        </p:nvSpPr>
        <p:spPr/>
        <p:txBody>
          <a:bodyPr/>
          <a:lstStyle/>
          <a:p>
            <a:r>
              <a:rPr lang="en-IN" sz="5400" dirty="0"/>
              <a:t>Thank you</a:t>
            </a:r>
          </a:p>
        </p:txBody>
      </p:sp>
    </p:spTree>
    <p:extLst>
      <p:ext uri="{BB962C8B-B14F-4D97-AF65-F5344CB8AC3E}">
        <p14:creationId xmlns:p14="http://schemas.microsoft.com/office/powerpoint/2010/main" val="216827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8EE9-0183-1C57-3614-5BE76DD178FC}"/>
              </a:ext>
            </a:extLst>
          </p:cNvPr>
          <p:cNvSpPr>
            <a:spLocks noGrp="1"/>
          </p:cNvSpPr>
          <p:nvPr>
            <p:ph type="title"/>
          </p:nvPr>
        </p:nvSpPr>
        <p:spPr>
          <a:xfrm>
            <a:off x="4170947" y="609600"/>
            <a:ext cx="7255079" cy="737937"/>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C7BEBF6-7DB0-C760-D4E8-D68D00C7F814}"/>
              </a:ext>
            </a:extLst>
          </p:cNvPr>
          <p:cNvSpPr>
            <a:spLocks noGrp="1"/>
          </p:cNvSpPr>
          <p:nvPr>
            <p:ph sz="half" idx="2"/>
          </p:nvPr>
        </p:nvSpPr>
        <p:spPr>
          <a:xfrm>
            <a:off x="3460564" y="1688776"/>
            <a:ext cx="7965461" cy="4405689"/>
          </a:xfrm>
        </p:spPr>
        <p:txBody>
          <a:bodyPr>
            <a:normAutofit fontScale="70000" lnSpcReduction="20000"/>
          </a:bodyPr>
          <a:lstStyle/>
          <a:p>
            <a:pPr>
              <a:lnSpc>
                <a:spcPct val="160000"/>
              </a:lnSpc>
            </a:pPr>
            <a:r>
              <a:rPr lang="en-US" sz="2900" dirty="0">
                <a:solidFill>
                  <a:schemeClr val="tx1"/>
                </a:solidFill>
                <a:latin typeface="Times New Roman" panose="02020603050405020304" pitchFamily="18" charset="0"/>
                <a:cs typeface="Times New Roman" panose="02020603050405020304" pitchFamily="18" charset="0"/>
              </a:rPr>
              <a:t>In modern finance, </a:t>
            </a:r>
            <a:r>
              <a:rPr lang="en-US" sz="2900" b="1" dirty="0">
                <a:solidFill>
                  <a:schemeClr val="tx1"/>
                </a:solidFill>
                <a:latin typeface="Times New Roman" panose="02020603050405020304" pitchFamily="18" charset="0"/>
                <a:cs typeface="Times New Roman" panose="02020603050405020304" pitchFamily="18" charset="0"/>
              </a:rPr>
              <a:t>Risk Parity/Budgeting</a:t>
            </a:r>
            <a:r>
              <a:rPr lang="en-US" sz="2900" dirty="0">
                <a:solidFill>
                  <a:schemeClr val="tx1"/>
                </a:solidFill>
                <a:latin typeface="Times New Roman" panose="02020603050405020304" pitchFamily="18" charset="0"/>
                <a:cs typeface="Times New Roman" panose="02020603050405020304" pitchFamily="18" charset="0"/>
              </a:rPr>
              <a:t> offers a balanced approach to portfolio allocation by focusing on each asset’s risk contribution, not just returns. Unlike traditional methods, this strategy prevents over-concentration, enhancing diversification during market volatility.</a:t>
            </a:r>
          </a:p>
          <a:p>
            <a:pPr>
              <a:lnSpc>
                <a:spcPct val="160000"/>
              </a:lnSpc>
            </a:pPr>
            <a:r>
              <a:rPr lang="en-US" sz="2900" dirty="0">
                <a:solidFill>
                  <a:schemeClr val="tx1"/>
                </a:solidFill>
                <a:latin typeface="Times New Roman" panose="02020603050405020304" pitchFamily="18" charset="0"/>
                <a:cs typeface="Times New Roman" panose="02020603050405020304" pitchFamily="18" charset="0"/>
              </a:rPr>
              <a:t>This study introduces a </a:t>
            </a:r>
            <a:r>
              <a:rPr lang="en-US" sz="2900" b="1" dirty="0">
                <a:solidFill>
                  <a:schemeClr val="tx1"/>
                </a:solidFill>
                <a:latin typeface="Times New Roman" panose="02020603050405020304" pitchFamily="18" charset="0"/>
                <a:cs typeface="Times New Roman" panose="02020603050405020304" pitchFamily="18" charset="0"/>
              </a:rPr>
              <a:t>new method using Gram-Schmidt orthogonalization</a:t>
            </a:r>
            <a:r>
              <a:rPr lang="en-US" sz="2900" dirty="0">
                <a:solidFill>
                  <a:schemeClr val="tx1"/>
                </a:solidFill>
                <a:latin typeface="Times New Roman" panose="02020603050405020304" pitchFamily="18" charset="0"/>
                <a:cs typeface="Times New Roman" panose="02020603050405020304" pitchFamily="18" charset="0"/>
              </a:rPr>
              <a:t> to implement Risk Parity/Budgeting, aiming to reduce concentration risk and improve portfolio resilience. Our findings provide insights for investors seeking optimized, risk-balanced strategies in complex markets.</a:t>
            </a:r>
          </a:p>
          <a:p>
            <a:endParaRPr lang="en-IN" dirty="0"/>
          </a:p>
        </p:txBody>
      </p:sp>
    </p:spTree>
    <p:extLst>
      <p:ext uri="{BB962C8B-B14F-4D97-AF65-F5344CB8AC3E}">
        <p14:creationId xmlns:p14="http://schemas.microsoft.com/office/powerpoint/2010/main" val="346653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B6CE748-61DF-9006-BAA7-ACC4F87AE718}"/>
              </a:ext>
            </a:extLst>
          </p:cNvPr>
          <p:cNvSpPr>
            <a:spLocks noGrp="1"/>
          </p:cNvSpPr>
          <p:nvPr>
            <p:ph idx="1"/>
          </p:nvPr>
        </p:nvSpPr>
        <p:spPr>
          <a:xfrm>
            <a:off x="937670" y="1709426"/>
            <a:ext cx="10016657" cy="4970446"/>
          </a:xfrm>
        </p:spPr>
        <p:txBody>
          <a:bodyPr>
            <a:normAutofit fontScale="92500"/>
          </a:bodyPr>
          <a:lstStyle/>
          <a:p>
            <a:pPr algn="ctr">
              <a:lnSpc>
                <a:spcPct val="150000"/>
              </a:lnSpc>
            </a:pPr>
            <a:r>
              <a:rPr lang="en-US" dirty="0">
                <a:solidFill>
                  <a:schemeClr val="tx1"/>
                </a:solidFill>
                <a:latin typeface="Times New Roman" panose="02020603050405020304" pitchFamily="18" charset="0"/>
                <a:cs typeface="Times New Roman" panose="02020603050405020304" pitchFamily="18" charset="0"/>
              </a:rPr>
              <a:t>This study addresses the need for adaptive risk management in the Indian financial market, where asset volatility and correlations fluctuate with economic changes. Traditional portfolios often concentrate risk in high-volatility assets, increasing exposure to market declines. By using risk parity to balance risk across assets and applying Gram-Schmidt orthogonalization to create uncorrelated risk sources, this research offers a strategy tailored to the unique dynamics of Indian assets. The combination of these methods aims to support investors and portfolio managers in building resilient portfolios that achieve balanced risk-adjusted returns, helping them navigate the complexities of emerging markets.</a:t>
            </a:r>
          </a:p>
        </p:txBody>
      </p:sp>
      <p:sp>
        <p:nvSpPr>
          <p:cNvPr id="11" name="Picture Placeholder 9">
            <a:extLst>
              <a:ext uri="{FF2B5EF4-FFF2-40B4-BE49-F238E27FC236}">
                <a16:creationId xmlns:a16="http://schemas.microsoft.com/office/drawing/2014/main" id="{ADC76CB2-FD1C-F0B0-C345-3EC7A2185906}"/>
              </a:ext>
            </a:extLst>
          </p:cNvPr>
          <p:cNvSpPr>
            <a:spLocks noGrp="1"/>
          </p:cNvSpPr>
          <p:nvPr>
            <p:ph type="title"/>
          </p:nvPr>
        </p:nvSpPr>
        <p:spPr>
          <a:xfrm>
            <a:off x="2926080" y="875121"/>
            <a:ext cx="5140959" cy="599665"/>
          </a:xfrm>
        </p:spPr>
        <p:txBody>
          <a:bodyPr/>
          <a:lstStyle/>
          <a:p>
            <a:pPr algn="ctr"/>
            <a:r>
              <a:rPr lang="en-IN" dirty="0">
                <a:latin typeface="Times New Roman" panose="02020603050405020304" pitchFamily="18" charset="0"/>
                <a:cs typeface="Times New Roman" panose="02020603050405020304" pitchFamily="18" charset="0"/>
              </a:rPr>
              <a:t>             rationale</a:t>
            </a:r>
          </a:p>
        </p:txBody>
      </p:sp>
    </p:spTree>
    <p:extLst>
      <p:ext uri="{BB962C8B-B14F-4D97-AF65-F5344CB8AC3E}">
        <p14:creationId xmlns:p14="http://schemas.microsoft.com/office/powerpoint/2010/main" val="237510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EEE04-5672-EB50-167A-E5512A4F7D82}"/>
              </a:ext>
            </a:extLst>
          </p:cNvPr>
          <p:cNvSpPr>
            <a:spLocks noGrp="1"/>
          </p:cNvSpPr>
          <p:nvPr>
            <p:ph sz="half" idx="2"/>
          </p:nvPr>
        </p:nvSpPr>
        <p:spPr>
          <a:xfrm>
            <a:off x="3079631" y="1780877"/>
            <a:ext cx="8693596" cy="4716230"/>
          </a:xfrm>
        </p:spPr>
        <p:txBody>
          <a:bodyPr>
            <a:noAutofit/>
          </a:bodyPr>
          <a:lstStyle/>
          <a:p>
            <a:pPr marL="0" indent="0">
              <a:lnSpc>
                <a:spcPct val="150000"/>
              </a:lnSpc>
              <a:buNone/>
            </a:pPr>
            <a:r>
              <a:rPr lang="en-IN" b="1" dirty="0">
                <a:solidFill>
                  <a:schemeClr val="tx1"/>
                </a:solidFill>
                <a:latin typeface="Times New Roman" panose="02020603050405020304" pitchFamily="18" charset="0"/>
                <a:cs typeface="Times New Roman" panose="02020603050405020304" pitchFamily="18" charset="0"/>
              </a:rPr>
              <a:t>Title:</a:t>
            </a:r>
            <a:r>
              <a:rPr lang="en-IN" dirty="0">
                <a:solidFill>
                  <a:schemeClr val="tx1"/>
                </a:solidFill>
                <a:latin typeface="Times New Roman" panose="02020603050405020304" pitchFamily="18" charset="0"/>
                <a:cs typeface="Times New Roman" panose="02020603050405020304" pitchFamily="18" charset="0"/>
              </a:rPr>
              <a:t> A Method for Risk Parity/Budgeting Portfolio Based on Gram-Schmidt Orthogonalization</a:t>
            </a:r>
          </a:p>
          <a:p>
            <a:pPr marL="0" indent="0">
              <a:lnSpc>
                <a:spcPct val="150000"/>
              </a:lnSpc>
              <a:buNone/>
            </a:pPr>
            <a:r>
              <a:rPr lang="en-IN" b="1" dirty="0">
                <a:solidFill>
                  <a:schemeClr val="tx1"/>
                </a:solidFill>
                <a:latin typeface="Times New Roman" panose="02020603050405020304" pitchFamily="18" charset="0"/>
                <a:cs typeface="Times New Roman" panose="02020603050405020304" pitchFamily="18" charset="0"/>
              </a:rPr>
              <a:t>Authors: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Kensuke Kamauchi, Mercer Investments (Japan) Ltd., Tokyo</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Daisuke Yokouchi, Hitotsubashi University, Tokyo</a:t>
            </a:r>
          </a:p>
          <a:p>
            <a:pPr marL="0" indent="0">
              <a:lnSpc>
                <a:spcPct val="150000"/>
              </a:lnSpc>
              <a:buNone/>
            </a:pPr>
            <a:r>
              <a:rPr lang="en-IN" b="1" dirty="0">
                <a:solidFill>
                  <a:schemeClr val="tx1"/>
                </a:solidFill>
                <a:latin typeface="Times New Roman" panose="02020603050405020304" pitchFamily="18" charset="0"/>
                <a:cs typeface="Times New Roman" panose="02020603050405020304" pitchFamily="18" charset="0"/>
              </a:rPr>
              <a:t>Abstract:</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This paper introduces a </a:t>
            </a:r>
            <a:r>
              <a:rPr lang="en-IN" b="1" dirty="0">
                <a:solidFill>
                  <a:schemeClr val="tx1"/>
                </a:solidFill>
                <a:latin typeface="Times New Roman" panose="02020603050405020304" pitchFamily="18" charset="0"/>
                <a:cs typeface="Times New Roman" panose="02020603050405020304" pitchFamily="18" charset="0"/>
              </a:rPr>
              <a:t>Risk Parity/Budgeting Portfolio</a:t>
            </a:r>
            <a:r>
              <a:rPr lang="en-IN" dirty="0">
                <a:solidFill>
                  <a:schemeClr val="tx1"/>
                </a:solidFill>
                <a:latin typeface="Times New Roman" panose="02020603050405020304" pitchFamily="18" charset="0"/>
                <a:cs typeface="Times New Roman" panose="02020603050405020304" pitchFamily="18" charset="0"/>
              </a:rPr>
              <a:t> approach using </a:t>
            </a:r>
            <a:r>
              <a:rPr lang="en-IN" b="1" dirty="0">
                <a:solidFill>
                  <a:schemeClr val="tx1"/>
                </a:solidFill>
                <a:latin typeface="Times New Roman" panose="02020603050405020304" pitchFamily="18" charset="0"/>
                <a:cs typeface="Times New Roman" panose="02020603050405020304" pitchFamily="18" charset="0"/>
              </a:rPr>
              <a:t>Gram-Schmidt </a:t>
            </a:r>
            <a:r>
              <a:rPr lang="en-IN" dirty="0">
                <a:solidFill>
                  <a:schemeClr val="tx1"/>
                </a:solidFill>
                <a:latin typeface="Times New Roman" panose="02020603050405020304" pitchFamily="18" charset="0"/>
                <a:cs typeface="Times New Roman" panose="02020603050405020304" pitchFamily="18" charset="0"/>
              </a:rPr>
              <a:t>Orthogonalization to improve asset-based and principal component risk portfolios. The new method offers more interpretable portfolio weights with similar performance and volatility to existing approaches, addressing limitations in current strategies.</a:t>
            </a:r>
          </a:p>
          <a:p>
            <a:endParaRPr lang="en-IN" dirty="0"/>
          </a:p>
        </p:txBody>
      </p:sp>
      <p:sp>
        <p:nvSpPr>
          <p:cNvPr id="9" name="TextBox 8">
            <a:extLst>
              <a:ext uri="{FF2B5EF4-FFF2-40B4-BE49-F238E27FC236}">
                <a16:creationId xmlns:a16="http://schemas.microsoft.com/office/drawing/2014/main" id="{760FE77A-EF33-79EB-8A51-A663DCB47691}"/>
              </a:ext>
            </a:extLst>
          </p:cNvPr>
          <p:cNvSpPr txBox="1"/>
          <p:nvPr/>
        </p:nvSpPr>
        <p:spPr>
          <a:xfrm>
            <a:off x="4003288" y="516170"/>
            <a:ext cx="5832088" cy="646331"/>
          </a:xfrm>
          <a:prstGeom prst="rect">
            <a:avLst/>
          </a:prstGeom>
          <a:noFill/>
        </p:spPr>
        <p:txBody>
          <a:bodyPr wrap="square" rtlCol="0">
            <a:spAutoFit/>
          </a:bodyPr>
          <a:lstStyle/>
          <a:p>
            <a:pPr algn="ctr"/>
            <a:r>
              <a:rPr lang="en-US" sz="3600" b="1" dirty="0">
                <a:solidFill>
                  <a:schemeClr val="accent6"/>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600976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F376FF-4CC2-B312-7F43-E7063866819C}"/>
              </a:ext>
            </a:extLst>
          </p:cNvPr>
          <p:cNvSpPr>
            <a:spLocks noGrp="1"/>
          </p:cNvSpPr>
          <p:nvPr>
            <p:ph type="title"/>
          </p:nvPr>
        </p:nvSpPr>
        <p:spPr>
          <a:xfrm>
            <a:off x="1720646" y="334298"/>
            <a:ext cx="4021394" cy="609599"/>
          </a:xfrm>
        </p:spPr>
        <p:txBody>
          <a:bodyPr/>
          <a:lstStyle/>
          <a:p>
            <a:pPr algn="ctr"/>
            <a:r>
              <a:rPr lang="en-IN" dirty="0">
                <a:latin typeface="Times New Roman" panose="02020603050405020304" pitchFamily="18" charset="0"/>
                <a:cs typeface="Times New Roman" panose="02020603050405020304" pitchFamily="18" charset="0"/>
              </a:rPr>
              <a:t>       OBJECTIVE</a:t>
            </a:r>
          </a:p>
        </p:txBody>
      </p:sp>
      <p:sp>
        <p:nvSpPr>
          <p:cNvPr id="5" name="Content Placeholder 4">
            <a:extLst>
              <a:ext uri="{FF2B5EF4-FFF2-40B4-BE49-F238E27FC236}">
                <a16:creationId xmlns:a16="http://schemas.microsoft.com/office/drawing/2014/main" id="{A4AF3407-6464-94D5-DFED-E634C9AA8959}"/>
              </a:ext>
            </a:extLst>
          </p:cNvPr>
          <p:cNvSpPr>
            <a:spLocks noGrp="1"/>
          </p:cNvSpPr>
          <p:nvPr>
            <p:ph idx="1"/>
          </p:nvPr>
        </p:nvSpPr>
        <p:spPr>
          <a:xfrm>
            <a:off x="333314" y="1371599"/>
            <a:ext cx="7113861" cy="4454166"/>
          </a:xfrm>
        </p:spPr>
        <p:txBody>
          <a:bodyPr>
            <a:noAutofit/>
          </a:bodyPr>
          <a:lstStyle/>
          <a:p>
            <a:pPr marL="342900" indent="-342900">
              <a:spcAft>
                <a:spcPts val="800"/>
              </a:spcAft>
              <a:buFont typeface="Arial" panose="020B0604020202020204" pitchFamily="34" charset="0"/>
              <a:buChar char="•"/>
            </a:pPr>
            <a:r>
              <a:rPr lang="en-IN"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Evaluate the volatility and returns of  </a:t>
            </a:r>
            <a:r>
              <a:rPr lang="en-IN" sz="22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
            </a:r>
            <a:r>
              <a:rPr lang="en-IN"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ortfolio.</a:t>
            </a:r>
          </a:p>
          <a:p>
            <a:pPr marL="342900" indent="-342900">
              <a:spcAft>
                <a:spcPts val="800"/>
              </a:spcAft>
              <a:buFont typeface="Arial" panose="020B0604020202020204" pitchFamily="34" charset="0"/>
              <a:buChar char="•"/>
            </a:pPr>
            <a:r>
              <a:rPr lang="en-IN"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Compare the performance of risk parity and risk budgeting portfolios with the proposed Gram-Schmidt </a:t>
            </a:r>
            <a:r>
              <a:rPr lang="en-IN" sz="2200" dirty="0">
                <a:solidFill>
                  <a:schemeClr val="tx1"/>
                </a:solidFill>
                <a:latin typeface="Times New Roman" panose="02020603050405020304" pitchFamily="18" charset="0"/>
                <a:cs typeface="Times New Roman" panose="02020603050405020304" pitchFamily="18" charset="0"/>
              </a:rPr>
              <a:t>Orthogonalization</a:t>
            </a:r>
            <a:r>
              <a:rPr lang="en-IN"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method. </a:t>
            </a:r>
          </a:p>
          <a:p>
            <a:pPr marL="342900" indent="-342900">
              <a:spcAft>
                <a:spcPts val="800"/>
              </a:spcAft>
              <a:buFont typeface="Arial" panose="020B0604020202020204" pitchFamily="34" charset="0"/>
              <a:buChar char="•"/>
            </a:pPr>
            <a:r>
              <a:rPr lang="en-IN" sz="2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Determining the optimal order of orthogonalization which is crucial to ensure that the method effectively balances risk contributions and improves diversification.</a:t>
            </a:r>
          </a:p>
        </p:txBody>
      </p:sp>
    </p:spTree>
    <p:extLst>
      <p:ext uri="{BB962C8B-B14F-4D97-AF65-F5344CB8AC3E}">
        <p14:creationId xmlns:p14="http://schemas.microsoft.com/office/powerpoint/2010/main" val="213807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F8F5-1077-2707-C79C-F295EC86E3DC}"/>
              </a:ext>
            </a:extLst>
          </p:cNvPr>
          <p:cNvSpPr>
            <a:spLocks noGrp="1"/>
          </p:cNvSpPr>
          <p:nvPr>
            <p:ph type="title"/>
          </p:nvPr>
        </p:nvSpPr>
        <p:spPr>
          <a:xfrm>
            <a:off x="2926080" y="713076"/>
            <a:ext cx="5259554" cy="688398"/>
          </a:xfrm>
        </p:spPr>
        <p:txBody>
          <a:bodyPr/>
          <a:lstStyle/>
          <a:p>
            <a:pPr algn="ctr"/>
            <a:r>
              <a:rPr lang="en-IN"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D40DED90-E0E5-6C5B-AC39-567F9C587A6A}"/>
              </a:ext>
            </a:extLst>
          </p:cNvPr>
          <p:cNvSpPr>
            <a:spLocks noGrp="1"/>
          </p:cNvSpPr>
          <p:nvPr>
            <p:ph idx="1"/>
          </p:nvPr>
        </p:nvSpPr>
        <p:spPr>
          <a:xfrm>
            <a:off x="1076959" y="1562422"/>
            <a:ext cx="10038081" cy="4759148"/>
          </a:xfrm>
        </p:spPr>
        <p:txBody>
          <a:bodyPr>
            <a:normAutofit lnSpcReduction="10000"/>
          </a:bodyPr>
          <a:lstStyle/>
          <a:p>
            <a:endParaRPr lang="en-US" sz="19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900" b="1" dirty="0">
                <a:solidFill>
                  <a:schemeClr val="tx1"/>
                </a:solidFill>
                <a:latin typeface="Times New Roman" panose="02020603050405020304" pitchFamily="18" charset="0"/>
                <a:cs typeface="Times New Roman" panose="02020603050405020304" pitchFamily="18" charset="0"/>
              </a:rPr>
              <a:t> Sensex &amp; Nifty 50</a:t>
            </a:r>
            <a:r>
              <a:rPr lang="en-US" sz="1900" dirty="0">
                <a:solidFill>
                  <a:schemeClr val="tx1"/>
                </a:solidFill>
                <a:latin typeface="Times New Roman" panose="02020603050405020304" pitchFamily="18" charset="0"/>
                <a:cs typeface="Times New Roman" panose="02020603050405020304" pitchFamily="18" charset="0"/>
              </a:rPr>
              <a:t>: Daily returns from India's top stock indices (BSE &amp; NSE).</a:t>
            </a:r>
          </a:p>
          <a:p>
            <a:pPr>
              <a:lnSpc>
                <a:spcPct val="150000"/>
              </a:lnSpc>
              <a:buFont typeface="+mj-lt"/>
              <a:buAutoNum type="arabicPeriod"/>
            </a:pPr>
            <a:r>
              <a:rPr lang="en-US" sz="1900" b="1" dirty="0">
                <a:solidFill>
                  <a:schemeClr val="tx1"/>
                </a:solidFill>
                <a:latin typeface="Times New Roman" panose="02020603050405020304" pitchFamily="18" charset="0"/>
                <a:cs typeface="Times New Roman" panose="02020603050405020304" pitchFamily="18" charset="0"/>
              </a:rPr>
              <a:t> Bond Exchange Rates</a:t>
            </a:r>
            <a:r>
              <a:rPr lang="en-US" sz="1900" dirty="0">
                <a:solidFill>
                  <a:schemeClr val="tx1"/>
                </a:solidFill>
                <a:latin typeface="Times New Roman" panose="02020603050405020304" pitchFamily="18" charset="0"/>
                <a:cs typeface="Times New Roman" panose="02020603050405020304" pitchFamily="18" charset="0"/>
              </a:rPr>
              <a:t>: 10-year government bond yields reflecting market trends.</a:t>
            </a:r>
          </a:p>
          <a:p>
            <a:pPr>
              <a:lnSpc>
                <a:spcPct val="150000"/>
              </a:lnSpc>
              <a:buFont typeface="+mj-lt"/>
              <a:buAutoNum type="arabicPeriod"/>
            </a:pPr>
            <a:r>
              <a:rPr lang="en-US" sz="1900" b="1" dirty="0">
                <a:solidFill>
                  <a:schemeClr val="tx1"/>
                </a:solidFill>
                <a:latin typeface="Times New Roman" panose="02020603050405020304" pitchFamily="18" charset="0"/>
                <a:cs typeface="Times New Roman" panose="02020603050405020304" pitchFamily="18" charset="0"/>
              </a:rPr>
              <a:t> Gold Rates</a:t>
            </a:r>
            <a:r>
              <a:rPr lang="en-US" sz="1900" dirty="0">
                <a:solidFill>
                  <a:schemeClr val="tx1"/>
                </a:solidFill>
                <a:latin typeface="Times New Roman" panose="02020603050405020304" pitchFamily="18" charset="0"/>
                <a:cs typeface="Times New Roman" panose="02020603050405020304" pitchFamily="18" charset="0"/>
              </a:rPr>
              <a:t>: Daily closing prices of gold in INR, a key economic hedge.</a:t>
            </a:r>
          </a:p>
          <a:p>
            <a:pPr>
              <a:lnSpc>
                <a:spcPct val="150000"/>
              </a:lnSpc>
              <a:buFont typeface="+mj-lt"/>
              <a:buAutoNum type="arabicPeriod"/>
            </a:pPr>
            <a:r>
              <a:rPr lang="en-US" sz="1900" b="1" dirty="0">
                <a:solidFill>
                  <a:schemeClr val="tx1"/>
                </a:solidFill>
                <a:latin typeface="Times New Roman" panose="02020603050405020304" pitchFamily="18" charset="0"/>
                <a:cs typeface="Times New Roman" panose="02020603050405020304" pitchFamily="18" charset="0"/>
              </a:rPr>
              <a:t> Currency Exchange Rates</a:t>
            </a:r>
            <a:r>
              <a:rPr lang="en-US" sz="1900" dirty="0">
                <a:solidFill>
                  <a:schemeClr val="tx1"/>
                </a:solidFill>
                <a:latin typeface="Times New Roman" panose="02020603050405020304" pitchFamily="18" charset="0"/>
                <a:cs typeface="Times New Roman" panose="02020603050405020304" pitchFamily="18" charset="0"/>
              </a:rPr>
              <a:t>: Daily INR/USD rates, reflecting global market dynamics.</a:t>
            </a:r>
          </a:p>
          <a:p>
            <a:endParaRPr lang="en-US" sz="19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900" b="1" dirty="0">
                <a:solidFill>
                  <a:schemeClr val="tx1"/>
                </a:solidFill>
                <a:latin typeface="Times New Roman" panose="02020603050405020304" pitchFamily="18" charset="0"/>
                <a:cs typeface="Times New Roman" panose="02020603050405020304" pitchFamily="18" charset="0"/>
              </a:rPr>
              <a:t>Data Sources:</a:t>
            </a:r>
            <a:endParaRPr lang="en-US" sz="19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  Reserve Bank of India (RBI)</a:t>
            </a:r>
          </a:p>
          <a:p>
            <a:pPr>
              <a:lnSpc>
                <a:spcPct val="150000"/>
              </a:lnSpc>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  National Stock Exchange (NSE)</a:t>
            </a:r>
          </a:p>
          <a:p>
            <a:pPr>
              <a:lnSpc>
                <a:spcPct val="150000"/>
              </a:lnSpc>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  Bombay Stock Exchange (BSE)</a:t>
            </a:r>
          </a:p>
          <a:p>
            <a:pPr>
              <a:lnSpc>
                <a:spcPct val="150000"/>
              </a:lnSpc>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  Commodity Markets</a:t>
            </a:r>
          </a:p>
          <a:p>
            <a:endParaRPr lang="en-US" sz="1900" dirty="0">
              <a:solidFill>
                <a:schemeClr val="tx1"/>
              </a:solidFill>
              <a:latin typeface="Times New Roman" panose="02020603050405020304" pitchFamily="18" charset="0"/>
              <a:cs typeface="Times New Roman" panose="02020603050405020304" pitchFamily="18" charset="0"/>
            </a:endParaRPr>
          </a:p>
          <a:p>
            <a:r>
              <a:rPr lang="en-US" sz="1900" b="1" dirty="0">
                <a:solidFill>
                  <a:schemeClr val="tx1"/>
                </a:solidFill>
                <a:latin typeface="Times New Roman" panose="02020603050405020304" pitchFamily="18" charset="0"/>
                <a:cs typeface="Times New Roman" panose="02020603050405020304" pitchFamily="18" charset="0"/>
              </a:rPr>
              <a:t>Period:</a:t>
            </a:r>
            <a:r>
              <a:rPr lang="en-US" sz="1900" dirty="0">
                <a:solidFill>
                  <a:schemeClr val="tx1"/>
                </a:solidFill>
                <a:latin typeface="Times New Roman" panose="02020603050405020304" pitchFamily="18" charset="0"/>
                <a:cs typeface="Times New Roman" panose="02020603050405020304" pitchFamily="18" charset="0"/>
              </a:rPr>
              <a:t> 2014-2023</a:t>
            </a:r>
            <a:endParaRPr lang="en-IN" dirty="0"/>
          </a:p>
        </p:txBody>
      </p:sp>
    </p:spTree>
    <p:extLst>
      <p:ext uri="{BB962C8B-B14F-4D97-AF65-F5344CB8AC3E}">
        <p14:creationId xmlns:p14="http://schemas.microsoft.com/office/powerpoint/2010/main" val="96638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7553CB-0367-5EDC-CDE7-787026252FCE}"/>
              </a:ext>
            </a:extLst>
          </p:cNvPr>
          <p:cNvSpPr txBox="1"/>
          <p:nvPr/>
        </p:nvSpPr>
        <p:spPr>
          <a:xfrm>
            <a:off x="1016000" y="877455"/>
            <a:ext cx="1958109" cy="369332"/>
          </a:xfrm>
          <a:prstGeom prst="rect">
            <a:avLst/>
          </a:prstGeom>
          <a:noFill/>
        </p:spPr>
        <p:txBody>
          <a:bodyPr wrap="square" rtlCol="0">
            <a:spAutoFit/>
          </a:bodyPr>
          <a:lstStyle/>
          <a:p>
            <a:r>
              <a:rPr lang="en-IN" sz="1800" b="1" dirty="0">
                <a:effectLst/>
                <a:latin typeface="Times New Roman" panose="02020603050405020304" pitchFamily="18" charset="0"/>
                <a:ea typeface="Calibri" panose="020F0502020204030204" pitchFamily="34" charset="0"/>
              </a:rPr>
              <a:t>Data Sample</a:t>
            </a:r>
            <a:endParaRPr lang="en-IN" dirty="0"/>
          </a:p>
        </p:txBody>
      </p:sp>
      <p:graphicFrame>
        <p:nvGraphicFramePr>
          <p:cNvPr id="6" name="Table 5">
            <a:extLst>
              <a:ext uri="{FF2B5EF4-FFF2-40B4-BE49-F238E27FC236}">
                <a16:creationId xmlns:a16="http://schemas.microsoft.com/office/drawing/2014/main" id="{11C2BE45-CB14-A755-A614-EBE2E7891457}"/>
              </a:ext>
            </a:extLst>
          </p:cNvPr>
          <p:cNvGraphicFramePr>
            <a:graphicFrameLocks noGrp="1"/>
          </p:cNvGraphicFramePr>
          <p:nvPr>
            <p:extLst>
              <p:ext uri="{D42A27DB-BD31-4B8C-83A1-F6EECF244321}">
                <p14:modId xmlns:p14="http://schemas.microsoft.com/office/powerpoint/2010/main" val="2725513760"/>
              </p:ext>
            </p:extLst>
          </p:nvPr>
        </p:nvGraphicFramePr>
        <p:xfrm>
          <a:off x="1099128" y="1519387"/>
          <a:ext cx="7823197" cy="4461158"/>
        </p:xfrm>
        <a:graphic>
          <a:graphicData uri="http://schemas.openxmlformats.org/drawingml/2006/table">
            <a:tbl>
              <a:tblPr firstRow="1" firstCol="1" bandRow="1"/>
              <a:tblGrid>
                <a:gridCol w="1218460">
                  <a:extLst>
                    <a:ext uri="{9D8B030D-6E8A-4147-A177-3AD203B41FA5}">
                      <a16:colId xmlns:a16="http://schemas.microsoft.com/office/drawing/2014/main" val="2878334365"/>
                    </a:ext>
                  </a:extLst>
                </a:gridCol>
                <a:gridCol w="1218460">
                  <a:extLst>
                    <a:ext uri="{9D8B030D-6E8A-4147-A177-3AD203B41FA5}">
                      <a16:colId xmlns:a16="http://schemas.microsoft.com/office/drawing/2014/main" val="2022412165"/>
                    </a:ext>
                  </a:extLst>
                </a:gridCol>
                <a:gridCol w="1218460">
                  <a:extLst>
                    <a:ext uri="{9D8B030D-6E8A-4147-A177-3AD203B41FA5}">
                      <a16:colId xmlns:a16="http://schemas.microsoft.com/office/drawing/2014/main" val="3699705782"/>
                    </a:ext>
                  </a:extLst>
                </a:gridCol>
                <a:gridCol w="1311312">
                  <a:extLst>
                    <a:ext uri="{9D8B030D-6E8A-4147-A177-3AD203B41FA5}">
                      <a16:colId xmlns:a16="http://schemas.microsoft.com/office/drawing/2014/main" val="3945877548"/>
                    </a:ext>
                  </a:extLst>
                </a:gridCol>
                <a:gridCol w="1242111">
                  <a:extLst>
                    <a:ext uri="{9D8B030D-6E8A-4147-A177-3AD203B41FA5}">
                      <a16:colId xmlns:a16="http://schemas.microsoft.com/office/drawing/2014/main" val="1174513721"/>
                    </a:ext>
                  </a:extLst>
                </a:gridCol>
                <a:gridCol w="1614394">
                  <a:extLst>
                    <a:ext uri="{9D8B030D-6E8A-4147-A177-3AD203B41FA5}">
                      <a16:colId xmlns:a16="http://schemas.microsoft.com/office/drawing/2014/main" val="3417029142"/>
                    </a:ext>
                  </a:extLst>
                </a:gridCol>
              </a:tblGrid>
              <a:tr h="343166">
                <a:tc>
                  <a:txBody>
                    <a:bodyPr/>
                    <a:lstStyle/>
                    <a:p>
                      <a:pPr algn="ctr">
                        <a:lnSpc>
                          <a:spcPct val="115000"/>
                        </a:lnSpc>
                        <a:spcAft>
                          <a:spcPts val="800"/>
                        </a:spcAft>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Date</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b="1" kern="100">
                          <a:effectLst/>
                          <a:latin typeface="Times New Roman" panose="02020603050405020304" pitchFamily="18" charset="0"/>
                          <a:ea typeface="Calibri" panose="020F0502020204030204" pitchFamily="34" charset="0"/>
                          <a:cs typeface="Cordia New" panose="020B0304020202020204" pitchFamily="34" charset="-34"/>
                        </a:rPr>
                        <a:t>Sensex</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b="1" kern="100">
                          <a:effectLst/>
                          <a:latin typeface="Times New Roman" panose="02020603050405020304" pitchFamily="18" charset="0"/>
                          <a:ea typeface="Calibri" panose="020F0502020204030204" pitchFamily="34" charset="0"/>
                          <a:cs typeface="Cordia New" panose="020B0304020202020204" pitchFamily="34" charset="-34"/>
                        </a:rPr>
                        <a:t>Nifty 50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b="1" kern="100">
                          <a:effectLst/>
                          <a:latin typeface="Times New Roman" panose="02020603050405020304" pitchFamily="18" charset="0"/>
                          <a:ea typeface="Calibri" panose="020F0502020204030204" pitchFamily="34" charset="0"/>
                          <a:cs typeface="Cordia New" panose="020B0304020202020204" pitchFamily="34" charset="-34"/>
                        </a:rPr>
                        <a:t>Bond Rates</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b="1" kern="100">
                          <a:effectLst/>
                          <a:latin typeface="Times New Roman" panose="02020603050405020304" pitchFamily="18" charset="0"/>
                          <a:ea typeface="Calibri" panose="020F0502020204030204" pitchFamily="34" charset="0"/>
                          <a:cs typeface="Cordia New" panose="020B0304020202020204" pitchFamily="34" charset="-34"/>
                        </a:rPr>
                        <a:t>Gold Rates</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b="1" kern="100">
                          <a:effectLst/>
                          <a:latin typeface="Times New Roman" panose="02020603050405020304" pitchFamily="18" charset="0"/>
                          <a:ea typeface="Calibri" panose="020F0502020204030204" pitchFamily="34" charset="0"/>
                          <a:cs typeface="Cordia New" panose="020B0304020202020204" pitchFamily="34" charset="-34"/>
                        </a:rPr>
                        <a:t>Currency Rates</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3677109"/>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01-01-2023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59,549.90</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17,662.15</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7.343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1,962.20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81.74</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1052468"/>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02-01-2023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58,962.12</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17,303.95</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7.457</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1,853.20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82.64</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499475"/>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03-01-2023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58,991.52</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17,359.75</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7.315</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2,004.10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82.16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8919325"/>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04-01-2023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61,112.44</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18,065.00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7.116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2,018.30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81.72</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0478592"/>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05-01-2023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62,622.24</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18,534.40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6.989</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1,982.10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82.68</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7935107"/>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06-01-2023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64,718.56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19,189.05</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7.11</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1,929.40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82.09</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1294670"/>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07-01-2023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66,527.67</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19,753.80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7.172</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2,009.20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82.24</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931613"/>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08-01-2023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64,831.41</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19,253.80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7.166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1,965.90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82.7</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7162022"/>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09-01-2023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65,828.41</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19,638.30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7.21</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1,885.40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83.03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2637048"/>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10-01-2023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63,874.93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19,079.60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7.351</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1,994.30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83.26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571108"/>
                  </a:ext>
                </a:extLst>
              </a:tr>
              <a:tr h="343166">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11-01-2023</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66,988.44</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20,133.15</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7.279</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2,038.10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83.36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83259"/>
                  </a:ext>
                </a:extLst>
              </a:tr>
              <a:tr h="343166">
                <a:tc>
                  <a:txBody>
                    <a:bodyPr/>
                    <a:lstStyle/>
                    <a:p>
                      <a:pPr algn="ctr">
                        <a:lnSpc>
                          <a:spcPct val="115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12-01-2023</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72,240.26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21,731.40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7.176</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2,071.80</a:t>
                      </a:r>
                      <a:endParaRPr lang="en-IN" sz="16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600"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83.19</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9495403"/>
                  </a:ext>
                </a:extLst>
              </a:tr>
            </a:tbl>
          </a:graphicData>
        </a:graphic>
      </p:graphicFrame>
    </p:spTree>
    <p:extLst>
      <p:ext uri="{BB962C8B-B14F-4D97-AF65-F5344CB8AC3E}">
        <p14:creationId xmlns:p14="http://schemas.microsoft.com/office/powerpoint/2010/main" val="268548268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71af3243-3dd4-4a8d-8c0d-dd76da1f02a5"/>
    <ds:schemaRef ds:uri="http://purl.org/dc/elements/1.1/"/>
    <ds:schemaRef ds:uri="230e9df3-be65-4c73-a93b-d1236ebd677e"/>
    <ds:schemaRef ds:uri="http://schemas.microsoft.com/sharepoint/v3"/>
    <ds:schemaRef ds:uri="http://purl.org/dc/dcmitype/"/>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{9C68C71E-1299-4C49-ACF7-06A579C04EA6}tf78438558_win32</Template>
  <TotalTime>2087</TotalTime>
  <Words>2200</Words>
  <Application>Microsoft Office PowerPoint</Application>
  <PresentationFormat>Widescreen</PresentationFormat>
  <Paragraphs>361</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Sabon Next LT</vt:lpstr>
      <vt:lpstr>Times New Roman</vt:lpstr>
      <vt:lpstr>Custom</vt:lpstr>
      <vt:lpstr>Portfolio Optimization in the Indian Market  A Gram-Schmidt Orthogonalization Approach</vt:lpstr>
      <vt:lpstr>Project Participants</vt:lpstr>
      <vt:lpstr>content</vt:lpstr>
      <vt:lpstr>introduction</vt:lpstr>
      <vt:lpstr>             rationale</vt:lpstr>
      <vt:lpstr>PowerPoint Presentation</vt:lpstr>
      <vt:lpstr>       OBJECTIVE</vt:lpstr>
      <vt:lpstr>data description</vt:lpstr>
      <vt:lpstr>PowerPoint Presentation</vt:lpstr>
      <vt:lpstr>Exploratory Data Analysis</vt:lpstr>
      <vt:lpstr>PowerPoint Presentation</vt:lpstr>
      <vt:lpstr>PowerPoint Presentation</vt:lpstr>
      <vt:lpstr>1. Risk Parity Portfolio (RPP)  </vt:lpstr>
      <vt:lpstr>PowerPoint Presentation</vt:lpstr>
      <vt:lpstr>2. Risk Budgeting Portfolio (RBP) </vt:lpstr>
      <vt:lpstr>PowerPoint Presentation</vt:lpstr>
      <vt:lpstr>3. Principal Component Risk Budgeting Portfolio</vt:lpstr>
      <vt:lpstr>PowerPoint Presentation</vt:lpstr>
      <vt:lpstr>4. Gram-Schmidt Orthonormalization Process</vt:lpstr>
      <vt:lpstr>PowerPoint Presentation</vt:lpstr>
      <vt:lpstr>PowerPoint Presentation</vt:lpstr>
      <vt:lpstr> </vt:lpstr>
      <vt:lpstr>PowerPoint Presentation</vt:lpstr>
      <vt:lpstr>PowerPoint Presentation</vt:lpstr>
      <vt:lpstr>PowerPoint Presentation</vt:lpstr>
      <vt:lpstr>Order of orthogonalization</vt:lpstr>
      <vt:lpstr>Criteria for Optimal Orthogonalization Order</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pendematharva@gmail.com</dc:creator>
  <cp:lastModifiedBy>Sandesh Tayde</cp:lastModifiedBy>
  <cp:revision>17</cp:revision>
  <dcterms:created xsi:type="dcterms:W3CDTF">2024-11-09T12:13:30Z</dcterms:created>
  <dcterms:modified xsi:type="dcterms:W3CDTF">2024-11-13T07:47:12Z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