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2" r:id="rId3"/>
    <p:sldId id="261" r:id="rId4"/>
    <p:sldId id="260" r:id="rId5"/>
    <p:sldId id="259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2B68A-423C-0718-C2FC-2D5F74689337}" v="1542" dt="2024-10-06T23:20:00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6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8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2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9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4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649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099C-04C7-8912-17C5-6E546C1D3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753" y="1591034"/>
            <a:ext cx="7828247" cy="1982125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Cambria"/>
                <a:ea typeface="Cambria"/>
              </a:rPr>
              <a:t>Single Moms of U.S. Need for Childcare and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7DBF-E56B-7BBE-CE11-FBB0E4929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1783" y="5460560"/>
            <a:ext cx="5357600" cy="1160213"/>
          </a:xfrm>
        </p:spPr>
        <p:txBody>
          <a:bodyPr/>
          <a:lstStyle/>
          <a:p>
            <a:r>
              <a:rPr lang="en-US" dirty="0">
                <a:latin typeface="Cambria"/>
                <a:ea typeface="Cambria"/>
              </a:rPr>
              <a:t>Taylor Woodington</a:t>
            </a:r>
          </a:p>
        </p:txBody>
      </p:sp>
    </p:spTree>
    <p:extLst>
      <p:ext uri="{BB962C8B-B14F-4D97-AF65-F5344CB8AC3E}">
        <p14:creationId xmlns:p14="http://schemas.microsoft.com/office/powerpoint/2010/main" val="31809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D961-662F-FB4F-053E-DD237814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70" y="797759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latin typeface="Cambria"/>
                <a:ea typeface="Cambria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7F7C-FD78-4D43-AD86-C5F3F055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799" y="1870456"/>
            <a:ext cx="9248652" cy="3997828"/>
          </a:xfrm>
        </p:spPr>
        <p:txBody>
          <a:bodyPr>
            <a:normAutofit lnSpcReduction="10000"/>
          </a:bodyPr>
          <a:lstStyle/>
          <a:p>
            <a:pPr marL="344170" indent="-337820"/>
            <a:r>
              <a:rPr lang="en-US" sz="2400" dirty="0">
                <a:latin typeface="Cambria"/>
                <a:ea typeface="Cambria"/>
                <a:cs typeface="Arial"/>
              </a:rPr>
              <a:t>For just one child, childcare prices can range between $4,810 to $15,417 a year.</a:t>
            </a:r>
          </a:p>
          <a:p>
            <a:pPr marL="6350" indent="0">
              <a:buNone/>
            </a:pPr>
            <a:endParaRPr lang="en-US" sz="2400" dirty="0">
              <a:latin typeface="Cambria"/>
              <a:ea typeface="Cambria"/>
              <a:cs typeface="Arial"/>
            </a:endParaRPr>
          </a:p>
          <a:p>
            <a:pPr marL="344170" indent="-337820"/>
            <a:r>
              <a:rPr lang="en-US" sz="2400" dirty="0">
                <a:latin typeface="Cambria"/>
                <a:ea typeface="Cambria"/>
                <a:cs typeface="Arial"/>
              </a:rPr>
              <a:t>This may not seem like a lot but this is for one child and can add up.</a:t>
            </a:r>
          </a:p>
          <a:p>
            <a:pPr marL="6350" indent="0">
              <a:buNone/>
            </a:pPr>
            <a:endParaRPr lang="en-US" sz="2400" dirty="0">
              <a:latin typeface="Cambria"/>
              <a:ea typeface="Cambria"/>
              <a:cs typeface="Arial"/>
            </a:endParaRPr>
          </a:p>
          <a:p>
            <a:pPr marL="344170" indent="-337820"/>
            <a:r>
              <a:rPr lang="en-US" sz="2400" dirty="0">
                <a:latin typeface="Cambria"/>
                <a:ea typeface="Cambria"/>
                <a:cs typeface="Arial"/>
              </a:rPr>
              <a:t>Many families do not have a second income and have other responsibilities or more children to provide for.</a:t>
            </a:r>
          </a:p>
        </p:txBody>
      </p:sp>
    </p:spTree>
    <p:extLst>
      <p:ext uri="{BB962C8B-B14F-4D97-AF65-F5344CB8AC3E}">
        <p14:creationId xmlns:p14="http://schemas.microsoft.com/office/powerpoint/2010/main" val="223414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1FA2-48D0-8FF3-A7E1-E010C63E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665" y="710085"/>
            <a:ext cx="8761235" cy="9033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mbria"/>
                <a:ea typeface="Cambria"/>
                <a:cs typeface="Arial"/>
              </a:rPr>
              <a:t>Which States have the most expensive and least expensive childcare?</a:t>
            </a:r>
            <a:endParaRPr lang="en-US" dirty="0">
              <a:latin typeface="Cambria"/>
              <a:ea typeface="Cambria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AFCFB7-C4DB-A490-AB1A-8564F7554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363" y="1880672"/>
            <a:ext cx="8939212" cy="4398984"/>
          </a:xfrm>
        </p:spPr>
      </p:pic>
    </p:spTree>
    <p:extLst>
      <p:ext uri="{BB962C8B-B14F-4D97-AF65-F5344CB8AC3E}">
        <p14:creationId xmlns:p14="http://schemas.microsoft.com/office/powerpoint/2010/main" val="28096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A41A-9C15-4C07-B081-76725702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522" y="808056"/>
            <a:ext cx="8785645" cy="1077229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latin typeface="Cambria"/>
                <a:ea typeface="Cambria"/>
                <a:cs typeface="Arial"/>
              </a:rPr>
              <a:t>The Three Most Expensive and Least Expensive States, Earnings by Gender Compared</a:t>
            </a:r>
            <a:endParaRPr lang="en-US" sz="3100">
              <a:latin typeface="Cambria"/>
              <a:ea typeface="Cambria"/>
            </a:endParaRPr>
          </a:p>
        </p:txBody>
      </p:sp>
      <p:pic>
        <p:nvPicPr>
          <p:cNvPr id="4" name="Content Placeholder 3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0AA4EA06-5AB2-818E-7997-2AC904BF9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29" y="1880793"/>
            <a:ext cx="8228778" cy="483984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371CA-5DF4-AE91-4BED-3A085A1E7176}"/>
              </a:ext>
            </a:extLst>
          </p:cNvPr>
          <p:cNvSpPr txBox="1"/>
          <p:nvPr/>
        </p:nvSpPr>
        <p:spPr>
          <a:xfrm>
            <a:off x="9399814" y="2628899"/>
            <a:ext cx="174171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mbria"/>
                <a:ea typeface="Cambria"/>
                <a:cs typeface="Arial"/>
              </a:rPr>
              <a:t>From this graph we see the Males earn more overall than the females in every state.</a:t>
            </a:r>
          </a:p>
        </p:txBody>
      </p:sp>
    </p:spTree>
    <p:extLst>
      <p:ext uri="{BB962C8B-B14F-4D97-AF65-F5344CB8AC3E}">
        <p14:creationId xmlns:p14="http://schemas.microsoft.com/office/powerpoint/2010/main" val="374361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5CCA-C0CD-1A45-0BBD-8CC7928C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551" y="81894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ambria"/>
                <a:ea typeface="Cambria"/>
                <a:cs typeface="Arial"/>
              </a:rPr>
              <a:t>How many households are supported by single mothers?</a:t>
            </a:r>
            <a:endParaRPr lang="en-US"/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8E6C716-D98C-7D51-3B6E-BAC2DA3AC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72" y="1900238"/>
            <a:ext cx="8470566" cy="49552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88409-07E7-F8C9-DE40-792F15AD5B48}"/>
              </a:ext>
            </a:extLst>
          </p:cNvPr>
          <p:cNvSpPr txBox="1"/>
          <p:nvPr/>
        </p:nvSpPr>
        <p:spPr>
          <a:xfrm>
            <a:off x="9473292" y="2479220"/>
            <a:ext cx="18669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mbria"/>
                <a:ea typeface="Cambria"/>
                <a:cs typeface="Arial"/>
              </a:rPr>
              <a:t>Majority of the population has two working parents.</a:t>
            </a:r>
            <a:endParaRPr lang="en-US" dirty="0"/>
          </a:p>
          <a:p>
            <a:endParaRPr lang="en-US" sz="2000" dirty="0">
              <a:latin typeface="Cambria"/>
              <a:ea typeface="Cambria"/>
              <a:cs typeface="Arial"/>
            </a:endParaRPr>
          </a:p>
          <a:p>
            <a:r>
              <a:rPr lang="en-US" sz="2000" dirty="0">
                <a:latin typeface="Cambria"/>
                <a:ea typeface="Cambria"/>
                <a:cs typeface="Arial"/>
              </a:rPr>
              <a:t>Next most popular household type is a single working mother home.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7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43" y="633002"/>
            <a:ext cx="9101330" cy="10772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/>
                <a:ea typeface="Cambria"/>
                <a:cs typeface="Arial"/>
              </a:rPr>
              <a:t>How many women are employed with children under 6 and what does their income look like.</a:t>
            </a:r>
            <a:endParaRPr lang="en-US">
              <a:latin typeface="Cambria"/>
              <a:ea typeface="Cambria"/>
            </a:endParaRPr>
          </a:p>
        </p:txBody>
      </p:sp>
      <p:pic>
        <p:nvPicPr>
          <p:cNvPr id="4" name="Picture 3" descr="A diagram of a number of dots&#10;&#10;Description automatically generated">
            <a:extLst>
              <a:ext uri="{FF2B5EF4-FFF2-40B4-BE49-F238E27FC236}">
                <a16:creationId xmlns:a16="http://schemas.microsoft.com/office/drawing/2014/main" id="{B07F01C4-79DB-00E2-941F-1EA8AA8D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95" y="1714844"/>
            <a:ext cx="6689270" cy="49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EA6-8459-CD60-2FFF-10C99ADF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374" y="808056"/>
            <a:ext cx="4062067" cy="1077229"/>
          </a:xfrm>
        </p:spPr>
        <p:txBody>
          <a:bodyPr/>
          <a:lstStyle/>
          <a:p>
            <a:r>
              <a:rPr lang="en-US" dirty="0">
                <a:latin typeface="Cambria"/>
                <a:ea typeface="Cambria"/>
                <a:cs typeface="Arial"/>
              </a:rPr>
              <a:t>What the data says: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B6D1-CD10-60C1-699B-CD248A11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580" y="1879588"/>
            <a:ext cx="8616049" cy="3997828"/>
          </a:xfrm>
        </p:spPr>
        <p:txBody>
          <a:bodyPr/>
          <a:lstStyle/>
          <a:p>
            <a:pPr marL="344170" indent="-337820"/>
            <a:r>
              <a:rPr lang="en-US" sz="2400" dirty="0">
                <a:latin typeface="Cambria"/>
                <a:ea typeface="Cambria"/>
                <a:cs typeface="Arial"/>
              </a:rPr>
              <a:t>Males yield higher earnings than females across multiple states.</a:t>
            </a:r>
          </a:p>
          <a:p>
            <a:pPr marL="6350" indent="0">
              <a:buNone/>
            </a:pPr>
            <a:endParaRPr lang="en-US" sz="2400" dirty="0">
              <a:latin typeface="Cambria"/>
              <a:ea typeface="Cambria"/>
              <a:cs typeface="Arial"/>
            </a:endParaRPr>
          </a:p>
          <a:p>
            <a:pPr marL="344170" indent="-337820"/>
            <a:r>
              <a:rPr lang="en-US" sz="2400" dirty="0">
                <a:latin typeface="Cambria"/>
                <a:ea typeface="Cambria"/>
                <a:cs typeface="Arial"/>
              </a:rPr>
              <a:t>Besides two working parent families, the second highest household type in multiple states are single working mothers.</a:t>
            </a:r>
          </a:p>
          <a:p>
            <a:pPr marL="344170" indent="-337820"/>
            <a:endParaRPr lang="en-US" sz="2400" dirty="0">
              <a:latin typeface="Cambria"/>
              <a:ea typeface="Cambria"/>
              <a:cs typeface="Arial"/>
            </a:endParaRPr>
          </a:p>
          <a:p>
            <a:pPr marL="344170" indent="-337820"/>
            <a:r>
              <a:rPr lang="en-US" sz="2400" dirty="0">
                <a:latin typeface="Cambria"/>
                <a:ea typeface="Cambria"/>
                <a:cs typeface="Arial"/>
              </a:rPr>
              <a:t>Majority of women earn less than $35,000 (USD) a year.</a:t>
            </a:r>
          </a:p>
        </p:txBody>
      </p:sp>
    </p:spTree>
    <p:extLst>
      <p:ext uri="{BB962C8B-B14F-4D97-AF65-F5344CB8AC3E}">
        <p14:creationId xmlns:p14="http://schemas.microsoft.com/office/powerpoint/2010/main" val="162963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E438-314B-B583-8544-D0D5BFA5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601" y="793679"/>
            <a:ext cx="2279275" cy="1077229"/>
          </a:xfrm>
        </p:spPr>
        <p:txBody>
          <a:bodyPr/>
          <a:lstStyle/>
          <a:p>
            <a:r>
              <a:rPr lang="en-US" dirty="0">
                <a:latin typeface="Cambria"/>
                <a:ea typeface="Cambria"/>
                <a:cs typeface="Arial"/>
              </a:rPr>
              <a:t>Proposal:</a:t>
            </a:r>
            <a:endParaRPr lang="en-US">
              <a:latin typeface="Cambria"/>
              <a:ea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2549-E32F-DB96-441C-FEC7CEA6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241" y="1865210"/>
            <a:ext cx="8659181" cy="3997828"/>
          </a:xfrm>
        </p:spPr>
        <p:txBody>
          <a:bodyPr/>
          <a:lstStyle/>
          <a:p>
            <a:pPr marL="6350" indent="0">
              <a:buNone/>
            </a:pPr>
            <a:r>
              <a:rPr lang="en-US" sz="2800" dirty="0">
                <a:latin typeface="Cambria"/>
                <a:ea typeface="Calibri"/>
                <a:cs typeface="Arial" panose="020B0604020202020204"/>
              </a:rPr>
              <a:t>Daycares could be a significant part of the solution. </a:t>
            </a:r>
          </a:p>
          <a:p>
            <a:pPr marL="6350" indent="0">
              <a:buNone/>
            </a:pPr>
            <a:endParaRPr lang="en-US" sz="2800" dirty="0">
              <a:latin typeface="Cambria"/>
              <a:ea typeface="Calibri"/>
              <a:cs typeface="Arial" panose="020B0604020202020204"/>
            </a:endParaRPr>
          </a:p>
          <a:p>
            <a:pPr marL="6350" indent="0">
              <a:buNone/>
            </a:pPr>
            <a:r>
              <a:rPr lang="en-US" sz="2800" dirty="0">
                <a:latin typeface="Cambria"/>
                <a:ea typeface="Calibri"/>
                <a:cs typeface="Arial" panose="020B0604020202020204"/>
              </a:rPr>
              <a:t>By providing a program where single mothers could be marketed toward for employment at these local daycares with a benefit of receiving free childcare for their kids. </a:t>
            </a:r>
          </a:p>
        </p:txBody>
      </p:sp>
    </p:spTree>
    <p:extLst>
      <p:ext uri="{BB962C8B-B14F-4D97-AF65-F5344CB8AC3E}">
        <p14:creationId xmlns:p14="http://schemas.microsoft.com/office/powerpoint/2010/main" val="1101748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Single Moms of U.S. Need for Childcare and Employment</vt:lpstr>
      <vt:lpstr>Introduction</vt:lpstr>
      <vt:lpstr>Which States have the most expensive and least expensive childcare?</vt:lpstr>
      <vt:lpstr>The Three Most Expensive and Least Expensive States, Earnings by Gender Compared</vt:lpstr>
      <vt:lpstr>How many households are supported by single mothers?</vt:lpstr>
      <vt:lpstr>How many women are employed with children under 6 and what does their income look like.</vt:lpstr>
      <vt:lpstr>What the data says:</vt:lpstr>
      <vt:lpstr>Proposal: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230</cp:revision>
  <dcterms:created xsi:type="dcterms:W3CDTF">2024-09-20T01:27:07Z</dcterms:created>
  <dcterms:modified xsi:type="dcterms:W3CDTF">2024-10-06T23:22:23Z</dcterms:modified>
</cp:coreProperties>
</file>