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56" r:id="rId2"/>
    <p:sldId id="258" r:id="rId3"/>
    <p:sldId id="266" r:id="rId4"/>
    <p:sldId id="261" r:id="rId5"/>
    <p:sldId id="268" r:id="rId6"/>
    <p:sldId id="270"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F2F147-A0F0-4FFA-A6C9-0472BD622CE5}" v="1423" dt="2024-02-11T03:23:03.252"/>
    <p1510:client id="{7F5415A8-C5CC-8ECA-65CB-951A7836FB3E}" v="2568" dt="2024-02-12T02:49:1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9" d="100"/>
          <a:sy n="79" d="100"/>
        </p:scale>
        <p:origin x="54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400786-D02B-4BCE-BCAF-9574BF2C934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492C565-DFCC-4480-8AB2-C8CE14FE6DE1}">
      <dgm:prSet/>
      <dgm:spPr/>
      <dgm:t>
        <a:bodyPr/>
        <a:lstStyle/>
        <a:p>
          <a:r>
            <a:rPr lang="en-US" dirty="0">
              <a:latin typeface="Times New Roman"/>
              <a:cs typeface="Times New Roman"/>
            </a:rPr>
            <a:t>About 2.29 Billion Americans take domestic trips each year</a:t>
          </a:r>
        </a:p>
      </dgm:t>
    </dgm:pt>
    <dgm:pt modelId="{03BB0BD6-765C-4F17-9672-1D3AE2015E7B}" type="parTrans" cxnId="{6697F366-3945-4A13-A793-0F7D5C532E4A}">
      <dgm:prSet/>
      <dgm:spPr/>
      <dgm:t>
        <a:bodyPr/>
        <a:lstStyle/>
        <a:p>
          <a:endParaRPr lang="en-US"/>
        </a:p>
      </dgm:t>
    </dgm:pt>
    <dgm:pt modelId="{0EB02278-2E38-4174-9720-51196283A7B9}" type="sibTrans" cxnId="{6697F366-3945-4A13-A793-0F7D5C532E4A}">
      <dgm:prSet/>
      <dgm:spPr/>
      <dgm:t>
        <a:bodyPr/>
        <a:lstStyle/>
        <a:p>
          <a:endParaRPr lang="en-US"/>
        </a:p>
      </dgm:t>
    </dgm:pt>
    <dgm:pt modelId="{DF4B07AF-24F7-4ABD-A30F-CD5545209B21}">
      <dgm:prSet/>
      <dgm:spPr/>
      <dgm:t>
        <a:bodyPr/>
        <a:lstStyle/>
        <a:p>
          <a:r>
            <a:rPr lang="en-US" dirty="0">
              <a:latin typeface="Times New Roman"/>
              <a:cs typeface="Times New Roman"/>
            </a:rPr>
            <a:t>93 million Americans travel internationally each year </a:t>
          </a:r>
        </a:p>
      </dgm:t>
    </dgm:pt>
    <dgm:pt modelId="{EB0C6608-3686-4765-B785-C18C025E91AF}" type="parTrans" cxnId="{52BA3B98-E0F9-41A6-A9FD-BBC202D8E4E9}">
      <dgm:prSet/>
      <dgm:spPr/>
      <dgm:t>
        <a:bodyPr/>
        <a:lstStyle/>
        <a:p>
          <a:endParaRPr lang="en-US"/>
        </a:p>
      </dgm:t>
    </dgm:pt>
    <dgm:pt modelId="{42E58622-FA12-4989-AB65-B601FBA7BABA}" type="sibTrans" cxnId="{52BA3B98-E0F9-41A6-A9FD-BBC202D8E4E9}">
      <dgm:prSet/>
      <dgm:spPr/>
      <dgm:t>
        <a:bodyPr/>
        <a:lstStyle/>
        <a:p>
          <a:endParaRPr lang="en-US"/>
        </a:p>
      </dgm:t>
    </dgm:pt>
    <dgm:pt modelId="{CF6D92FC-72CD-4E5A-B6CC-C9203928F7C8}">
      <dgm:prSet/>
      <dgm:spPr/>
      <dgm:t>
        <a:bodyPr/>
        <a:lstStyle/>
        <a:p>
          <a:r>
            <a:rPr lang="en-US" dirty="0">
              <a:latin typeface="Times New Roman"/>
              <a:cs typeface="Times New Roman"/>
            </a:rPr>
            <a:t>79.6 million international visitors travel to the United States each year</a:t>
          </a:r>
        </a:p>
      </dgm:t>
    </dgm:pt>
    <dgm:pt modelId="{6A483C5C-F553-486E-977B-280663578AF6}" type="parTrans" cxnId="{811C47A3-66AB-4E9F-8ED3-4804318C4594}">
      <dgm:prSet/>
      <dgm:spPr/>
      <dgm:t>
        <a:bodyPr/>
        <a:lstStyle/>
        <a:p>
          <a:endParaRPr lang="en-US"/>
        </a:p>
      </dgm:t>
    </dgm:pt>
    <dgm:pt modelId="{BB470831-0429-4010-A02E-2598F0930C40}" type="sibTrans" cxnId="{811C47A3-66AB-4E9F-8ED3-4804318C4594}">
      <dgm:prSet/>
      <dgm:spPr/>
      <dgm:t>
        <a:bodyPr/>
        <a:lstStyle/>
        <a:p>
          <a:endParaRPr lang="en-US"/>
        </a:p>
      </dgm:t>
    </dgm:pt>
    <dgm:pt modelId="{0C0E8014-64BE-40A7-AE8E-E37CFD466093}">
      <dgm:prSet/>
      <dgm:spPr/>
      <dgm:t>
        <a:bodyPr/>
        <a:lstStyle/>
        <a:p>
          <a:r>
            <a:rPr lang="en-US" dirty="0">
              <a:latin typeface="Times New Roman"/>
              <a:cs typeface="Times New Roman"/>
            </a:rPr>
            <a:t>With that much traveling each year, there is a lot to consider.</a:t>
          </a:r>
        </a:p>
      </dgm:t>
    </dgm:pt>
    <dgm:pt modelId="{1366591F-8EA0-426D-823A-BF45F55AA222}" type="parTrans" cxnId="{95DCE2CF-3A45-4349-A5D9-C323E0CAFC42}">
      <dgm:prSet/>
      <dgm:spPr/>
      <dgm:t>
        <a:bodyPr/>
        <a:lstStyle/>
        <a:p>
          <a:endParaRPr lang="en-US"/>
        </a:p>
      </dgm:t>
    </dgm:pt>
    <dgm:pt modelId="{4E389135-0146-4F86-AB0B-600E80421193}" type="sibTrans" cxnId="{95DCE2CF-3A45-4349-A5D9-C323E0CAFC42}">
      <dgm:prSet/>
      <dgm:spPr/>
      <dgm:t>
        <a:bodyPr/>
        <a:lstStyle/>
        <a:p>
          <a:endParaRPr lang="en-US"/>
        </a:p>
      </dgm:t>
    </dgm:pt>
    <dgm:pt modelId="{61782713-1A97-45F4-8AF0-DDC7FB128388}">
      <dgm:prSet/>
      <dgm:spPr/>
      <dgm:t>
        <a:bodyPr/>
        <a:lstStyle/>
        <a:p>
          <a:r>
            <a:rPr lang="en-US" dirty="0">
              <a:latin typeface="Times New Roman"/>
              <a:cs typeface="Times New Roman"/>
            </a:rPr>
            <a:t>So what are the important aspects of travel?</a:t>
          </a:r>
        </a:p>
      </dgm:t>
    </dgm:pt>
    <dgm:pt modelId="{3DD863A6-51FC-4E38-8267-70FEDDC9BB86}" type="parTrans" cxnId="{E51597D2-B673-4131-9676-B8DA81D7CE2D}">
      <dgm:prSet/>
      <dgm:spPr/>
      <dgm:t>
        <a:bodyPr/>
        <a:lstStyle/>
        <a:p>
          <a:endParaRPr lang="en-US"/>
        </a:p>
      </dgm:t>
    </dgm:pt>
    <dgm:pt modelId="{30208032-1532-4EA6-A3BA-549DAA217BDF}" type="sibTrans" cxnId="{E51597D2-B673-4131-9676-B8DA81D7CE2D}">
      <dgm:prSet/>
      <dgm:spPr/>
      <dgm:t>
        <a:bodyPr/>
        <a:lstStyle/>
        <a:p>
          <a:endParaRPr lang="en-US"/>
        </a:p>
      </dgm:t>
    </dgm:pt>
    <dgm:pt modelId="{018DF99B-D9BE-4CE6-828C-508EBAC6ADC1}" type="pres">
      <dgm:prSet presAssocID="{3E400786-D02B-4BCE-BCAF-9574BF2C934C}" presName="vert0" presStyleCnt="0">
        <dgm:presLayoutVars>
          <dgm:dir/>
          <dgm:animOne val="branch"/>
          <dgm:animLvl val="lvl"/>
        </dgm:presLayoutVars>
      </dgm:prSet>
      <dgm:spPr/>
    </dgm:pt>
    <dgm:pt modelId="{2AAECD02-BA39-446D-A4A9-B7CA3A94516D}" type="pres">
      <dgm:prSet presAssocID="{2492C565-DFCC-4480-8AB2-C8CE14FE6DE1}" presName="thickLine" presStyleLbl="alignNode1" presStyleIdx="0" presStyleCnt="5"/>
      <dgm:spPr/>
    </dgm:pt>
    <dgm:pt modelId="{9DD43C75-47F5-4201-B550-C55708D8F492}" type="pres">
      <dgm:prSet presAssocID="{2492C565-DFCC-4480-8AB2-C8CE14FE6DE1}" presName="horz1" presStyleCnt="0"/>
      <dgm:spPr/>
    </dgm:pt>
    <dgm:pt modelId="{8046432A-8D75-4940-91E6-C46A4F52A147}" type="pres">
      <dgm:prSet presAssocID="{2492C565-DFCC-4480-8AB2-C8CE14FE6DE1}" presName="tx1" presStyleLbl="revTx" presStyleIdx="0" presStyleCnt="5"/>
      <dgm:spPr/>
    </dgm:pt>
    <dgm:pt modelId="{2ECBCE7C-EAEB-4946-B8B5-6BE83BAB6C77}" type="pres">
      <dgm:prSet presAssocID="{2492C565-DFCC-4480-8AB2-C8CE14FE6DE1}" presName="vert1" presStyleCnt="0"/>
      <dgm:spPr/>
    </dgm:pt>
    <dgm:pt modelId="{0F3B1388-4D81-4BA6-9F16-FCDD3B25DF71}" type="pres">
      <dgm:prSet presAssocID="{DF4B07AF-24F7-4ABD-A30F-CD5545209B21}" presName="thickLine" presStyleLbl="alignNode1" presStyleIdx="1" presStyleCnt="5"/>
      <dgm:spPr/>
    </dgm:pt>
    <dgm:pt modelId="{ED648D99-76AA-4672-8A4C-C64358C151B9}" type="pres">
      <dgm:prSet presAssocID="{DF4B07AF-24F7-4ABD-A30F-CD5545209B21}" presName="horz1" presStyleCnt="0"/>
      <dgm:spPr/>
    </dgm:pt>
    <dgm:pt modelId="{7DE80B48-3A6D-4DA5-90A0-FC579D046734}" type="pres">
      <dgm:prSet presAssocID="{DF4B07AF-24F7-4ABD-A30F-CD5545209B21}" presName="tx1" presStyleLbl="revTx" presStyleIdx="1" presStyleCnt="5"/>
      <dgm:spPr/>
    </dgm:pt>
    <dgm:pt modelId="{3B8537B9-42F2-4E9E-8F29-383FB7BCA529}" type="pres">
      <dgm:prSet presAssocID="{DF4B07AF-24F7-4ABD-A30F-CD5545209B21}" presName="vert1" presStyleCnt="0"/>
      <dgm:spPr/>
    </dgm:pt>
    <dgm:pt modelId="{86C946D6-98F5-4664-9F37-4EB79AF55235}" type="pres">
      <dgm:prSet presAssocID="{CF6D92FC-72CD-4E5A-B6CC-C9203928F7C8}" presName="thickLine" presStyleLbl="alignNode1" presStyleIdx="2" presStyleCnt="5"/>
      <dgm:spPr/>
    </dgm:pt>
    <dgm:pt modelId="{23547A22-B412-454A-9EF4-48C1E212A4F0}" type="pres">
      <dgm:prSet presAssocID="{CF6D92FC-72CD-4E5A-B6CC-C9203928F7C8}" presName="horz1" presStyleCnt="0"/>
      <dgm:spPr/>
    </dgm:pt>
    <dgm:pt modelId="{B40A680A-73D0-47D5-8D8D-0ECCEAEA3A81}" type="pres">
      <dgm:prSet presAssocID="{CF6D92FC-72CD-4E5A-B6CC-C9203928F7C8}" presName="tx1" presStyleLbl="revTx" presStyleIdx="2" presStyleCnt="5"/>
      <dgm:spPr/>
    </dgm:pt>
    <dgm:pt modelId="{BCC6E21C-723F-427C-812D-9817A78517D8}" type="pres">
      <dgm:prSet presAssocID="{CF6D92FC-72CD-4E5A-B6CC-C9203928F7C8}" presName="vert1" presStyleCnt="0"/>
      <dgm:spPr/>
    </dgm:pt>
    <dgm:pt modelId="{F7A32466-AAE6-4A58-92E1-E17F2FF80328}" type="pres">
      <dgm:prSet presAssocID="{0C0E8014-64BE-40A7-AE8E-E37CFD466093}" presName="thickLine" presStyleLbl="alignNode1" presStyleIdx="3" presStyleCnt="5"/>
      <dgm:spPr/>
    </dgm:pt>
    <dgm:pt modelId="{54C17F0A-B05A-425A-B400-131B1959CDA6}" type="pres">
      <dgm:prSet presAssocID="{0C0E8014-64BE-40A7-AE8E-E37CFD466093}" presName="horz1" presStyleCnt="0"/>
      <dgm:spPr/>
    </dgm:pt>
    <dgm:pt modelId="{E75B3CE3-253F-41BD-B0B7-AD5E2F98B0C7}" type="pres">
      <dgm:prSet presAssocID="{0C0E8014-64BE-40A7-AE8E-E37CFD466093}" presName="tx1" presStyleLbl="revTx" presStyleIdx="3" presStyleCnt="5"/>
      <dgm:spPr/>
    </dgm:pt>
    <dgm:pt modelId="{ACDC2540-A69D-42DB-A600-9305F8119CDE}" type="pres">
      <dgm:prSet presAssocID="{0C0E8014-64BE-40A7-AE8E-E37CFD466093}" presName="vert1" presStyleCnt="0"/>
      <dgm:spPr/>
    </dgm:pt>
    <dgm:pt modelId="{17030ED1-B689-4B03-9EDB-FE8A8FDAA2B1}" type="pres">
      <dgm:prSet presAssocID="{61782713-1A97-45F4-8AF0-DDC7FB128388}" presName="thickLine" presStyleLbl="alignNode1" presStyleIdx="4" presStyleCnt="5"/>
      <dgm:spPr/>
    </dgm:pt>
    <dgm:pt modelId="{FFC1F715-EED7-463E-914D-7E10F9853925}" type="pres">
      <dgm:prSet presAssocID="{61782713-1A97-45F4-8AF0-DDC7FB128388}" presName="horz1" presStyleCnt="0"/>
      <dgm:spPr/>
    </dgm:pt>
    <dgm:pt modelId="{E9991012-263A-4587-A6A7-39A868FF2BA1}" type="pres">
      <dgm:prSet presAssocID="{61782713-1A97-45F4-8AF0-DDC7FB128388}" presName="tx1" presStyleLbl="revTx" presStyleIdx="4" presStyleCnt="5"/>
      <dgm:spPr/>
    </dgm:pt>
    <dgm:pt modelId="{1524850B-9618-4127-8483-6125C78BF669}" type="pres">
      <dgm:prSet presAssocID="{61782713-1A97-45F4-8AF0-DDC7FB128388}" presName="vert1" presStyleCnt="0"/>
      <dgm:spPr/>
    </dgm:pt>
  </dgm:ptLst>
  <dgm:cxnLst>
    <dgm:cxn modelId="{663AC503-C7CB-452B-A132-E5D2B47D9367}" type="presOf" srcId="{2492C565-DFCC-4480-8AB2-C8CE14FE6DE1}" destId="{8046432A-8D75-4940-91E6-C46A4F52A147}" srcOrd="0" destOrd="0" presId="urn:microsoft.com/office/officeart/2008/layout/LinedList"/>
    <dgm:cxn modelId="{8B7E752B-95FF-46C0-B6E5-D0970A8C37E6}" type="presOf" srcId="{61782713-1A97-45F4-8AF0-DDC7FB128388}" destId="{E9991012-263A-4587-A6A7-39A868FF2BA1}" srcOrd="0" destOrd="0" presId="urn:microsoft.com/office/officeart/2008/layout/LinedList"/>
    <dgm:cxn modelId="{6697F366-3945-4A13-A793-0F7D5C532E4A}" srcId="{3E400786-D02B-4BCE-BCAF-9574BF2C934C}" destId="{2492C565-DFCC-4480-8AB2-C8CE14FE6DE1}" srcOrd="0" destOrd="0" parTransId="{03BB0BD6-765C-4F17-9672-1D3AE2015E7B}" sibTransId="{0EB02278-2E38-4174-9720-51196283A7B9}"/>
    <dgm:cxn modelId="{52BA3B98-E0F9-41A6-A9FD-BBC202D8E4E9}" srcId="{3E400786-D02B-4BCE-BCAF-9574BF2C934C}" destId="{DF4B07AF-24F7-4ABD-A30F-CD5545209B21}" srcOrd="1" destOrd="0" parTransId="{EB0C6608-3686-4765-B785-C18C025E91AF}" sibTransId="{42E58622-FA12-4989-AB65-B601FBA7BABA}"/>
    <dgm:cxn modelId="{3FD6B59A-6C21-4562-98A8-A595FE2CBC01}" type="presOf" srcId="{0C0E8014-64BE-40A7-AE8E-E37CFD466093}" destId="{E75B3CE3-253F-41BD-B0B7-AD5E2F98B0C7}" srcOrd="0" destOrd="0" presId="urn:microsoft.com/office/officeart/2008/layout/LinedList"/>
    <dgm:cxn modelId="{811C47A3-66AB-4E9F-8ED3-4804318C4594}" srcId="{3E400786-D02B-4BCE-BCAF-9574BF2C934C}" destId="{CF6D92FC-72CD-4E5A-B6CC-C9203928F7C8}" srcOrd="2" destOrd="0" parTransId="{6A483C5C-F553-486E-977B-280663578AF6}" sibTransId="{BB470831-0429-4010-A02E-2598F0930C40}"/>
    <dgm:cxn modelId="{A4B685AA-7BDA-4B08-98C6-10CE1A204027}" type="presOf" srcId="{3E400786-D02B-4BCE-BCAF-9574BF2C934C}" destId="{018DF99B-D9BE-4CE6-828C-508EBAC6ADC1}" srcOrd="0" destOrd="0" presId="urn:microsoft.com/office/officeart/2008/layout/LinedList"/>
    <dgm:cxn modelId="{EC5273B7-122C-45A3-9EC5-7E9AFAC76798}" type="presOf" srcId="{DF4B07AF-24F7-4ABD-A30F-CD5545209B21}" destId="{7DE80B48-3A6D-4DA5-90A0-FC579D046734}" srcOrd="0" destOrd="0" presId="urn:microsoft.com/office/officeart/2008/layout/LinedList"/>
    <dgm:cxn modelId="{6D1BEDCA-ED73-4EC3-92E8-C5950D4E07AF}" type="presOf" srcId="{CF6D92FC-72CD-4E5A-B6CC-C9203928F7C8}" destId="{B40A680A-73D0-47D5-8D8D-0ECCEAEA3A81}" srcOrd="0" destOrd="0" presId="urn:microsoft.com/office/officeart/2008/layout/LinedList"/>
    <dgm:cxn modelId="{95DCE2CF-3A45-4349-A5D9-C323E0CAFC42}" srcId="{3E400786-D02B-4BCE-BCAF-9574BF2C934C}" destId="{0C0E8014-64BE-40A7-AE8E-E37CFD466093}" srcOrd="3" destOrd="0" parTransId="{1366591F-8EA0-426D-823A-BF45F55AA222}" sibTransId="{4E389135-0146-4F86-AB0B-600E80421193}"/>
    <dgm:cxn modelId="{E51597D2-B673-4131-9676-B8DA81D7CE2D}" srcId="{3E400786-D02B-4BCE-BCAF-9574BF2C934C}" destId="{61782713-1A97-45F4-8AF0-DDC7FB128388}" srcOrd="4" destOrd="0" parTransId="{3DD863A6-51FC-4E38-8267-70FEDDC9BB86}" sibTransId="{30208032-1532-4EA6-A3BA-549DAA217BDF}"/>
    <dgm:cxn modelId="{3DA76D8F-6EEF-4153-AD1B-3BA38481C769}" type="presParOf" srcId="{018DF99B-D9BE-4CE6-828C-508EBAC6ADC1}" destId="{2AAECD02-BA39-446D-A4A9-B7CA3A94516D}" srcOrd="0" destOrd="0" presId="urn:microsoft.com/office/officeart/2008/layout/LinedList"/>
    <dgm:cxn modelId="{AB6A477F-11DE-41A8-BD34-36A7B6EFC2EC}" type="presParOf" srcId="{018DF99B-D9BE-4CE6-828C-508EBAC6ADC1}" destId="{9DD43C75-47F5-4201-B550-C55708D8F492}" srcOrd="1" destOrd="0" presId="urn:microsoft.com/office/officeart/2008/layout/LinedList"/>
    <dgm:cxn modelId="{E67437B1-9690-4BA4-A562-48F63808F9ED}" type="presParOf" srcId="{9DD43C75-47F5-4201-B550-C55708D8F492}" destId="{8046432A-8D75-4940-91E6-C46A4F52A147}" srcOrd="0" destOrd="0" presId="urn:microsoft.com/office/officeart/2008/layout/LinedList"/>
    <dgm:cxn modelId="{301D15D2-2CBB-403A-8E58-1F0B1C1CAA0B}" type="presParOf" srcId="{9DD43C75-47F5-4201-B550-C55708D8F492}" destId="{2ECBCE7C-EAEB-4946-B8B5-6BE83BAB6C77}" srcOrd="1" destOrd="0" presId="urn:microsoft.com/office/officeart/2008/layout/LinedList"/>
    <dgm:cxn modelId="{E9501D8B-72DC-4299-80AA-95C01F574666}" type="presParOf" srcId="{018DF99B-D9BE-4CE6-828C-508EBAC6ADC1}" destId="{0F3B1388-4D81-4BA6-9F16-FCDD3B25DF71}" srcOrd="2" destOrd="0" presId="urn:microsoft.com/office/officeart/2008/layout/LinedList"/>
    <dgm:cxn modelId="{CC03926D-1B8F-4015-B1FE-3184D174DD50}" type="presParOf" srcId="{018DF99B-D9BE-4CE6-828C-508EBAC6ADC1}" destId="{ED648D99-76AA-4672-8A4C-C64358C151B9}" srcOrd="3" destOrd="0" presId="urn:microsoft.com/office/officeart/2008/layout/LinedList"/>
    <dgm:cxn modelId="{544E4670-AE5E-43C8-8301-2D46F2C7FD22}" type="presParOf" srcId="{ED648D99-76AA-4672-8A4C-C64358C151B9}" destId="{7DE80B48-3A6D-4DA5-90A0-FC579D046734}" srcOrd="0" destOrd="0" presId="urn:microsoft.com/office/officeart/2008/layout/LinedList"/>
    <dgm:cxn modelId="{AEA6E6C8-D478-43BA-91B8-A1029287BA91}" type="presParOf" srcId="{ED648D99-76AA-4672-8A4C-C64358C151B9}" destId="{3B8537B9-42F2-4E9E-8F29-383FB7BCA529}" srcOrd="1" destOrd="0" presId="urn:microsoft.com/office/officeart/2008/layout/LinedList"/>
    <dgm:cxn modelId="{FCC70624-537B-4954-A954-276D78F37FA9}" type="presParOf" srcId="{018DF99B-D9BE-4CE6-828C-508EBAC6ADC1}" destId="{86C946D6-98F5-4664-9F37-4EB79AF55235}" srcOrd="4" destOrd="0" presId="urn:microsoft.com/office/officeart/2008/layout/LinedList"/>
    <dgm:cxn modelId="{8460CF53-DD2D-4451-9482-8ED87867FBFD}" type="presParOf" srcId="{018DF99B-D9BE-4CE6-828C-508EBAC6ADC1}" destId="{23547A22-B412-454A-9EF4-48C1E212A4F0}" srcOrd="5" destOrd="0" presId="urn:microsoft.com/office/officeart/2008/layout/LinedList"/>
    <dgm:cxn modelId="{CEB52903-CFA6-4893-BF33-69D7AA44E5E7}" type="presParOf" srcId="{23547A22-B412-454A-9EF4-48C1E212A4F0}" destId="{B40A680A-73D0-47D5-8D8D-0ECCEAEA3A81}" srcOrd="0" destOrd="0" presId="urn:microsoft.com/office/officeart/2008/layout/LinedList"/>
    <dgm:cxn modelId="{EAE14DCD-4DBE-4E48-8160-8343A5DC2744}" type="presParOf" srcId="{23547A22-B412-454A-9EF4-48C1E212A4F0}" destId="{BCC6E21C-723F-427C-812D-9817A78517D8}" srcOrd="1" destOrd="0" presId="urn:microsoft.com/office/officeart/2008/layout/LinedList"/>
    <dgm:cxn modelId="{3ECC534C-8A84-4738-8C0F-A6DC8AE74D8C}" type="presParOf" srcId="{018DF99B-D9BE-4CE6-828C-508EBAC6ADC1}" destId="{F7A32466-AAE6-4A58-92E1-E17F2FF80328}" srcOrd="6" destOrd="0" presId="urn:microsoft.com/office/officeart/2008/layout/LinedList"/>
    <dgm:cxn modelId="{8D78012E-D0A5-489F-8913-8772CAEA2ABF}" type="presParOf" srcId="{018DF99B-D9BE-4CE6-828C-508EBAC6ADC1}" destId="{54C17F0A-B05A-425A-B400-131B1959CDA6}" srcOrd="7" destOrd="0" presId="urn:microsoft.com/office/officeart/2008/layout/LinedList"/>
    <dgm:cxn modelId="{CCA79E34-26C9-47B0-94DA-715AB818EF53}" type="presParOf" srcId="{54C17F0A-B05A-425A-B400-131B1959CDA6}" destId="{E75B3CE3-253F-41BD-B0B7-AD5E2F98B0C7}" srcOrd="0" destOrd="0" presId="urn:microsoft.com/office/officeart/2008/layout/LinedList"/>
    <dgm:cxn modelId="{406883A1-BDEE-4354-9A61-C4D7D02094B2}" type="presParOf" srcId="{54C17F0A-B05A-425A-B400-131B1959CDA6}" destId="{ACDC2540-A69D-42DB-A600-9305F8119CDE}" srcOrd="1" destOrd="0" presId="urn:microsoft.com/office/officeart/2008/layout/LinedList"/>
    <dgm:cxn modelId="{4F7F05E7-1C3F-453A-98EF-52381CE80730}" type="presParOf" srcId="{018DF99B-D9BE-4CE6-828C-508EBAC6ADC1}" destId="{17030ED1-B689-4B03-9EDB-FE8A8FDAA2B1}" srcOrd="8" destOrd="0" presId="urn:microsoft.com/office/officeart/2008/layout/LinedList"/>
    <dgm:cxn modelId="{EE19D830-8999-4775-AF32-53B1CFF8926F}" type="presParOf" srcId="{018DF99B-D9BE-4CE6-828C-508EBAC6ADC1}" destId="{FFC1F715-EED7-463E-914D-7E10F9853925}" srcOrd="9" destOrd="0" presId="urn:microsoft.com/office/officeart/2008/layout/LinedList"/>
    <dgm:cxn modelId="{277BF7A7-61FD-4E71-9BDA-FEED8C185E2E}" type="presParOf" srcId="{FFC1F715-EED7-463E-914D-7E10F9853925}" destId="{E9991012-263A-4587-A6A7-39A868FF2BA1}" srcOrd="0" destOrd="0" presId="urn:microsoft.com/office/officeart/2008/layout/LinedList"/>
    <dgm:cxn modelId="{8482C2DD-C7A8-496B-ABBF-83ABBF1FCBA0}" type="presParOf" srcId="{FFC1F715-EED7-463E-914D-7E10F9853925}" destId="{1524850B-9618-4127-8483-6125C78BF66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9AA37A-4020-42A1-9BE7-653E318CF7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58D706-FC0E-4D06-AB8C-523FC0E03662}">
      <dgm:prSet/>
      <dgm:spPr/>
      <dgm:t>
        <a:bodyPr/>
        <a:lstStyle/>
        <a:p>
          <a:pPr>
            <a:lnSpc>
              <a:spcPct val="100000"/>
            </a:lnSpc>
          </a:pPr>
          <a:r>
            <a:rPr lang="en-US" dirty="0">
              <a:latin typeface="Times New Roman"/>
              <a:cs typeface="Times New Roman"/>
            </a:rPr>
            <a:t>Urban destinations are becoming more popular for tourists when compared to sun and beach destinations</a:t>
          </a:r>
        </a:p>
      </dgm:t>
    </dgm:pt>
    <dgm:pt modelId="{95A620B2-7A4A-4F90-ADC5-897DB312D9EA}" type="parTrans" cxnId="{F84D629B-2692-46D5-A66A-B3A8BE884A39}">
      <dgm:prSet/>
      <dgm:spPr/>
      <dgm:t>
        <a:bodyPr/>
        <a:lstStyle/>
        <a:p>
          <a:endParaRPr lang="en-US"/>
        </a:p>
      </dgm:t>
    </dgm:pt>
    <dgm:pt modelId="{7EB9E69F-7A16-41D7-983F-3D457F2EB48F}" type="sibTrans" cxnId="{F84D629B-2692-46D5-A66A-B3A8BE884A39}">
      <dgm:prSet/>
      <dgm:spPr/>
      <dgm:t>
        <a:bodyPr/>
        <a:lstStyle/>
        <a:p>
          <a:endParaRPr lang="en-US"/>
        </a:p>
      </dgm:t>
    </dgm:pt>
    <dgm:pt modelId="{0B45D12F-EF94-47C9-8D75-781AD891E411}">
      <dgm:prSet/>
      <dgm:spPr/>
      <dgm:t>
        <a:bodyPr/>
        <a:lstStyle/>
        <a:p>
          <a:pPr>
            <a:lnSpc>
              <a:spcPct val="100000"/>
            </a:lnSpc>
          </a:pPr>
          <a:r>
            <a:rPr lang="en-US" dirty="0">
              <a:latin typeface="Times New Roman"/>
              <a:cs typeface="Times New Roman"/>
            </a:rPr>
            <a:t>Showing a 52% growth rate</a:t>
          </a:r>
        </a:p>
      </dgm:t>
    </dgm:pt>
    <dgm:pt modelId="{75D2FBF1-911E-405C-93B5-AF3F1BA00CD5}" type="parTrans" cxnId="{87B478A8-2A9A-4A87-A9C9-30F8AD8F935B}">
      <dgm:prSet/>
      <dgm:spPr/>
      <dgm:t>
        <a:bodyPr/>
        <a:lstStyle/>
        <a:p>
          <a:endParaRPr lang="en-US"/>
        </a:p>
      </dgm:t>
    </dgm:pt>
    <dgm:pt modelId="{8CF2A5A8-3AA5-4F7E-AE25-C7971159D566}" type="sibTrans" cxnId="{87B478A8-2A9A-4A87-A9C9-30F8AD8F935B}">
      <dgm:prSet/>
      <dgm:spPr/>
      <dgm:t>
        <a:bodyPr/>
        <a:lstStyle/>
        <a:p>
          <a:endParaRPr lang="en-US"/>
        </a:p>
      </dgm:t>
    </dgm:pt>
    <dgm:pt modelId="{87BC21B1-13C7-4CF9-8B58-6F0C166BE384}">
      <dgm:prSet/>
      <dgm:spPr/>
      <dgm:t>
        <a:bodyPr/>
        <a:lstStyle/>
        <a:p>
          <a:pPr>
            <a:lnSpc>
              <a:spcPct val="100000"/>
            </a:lnSpc>
          </a:pPr>
          <a:r>
            <a:rPr lang="en-US" dirty="0">
              <a:latin typeface="Times New Roman"/>
              <a:cs typeface="Times New Roman"/>
            </a:rPr>
            <a:t>No large indicators that there is a relationship between flight prices deterring travelers from traveling</a:t>
          </a:r>
        </a:p>
      </dgm:t>
    </dgm:pt>
    <dgm:pt modelId="{4EBAA6A7-CABB-4ACE-AC1C-EA350CE66EA5}" type="parTrans" cxnId="{B8CC1CAD-0BCD-4A17-B3F5-9D1BC53B3B19}">
      <dgm:prSet/>
      <dgm:spPr/>
      <dgm:t>
        <a:bodyPr/>
        <a:lstStyle/>
        <a:p>
          <a:endParaRPr lang="en-US"/>
        </a:p>
      </dgm:t>
    </dgm:pt>
    <dgm:pt modelId="{1104F3D7-02F0-4E5F-A79E-CEBBC2513709}" type="sibTrans" cxnId="{B8CC1CAD-0BCD-4A17-B3F5-9D1BC53B3B19}">
      <dgm:prSet/>
      <dgm:spPr/>
      <dgm:t>
        <a:bodyPr/>
        <a:lstStyle/>
        <a:p>
          <a:endParaRPr lang="en-US"/>
        </a:p>
      </dgm:t>
    </dgm:pt>
    <dgm:pt modelId="{D0EFD362-EA92-4A3B-B3E6-1A3A34B89C02}">
      <dgm:prSet/>
      <dgm:spPr/>
      <dgm:t>
        <a:bodyPr/>
        <a:lstStyle/>
        <a:p>
          <a:pPr>
            <a:lnSpc>
              <a:spcPct val="100000"/>
            </a:lnSpc>
          </a:pPr>
          <a:r>
            <a:rPr lang="en-US" dirty="0">
              <a:latin typeface="Times New Roman"/>
              <a:cs typeface="Times New Roman"/>
            </a:rPr>
            <a:t>University of California, Berkley state that people want to balance convenience and price, they want a flight that is convenient enough for the price that it is</a:t>
          </a:r>
        </a:p>
      </dgm:t>
    </dgm:pt>
    <dgm:pt modelId="{C7558333-60C1-4684-809D-C837026EF544}" type="parTrans" cxnId="{BBA44686-2335-43AF-9FC6-41EC1BDBD850}">
      <dgm:prSet/>
      <dgm:spPr/>
      <dgm:t>
        <a:bodyPr/>
        <a:lstStyle/>
        <a:p>
          <a:endParaRPr lang="en-US"/>
        </a:p>
      </dgm:t>
    </dgm:pt>
    <dgm:pt modelId="{FB1B48DA-9B95-428E-9ECB-29FA5E62A7EF}" type="sibTrans" cxnId="{BBA44686-2335-43AF-9FC6-41EC1BDBD850}">
      <dgm:prSet/>
      <dgm:spPr/>
      <dgm:t>
        <a:bodyPr/>
        <a:lstStyle/>
        <a:p>
          <a:endParaRPr lang="en-US"/>
        </a:p>
      </dgm:t>
    </dgm:pt>
    <dgm:pt modelId="{F304E8E1-95FF-4D97-801E-70628FF2DB6C}" type="pres">
      <dgm:prSet presAssocID="{359AA37A-4020-42A1-9BE7-653E318CF7C5}" presName="root" presStyleCnt="0">
        <dgm:presLayoutVars>
          <dgm:dir/>
          <dgm:resizeHandles val="exact"/>
        </dgm:presLayoutVars>
      </dgm:prSet>
      <dgm:spPr/>
    </dgm:pt>
    <dgm:pt modelId="{C3ADFE1A-FF82-4FCC-9130-6EE99EFFFBB0}" type="pres">
      <dgm:prSet presAssocID="{FB58D706-FC0E-4D06-AB8C-523FC0E03662}" presName="compNode" presStyleCnt="0"/>
      <dgm:spPr/>
    </dgm:pt>
    <dgm:pt modelId="{BF2AA75D-A9BE-47DE-A676-6F3E81FD898E}" type="pres">
      <dgm:prSet presAssocID="{FB58D706-FC0E-4D06-AB8C-523FC0E03662}" presName="bgRect" presStyleLbl="bgShp" presStyleIdx="0" presStyleCnt="3"/>
      <dgm:spPr/>
    </dgm:pt>
    <dgm:pt modelId="{38197C06-B44B-4A9E-8C86-DB55F96D300B}" type="pres">
      <dgm:prSet presAssocID="{FB58D706-FC0E-4D06-AB8C-523FC0E0366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E1077DE7-9FEF-4D46-BE11-92B8C142D45E}" type="pres">
      <dgm:prSet presAssocID="{FB58D706-FC0E-4D06-AB8C-523FC0E03662}" presName="spaceRect" presStyleCnt="0"/>
      <dgm:spPr/>
    </dgm:pt>
    <dgm:pt modelId="{914F18A9-F25A-4553-8C8A-251A3B02CB60}" type="pres">
      <dgm:prSet presAssocID="{FB58D706-FC0E-4D06-AB8C-523FC0E03662}" presName="parTx" presStyleLbl="revTx" presStyleIdx="0" presStyleCnt="4">
        <dgm:presLayoutVars>
          <dgm:chMax val="0"/>
          <dgm:chPref val="0"/>
        </dgm:presLayoutVars>
      </dgm:prSet>
      <dgm:spPr/>
    </dgm:pt>
    <dgm:pt modelId="{6C4A6F59-ED87-4DBA-BBFD-B3A641BE91F7}" type="pres">
      <dgm:prSet presAssocID="{FB58D706-FC0E-4D06-AB8C-523FC0E03662}" presName="desTx" presStyleLbl="revTx" presStyleIdx="1" presStyleCnt="4">
        <dgm:presLayoutVars/>
      </dgm:prSet>
      <dgm:spPr/>
    </dgm:pt>
    <dgm:pt modelId="{B6F97FE0-166B-407E-A088-E7A1F16AC16F}" type="pres">
      <dgm:prSet presAssocID="{7EB9E69F-7A16-41D7-983F-3D457F2EB48F}" presName="sibTrans" presStyleCnt="0"/>
      <dgm:spPr/>
    </dgm:pt>
    <dgm:pt modelId="{4D85C9D8-28B3-4C72-BB14-CFF2417F5FE9}" type="pres">
      <dgm:prSet presAssocID="{87BC21B1-13C7-4CF9-8B58-6F0C166BE384}" presName="compNode" presStyleCnt="0"/>
      <dgm:spPr/>
    </dgm:pt>
    <dgm:pt modelId="{FAD4FD1D-FBDD-4952-A4BA-89FC718379B0}" type="pres">
      <dgm:prSet presAssocID="{87BC21B1-13C7-4CF9-8B58-6F0C166BE384}" presName="bgRect" presStyleLbl="bgShp" presStyleIdx="1" presStyleCnt="3"/>
      <dgm:spPr/>
    </dgm:pt>
    <dgm:pt modelId="{F54A451E-4FA5-406A-BB97-A662B33F0D48}" type="pres">
      <dgm:prSet presAssocID="{87BC21B1-13C7-4CF9-8B58-6F0C166BE3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irplane"/>
        </a:ext>
      </dgm:extLst>
    </dgm:pt>
    <dgm:pt modelId="{BDA49AAC-7338-4F59-9089-E5B4F9E613F5}" type="pres">
      <dgm:prSet presAssocID="{87BC21B1-13C7-4CF9-8B58-6F0C166BE384}" presName="spaceRect" presStyleCnt="0"/>
      <dgm:spPr/>
    </dgm:pt>
    <dgm:pt modelId="{1ECF6735-04DC-4532-BC9D-5E84F2F75EA1}" type="pres">
      <dgm:prSet presAssocID="{87BC21B1-13C7-4CF9-8B58-6F0C166BE384}" presName="parTx" presStyleLbl="revTx" presStyleIdx="2" presStyleCnt="4">
        <dgm:presLayoutVars>
          <dgm:chMax val="0"/>
          <dgm:chPref val="0"/>
        </dgm:presLayoutVars>
      </dgm:prSet>
      <dgm:spPr/>
    </dgm:pt>
    <dgm:pt modelId="{DFFA2DA0-A8FC-4BC2-95F6-DBAEAF47BE00}" type="pres">
      <dgm:prSet presAssocID="{1104F3D7-02F0-4E5F-A79E-CEBBC2513709}" presName="sibTrans" presStyleCnt="0"/>
      <dgm:spPr/>
    </dgm:pt>
    <dgm:pt modelId="{9D0571C9-22EA-442F-8DFE-7B1D859950A5}" type="pres">
      <dgm:prSet presAssocID="{D0EFD362-EA92-4A3B-B3E6-1A3A34B89C02}" presName="compNode" presStyleCnt="0"/>
      <dgm:spPr/>
    </dgm:pt>
    <dgm:pt modelId="{60894DAC-C540-481B-AB7C-CC5ECD55AF2F}" type="pres">
      <dgm:prSet presAssocID="{D0EFD362-EA92-4A3B-B3E6-1A3A34B89C02}" presName="bgRect" presStyleLbl="bgShp" presStyleIdx="2" presStyleCnt="3"/>
      <dgm:spPr/>
    </dgm:pt>
    <dgm:pt modelId="{B6DD8D93-8BF7-457D-BBA1-974E108F6925}" type="pres">
      <dgm:prSet presAssocID="{D0EFD362-EA92-4A3B-B3E6-1A3A34B89C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768C0D53-5F65-4D3D-9AE1-ABA05FA952FA}" type="pres">
      <dgm:prSet presAssocID="{D0EFD362-EA92-4A3B-B3E6-1A3A34B89C02}" presName="spaceRect" presStyleCnt="0"/>
      <dgm:spPr/>
    </dgm:pt>
    <dgm:pt modelId="{0A958E0C-5F0A-4F2C-A4C0-0B231B570888}" type="pres">
      <dgm:prSet presAssocID="{D0EFD362-EA92-4A3B-B3E6-1A3A34B89C02}" presName="parTx" presStyleLbl="revTx" presStyleIdx="3" presStyleCnt="4">
        <dgm:presLayoutVars>
          <dgm:chMax val="0"/>
          <dgm:chPref val="0"/>
        </dgm:presLayoutVars>
      </dgm:prSet>
      <dgm:spPr/>
    </dgm:pt>
  </dgm:ptLst>
  <dgm:cxnLst>
    <dgm:cxn modelId="{6F1A120D-4FD6-447E-B9D6-056072F3C4D7}" type="presOf" srcId="{359AA37A-4020-42A1-9BE7-653E318CF7C5}" destId="{F304E8E1-95FF-4D97-801E-70628FF2DB6C}" srcOrd="0" destOrd="0" presId="urn:microsoft.com/office/officeart/2018/2/layout/IconVerticalSolidList"/>
    <dgm:cxn modelId="{F13E1E13-092A-45F2-8914-FE2DBC04D5CD}" type="presOf" srcId="{D0EFD362-EA92-4A3B-B3E6-1A3A34B89C02}" destId="{0A958E0C-5F0A-4F2C-A4C0-0B231B570888}" srcOrd="0" destOrd="0" presId="urn:microsoft.com/office/officeart/2018/2/layout/IconVerticalSolidList"/>
    <dgm:cxn modelId="{23F66D21-D9D2-44EA-AF18-2266BB5AE02C}" type="presOf" srcId="{87BC21B1-13C7-4CF9-8B58-6F0C166BE384}" destId="{1ECF6735-04DC-4532-BC9D-5E84F2F75EA1}" srcOrd="0" destOrd="0" presId="urn:microsoft.com/office/officeart/2018/2/layout/IconVerticalSolidList"/>
    <dgm:cxn modelId="{4C7CEA43-3E79-446F-AF49-00253C79E2C3}" type="presOf" srcId="{FB58D706-FC0E-4D06-AB8C-523FC0E03662}" destId="{914F18A9-F25A-4553-8C8A-251A3B02CB60}" srcOrd="0" destOrd="0" presId="urn:microsoft.com/office/officeart/2018/2/layout/IconVerticalSolidList"/>
    <dgm:cxn modelId="{BBA44686-2335-43AF-9FC6-41EC1BDBD850}" srcId="{359AA37A-4020-42A1-9BE7-653E318CF7C5}" destId="{D0EFD362-EA92-4A3B-B3E6-1A3A34B89C02}" srcOrd="2" destOrd="0" parTransId="{C7558333-60C1-4684-809D-C837026EF544}" sibTransId="{FB1B48DA-9B95-428E-9ECB-29FA5E62A7EF}"/>
    <dgm:cxn modelId="{F84D629B-2692-46D5-A66A-B3A8BE884A39}" srcId="{359AA37A-4020-42A1-9BE7-653E318CF7C5}" destId="{FB58D706-FC0E-4D06-AB8C-523FC0E03662}" srcOrd="0" destOrd="0" parTransId="{95A620B2-7A4A-4F90-ADC5-897DB312D9EA}" sibTransId="{7EB9E69F-7A16-41D7-983F-3D457F2EB48F}"/>
    <dgm:cxn modelId="{87B478A8-2A9A-4A87-A9C9-30F8AD8F935B}" srcId="{FB58D706-FC0E-4D06-AB8C-523FC0E03662}" destId="{0B45D12F-EF94-47C9-8D75-781AD891E411}" srcOrd="0" destOrd="0" parTransId="{75D2FBF1-911E-405C-93B5-AF3F1BA00CD5}" sibTransId="{8CF2A5A8-3AA5-4F7E-AE25-C7971159D566}"/>
    <dgm:cxn modelId="{B8CC1CAD-0BCD-4A17-B3F5-9D1BC53B3B19}" srcId="{359AA37A-4020-42A1-9BE7-653E318CF7C5}" destId="{87BC21B1-13C7-4CF9-8B58-6F0C166BE384}" srcOrd="1" destOrd="0" parTransId="{4EBAA6A7-CABB-4ACE-AC1C-EA350CE66EA5}" sibTransId="{1104F3D7-02F0-4E5F-A79E-CEBBC2513709}"/>
    <dgm:cxn modelId="{338F80B3-D886-4336-B78D-66A1A3897FA1}" type="presOf" srcId="{0B45D12F-EF94-47C9-8D75-781AD891E411}" destId="{6C4A6F59-ED87-4DBA-BBFD-B3A641BE91F7}" srcOrd="0" destOrd="0" presId="urn:microsoft.com/office/officeart/2018/2/layout/IconVerticalSolidList"/>
    <dgm:cxn modelId="{E2A486A2-CB66-4AAF-909B-0440ABF1942E}" type="presParOf" srcId="{F304E8E1-95FF-4D97-801E-70628FF2DB6C}" destId="{C3ADFE1A-FF82-4FCC-9130-6EE99EFFFBB0}" srcOrd="0" destOrd="0" presId="urn:microsoft.com/office/officeart/2018/2/layout/IconVerticalSolidList"/>
    <dgm:cxn modelId="{3A86DDDC-84E9-47C1-8FF5-B5161C8B0ED2}" type="presParOf" srcId="{C3ADFE1A-FF82-4FCC-9130-6EE99EFFFBB0}" destId="{BF2AA75D-A9BE-47DE-A676-6F3E81FD898E}" srcOrd="0" destOrd="0" presId="urn:microsoft.com/office/officeart/2018/2/layout/IconVerticalSolidList"/>
    <dgm:cxn modelId="{D821D1DB-58CC-4442-9729-65BF501833E1}" type="presParOf" srcId="{C3ADFE1A-FF82-4FCC-9130-6EE99EFFFBB0}" destId="{38197C06-B44B-4A9E-8C86-DB55F96D300B}" srcOrd="1" destOrd="0" presId="urn:microsoft.com/office/officeart/2018/2/layout/IconVerticalSolidList"/>
    <dgm:cxn modelId="{0A844A24-60F7-471B-9F58-6A4BC944E2DB}" type="presParOf" srcId="{C3ADFE1A-FF82-4FCC-9130-6EE99EFFFBB0}" destId="{E1077DE7-9FEF-4D46-BE11-92B8C142D45E}" srcOrd="2" destOrd="0" presId="urn:microsoft.com/office/officeart/2018/2/layout/IconVerticalSolidList"/>
    <dgm:cxn modelId="{642AD9D4-7243-47E7-A0FC-0B6640883B35}" type="presParOf" srcId="{C3ADFE1A-FF82-4FCC-9130-6EE99EFFFBB0}" destId="{914F18A9-F25A-4553-8C8A-251A3B02CB60}" srcOrd="3" destOrd="0" presId="urn:microsoft.com/office/officeart/2018/2/layout/IconVerticalSolidList"/>
    <dgm:cxn modelId="{C2BD4FE4-2B59-4CF9-AFDF-21E32A1DD29A}" type="presParOf" srcId="{C3ADFE1A-FF82-4FCC-9130-6EE99EFFFBB0}" destId="{6C4A6F59-ED87-4DBA-BBFD-B3A641BE91F7}" srcOrd="4" destOrd="0" presId="urn:microsoft.com/office/officeart/2018/2/layout/IconVerticalSolidList"/>
    <dgm:cxn modelId="{D1773EFE-C4E6-48FB-98D0-DC20C94A8877}" type="presParOf" srcId="{F304E8E1-95FF-4D97-801E-70628FF2DB6C}" destId="{B6F97FE0-166B-407E-A088-E7A1F16AC16F}" srcOrd="1" destOrd="0" presId="urn:microsoft.com/office/officeart/2018/2/layout/IconVerticalSolidList"/>
    <dgm:cxn modelId="{2EC9F099-9023-457C-9A51-39736D5DB106}" type="presParOf" srcId="{F304E8E1-95FF-4D97-801E-70628FF2DB6C}" destId="{4D85C9D8-28B3-4C72-BB14-CFF2417F5FE9}" srcOrd="2" destOrd="0" presId="urn:microsoft.com/office/officeart/2018/2/layout/IconVerticalSolidList"/>
    <dgm:cxn modelId="{645B5635-3214-439A-8953-D5A84C2AE1DA}" type="presParOf" srcId="{4D85C9D8-28B3-4C72-BB14-CFF2417F5FE9}" destId="{FAD4FD1D-FBDD-4952-A4BA-89FC718379B0}" srcOrd="0" destOrd="0" presId="urn:microsoft.com/office/officeart/2018/2/layout/IconVerticalSolidList"/>
    <dgm:cxn modelId="{B9FF7C72-FD47-4CE6-A7C5-D534C4DD6E6E}" type="presParOf" srcId="{4D85C9D8-28B3-4C72-BB14-CFF2417F5FE9}" destId="{F54A451E-4FA5-406A-BB97-A662B33F0D48}" srcOrd="1" destOrd="0" presId="urn:microsoft.com/office/officeart/2018/2/layout/IconVerticalSolidList"/>
    <dgm:cxn modelId="{3F8681C7-4D21-4673-AED5-5397B8171665}" type="presParOf" srcId="{4D85C9D8-28B3-4C72-BB14-CFF2417F5FE9}" destId="{BDA49AAC-7338-4F59-9089-E5B4F9E613F5}" srcOrd="2" destOrd="0" presId="urn:microsoft.com/office/officeart/2018/2/layout/IconVerticalSolidList"/>
    <dgm:cxn modelId="{909504AE-B9D8-4675-A7BE-E13FE753BAEC}" type="presParOf" srcId="{4D85C9D8-28B3-4C72-BB14-CFF2417F5FE9}" destId="{1ECF6735-04DC-4532-BC9D-5E84F2F75EA1}" srcOrd="3" destOrd="0" presId="urn:microsoft.com/office/officeart/2018/2/layout/IconVerticalSolidList"/>
    <dgm:cxn modelId="{C5BA438B-EBE4-4BCB-A77E-427F006D26A6}" type="presParOf" srcId="{F304E8E1-95FF-4D97-801E-70628FF2DB6C}" destId="{DFFA2DA0-A8FC-4BC2-95F6-DBAEAF47BE00}" srcOrd="3" destOrd="0" presId="urn:microsoft.com/office/officeart/2018/2/layout/IconVerticalSolidList"/>
    <dgm:cxn modelId="{8976D386-C844-45D0-82F7-CCC28725F5A2}" type="presParOf" srcId="{F304E8E1-95FF-4D97-801E-70628FF2DB6C}" destId="{9D0571C9-22EA-442F-8DFE-7B1D859950A5}" srcOrd="4" destOrd="0" presId="urn:microsoft.com/office/officeart/2018/2/layout/IconVerticalSolidList"/>
    <dgm:cxn modelId="{C0D1AF49-448E-4920-8F72-C154A43EA205}" type="presParOf" srcId="{9D0571C9-22EA-442F-8DFE-7B1D859950A5}" destId="{60894DAC-C540-481B-AB7C-CC5ECD55AF2F}" srcOrd="0" destOrd="0" presId="urn:microsoft.com/office/officeart/2018/2/layout/IconVerticalSolidList"/>
    <dgm:cxn modelId="{6DFCA82C-0E4B-47C4-9556-32B3401933F4}" type="presParOf" srcId="{9D0571C9-22EA-442F-8DFE-7B1D859950A5}" destId="{B6DD8D93-8BF7-457D-BBA1-974E108F6925}" srcOrd="1" destOrd="0" presId="urn:microsoft.com/office/officeart/2018/2/layout/IconVerticalSolidList"/>
    <dgm:cxn modelId="{DC27AD53-1F62-4F97-B702-4263D5AB6CAF}" type="presParOf" srcId="{9D0571C9-22EA-442F-8DFE-7B1D859950A5}" destId="{768C0D53-5F65-4D3D-9AE1-ABA05FA952FA}" srcOrd="2" destOrd="0" presId="urn:microsoft.com/office/officeart/2018/2/layout/IconVerticalSolidList"/>
    <dgm:cxn modelId="{B0C90174-EF04-4228-AA80-50D53D3E9170}" type="presParOf" srcId="{9D0571C9-22EA-442F-8DFE-7B1D859950A5}" destId="{0A958E0C-5F0A-4F2C-A4C0-0B231B57088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E174CB-96B8-43DD-A787-11D932683B5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B2A3569-E920-46CC-B517-08D51054A188}">
      <dgm:prSet/>
      <dgm:spPr/>
      <dgm:t>
        <a:bodyPr/>
        <a:lstStyle/>
        <a:p>
          <a:pPr>
            <a:lnSpc>
              <a:spcPct val="100000"/>
            </a:lnSpc>
          </a:pPr>
          <a:r>
            <a:rPr lang="en-US" dirty="0">
              <a:latin typeface="Times New Roman"/>
              <a:cs typeface="Times New Roman"/>
            </a:rPr>
            <a:t>CN Traveler states that beloved places are struggling with overtourism</a:t>
          </a:r>
        </a:p>
      </dgm:t>
    </dgm:pt>
    <dgm:pt modelId="{8FF81673-F6D5-47C6-B86A-ED2DC3867977}" type="parTrans" cxnId="{4D0FAB8B-55A4-4235-A09C-29B1CC2F3A13}">
      <dgm:prSet/>
      <dgm:spPr/>
      <dgm:t>
        <a:bodyPr/>
        <a:lstStyle/>
        <a:p>
          <a:endParaRPr lang="en-US"/>
        </a:p>
      </dgm:t>
    </dgm:pt>
    <dgm:pt modelId="{3134A308-469A-47F2-97C1-0321A08C8903}" type="sibTrans" cxnId="{4D0FAB8B-55A4-4235-A09C-29B1CC2F3A13}">
      <dgm:prSet/>
      <dgm:spPr/>
      <dgm:t>
        <a:bodyPr/>
        <a:lstStyle/>
        <a:p>
          <a:endParaRPr lang="en-US"/>
        </a:p>
      </dgm:t>
    </dgm:pt>
    <dgm:pt modelId="{F76412A5-9A24-4EC6-A6C8-5565181BAF5C}">
      <dgm:prSet/>
      <dgm:spPr/>
      <dgm:t>
        <a:bodyPr/>
        <a:lstStyle/>
        <a:p>
          <a:pPr>
            <a:lnSpc>
              <a:spcPct val="100000"/>
            </a:lnSpc>
          </a:pPr>
          <a:r>
            <a:rPr lang="en-US" dirty="0">
              <a:latin typeface="Times New Roman"/>
              <a:cs typeface="Times New Roman"/>
            </a:rPr>
            <a:t>36.5% of travelers use social media to find travel ideas</a:t>
          </a:r>
        </a:p>
      </dgm:t>
    </dgm:pt>
    <dgm:pt modelId="{94BCC559-7711-470E-98CC-80140B7658F9}" type="parTrans" cxnId="{E31AF332-D5BA-45E3-B6DA-5B7242059865}">
      <dgm:prSet/>
      <dgm:spPr/>
      <dgm:t>
        <a:bodyPr/>
        <a:lstStyle/>
        <a:p>
          <a:endParaRPr lang="en-US"/>
        </a:p>
      </dgm:t>
    </dgm:pt>
    <dgm:pt modelId="{F9C3EEBC-D6F3-4E9E-9E94-7E35DB63C7C5}" type="sibTrans" cxnId="{E31AF332-D5BA-45E3-B6DA-5B7242059865}">
      <dgm:prSet/>
      <dgm:spPr/>
      <dgm:t>
        <a:bodyPr/>
        <a:lstStyle/>
        <a:p>
          <a:endParaRPr lang="en-US"/>
        </a:p>
      </dgm:t>
    </dgm:pt>
    <dgm:pt modelId="{DA14D152-4499-4BB1-B7A1-B5FB5BCCB13C}">
      <dgm:prSet/>
      <dgm:spPr/>
      <dgm:t>
        <a:bodyPr/>
        <a:lstStyle/>
        <a:p>
          <a:pPr>
            <a:lnSpc>
              <a:spcPct val="100000"/>
            </a:lnSpc>
          </a:pPr>
          <a:r>
            <a:rPr lang="en-US" dirty="0">
              <a:latin typeface="Times New Roman"/>
              <a:cs typeface="Times New Roman"/>
            </a:rPr>
            <a:t>In recent years, 60% of Gen Z and 40% of Millennials have used social media for their traveling purposes</a:t>
          </a:r>
        </a:p>
      </dgm:t>
    </dgm:pt>
    <dgm:pt modelId="{FF951945-96C8-4ECF-AC58-9FF5CFA66C13}" type="parTrans" cxnId="{79F0E7BE-602B-4B97-9C2D-E90863721287}">
      <dgm:prSet/>
      <dgm:spPr/>
      <dgm:t>
        <a:bodyPr/>
        <a:lstStyle/>
        <a:p>
          <a:endParaRPr lang="en-US"/>
        </a:p>
      </dgm:t>
    </dgm:pt>
    <dgm:pt modelId="{E11E13FC-E2FC-4343-A6BF-FB1D57322CC2}" type="sibTrans" cxnId="{79F0E7BE-602B-4B97-9C2D-E90863721287}">
      <dgm:prSet/>
      <dgm:spPr/>
      <dgm:t>
        <a:bodyPr/>
        <a:lstStyle/>
        <a:p>
          <a:endParaRPr lang="en-US"/>
        </a:p>
      </dgm:t>
    </dgm:pt>
    <dgm:pt modelId="{437D1FCF-CFDC-41B4-8AAB-C5B6921772D3}" type="pres">
      <dgm:prSet presAssocID="{E9E174CB-96B8-43DD-A787-11D932683B52}" presName="root" presStyleCnt="0">
        <dgm:presLayoutVars>
          <dgm:dir/>
          <dgm:resizeHandles val="exact"/>
        </dgm:presLayoutVars>
      </dgm:prSet>
      <dgm:spPr/>
    </dgm:pt>
    <dgm:pt modelId="{BD58549A-F2F1-44EF-A01D-9B2CBB110E90}" type="pres">
      <dgm:prSet presAssocID="{3B2A3569-E920-46CC-B517-08D51054A188}" presName="compNode" presStyleCnt="0"/>
      <dgm:spPr/>
    </dgm:pt>
    <dgm:pt modelId="{79386B8E-09DD-4430-BCD2-393A27677F46}" type="pres">
      <dgm:prSet presAssocID="{3B2A3569-E920-46CC-B517-08D51054A18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rker"/>
        </a:ext>
      </dgm:extLst>
    </dgm:pt>
    <dgm:pt modelId="{B9F8942C-0190-4C00-8C18-207D24985A56}" type="pres">
      <dgm:prSet presAssocID="{3B2A3569-E920-46CC-B517-08D51054A188}" presName="spaceRect" presStyleCnt="0"/>
      <dgm:spPr/>
    </dgm:pt>
    <dgm:pt modelId="{E3A3381D-7AEE-4BCF-8D21-98E25F6FD570}" type="pres">
      <dgm:prSet presAssocID="{3B2A3569-E920-46CC-B517-08D51054A188}" presName="textRect" presStyleLbl="revTx" presStyleIdx="0" presStyleCnt="3">
        <dgm:presLayoutVars>
          <dgm:chMax val="1"/>
          <dgm:chPref val="1"/>
        </dgm:presLayoutVars>
      </dgm:prSet>
      <dgm:spPr/>
    </dgm:pt>
    <dgm:pt modelId="{A3A1E2F4-3930-40C9-BAF4-D90B4E69AEC1}" type="pres">
      <dgm:prSet presAssocID="{3134A308-469A-47F2-97C1-0321A08C8903}" presName="sibTrans" presStyleCnt="0"/>
      <dgm:spPr/>
    </dgm:pt>
    <dgm:pt modelId="{892979AF-0530-43C1-B7EE-1FDAE09549E8}" type="pres">
      <dgm:prSet presAssocID="{F76412A5-9A24-4EC6-A6C8-5565181BAF5C}" presName="compNode" presStyleCnt="0"/>
      <dgm:spPr/>
    </dgm:pt>
    <dgm:pt modelId="{C380294D-5950-41B5-9FE6-A681D6F8D85F}" type="pres">
      <dgm:prSet presAssocID="{F76412A5-9A24-4EC6-A6C8-5565181BAF5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untain scene"/>
        </a:ext>
      </dgm:extLst>
    </dgm:pt>
    <dgm:pt modelId="{B2FA72FB-DAA9-40BD-B233-B42B344198C2}" type="pres">
      <dgm:prSet presAssocID="{F76412A5-9A24-4EC6-A6C8-5565181BAF5C}" presName="spaceRect" presStyleCnt="0"/>
      <dgm:spPr/>
    </dgm:pt>
    <dgm:pt modelId="{509B793D-25C3-4FFF-991D-1C9D7FC8B5F3}" type="pres">
      <dgm:prSet presAssocID="{F76412A5-9A24-4EC6-A6C8-5565181BAF5C}" presName="textRect" presStyleLbl="revTx" presStyleIdx="1" presStyleCnt="3">
        <dgm:presLayoutVars>
          <dgm:chMax val="1"/>
          <dgm:chPref val="1"/>
        </dgm:presLayoutVars>
      </dgm:prSet>
      <dgm:spPr/>
    </dgm:pt>
    <dgm:pt modelId="{DB35260C-3951-484B-BBC1-1692367DCD2C}" type="pres">
      <dgm:prSet presAssocID="{F9C3EEBC-D6F3-4E9E-9E94-7E35DB63C7C5}" presName="sibTrans" presStyleCnt="0"/>
      <dgm:spPr/>
    </dgm:pt>
    <dgm:pt modelId="{10C1A228-38EE-4331-B0BB-FEE39CCD00ED}" type="pres">
      <dgm:prSet presAssocID="{DA14D152-4499-4BB1-B7A1-B5FB5BCCB13C}" presName="compNode" presStyleCnt="0"/>
      <dgm:spPr/>
    </dgm:pt>
    <dgm:pt modelId="{BD39DF00-EA23-4E8D-B7AC-C2FDE08CC1F5}" type="pres">
      <dgm:prSet presAssocID="{DA14D152-4499-4BB1-B7A1-B5FB5BCCB1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ions"/>
        </a:ext>
      </dgm:extLst>
    </dgm:pt>
    <dgm:pt modelId="{9D964EBD-8F70-4E99-B969-0C1967313701}" type="pres">
      <dgm:prSet presAssocID="{DA14D152-4499-4BB1-B7A1-B5FB5BCCB13C}" presName="spaceRect" presStyleCnt="0"/>
      <dgm:spPr/>
    </dgm:pt>
    <dgm:pt modelId="{C95990EA-3FF7-495E-A9E0-C13F8EF854BA}" type="pres">
      <dgm:prSet presAssocID="{DA14D152-4499-4BB1-B7A1-B5FB5BCCB13C}" presName="textRect" presStyleLbl="revTx" presStyleIdx="2" presStyleCnt="3">
        <dgm:presLayoutVars>
          <dgm:chMax val="1"/>
          <dgm:chPref val="1"/>
        </dgm:presLayoutVars>
      </dgm:prSet>
      <dgm:spPr/>
    </dgm:pt>
  </dgm:ptLst>
  <dgm:cxnLst>
    <dgm:cxn modelId="{CC8A300A-6ADB-4A1D-B6A3-5AE98DC67738}" type="presOf" srcId="{E9E174CB-96B8-43DD-A787-11D932683B52}" destId="{437D1FCF-CFDC-41B4-8AAB-C5B6921772D3}" srcOrd="0" destOrd="0" presId="urn:microsoft.com/office/officeart/2018/2/layout/IconLabelList"/>
    <dgm:cxn modelId="{E31AF332-D5BA-45E3-B6DA-5B7242059865}" srcId="{E9E174CB-96B8-43DD-A787-11D932683B52}" destId="{F76412A5-9A24-4EC6-A6C8-5565181BAF5C}" srcOrd="1" destOrd="0" parTransId="{94BCC559-7711-470E-98CC-80140B7658F9}" sibTransId="{F9C3EEBC-D6F3-4E9E-9E94-7E35DB63C7C5}"/>
    <dgm:cxn modelId="{7411183A-5258-4CCA-8FE2-5B3BC56C7A20}" type="presOf" srcId="{F76412A5-9A24-4EC6-A6C8-5565181BAF5C}" destId="{509B793D-25C3-4FFF-991D-1C9D7FC8B5F3}" srcOrd="0" destOrd="0" presId="urn:microsoft.com/office/officeart/2018/2/layout/IconLabelList"/>
    <dgm:cxn modelId="{4D0FAB8B-55A4-4235-A09C-29B1CC2F3A13}" srcId="{E9E174CB-96B8-43DD-A787-11D932683B52}" destId="{3B2A3569-E920-46CC-B517-08D51054A188}" srcOrd="0" destOrd="0" parTransId="{8FF81673-F6D5-47C6-B86A-ED2DC3867977}" sibTransId="{3134A308-469A-47F2-97C1-0321A08C8903}"/>
    <dgm:cxn modelId="{78C81494-4D54-436B-86E4-AAD7661DB2DA}" type="presOf" srcId="{DA14D152-4499-4BB1-B7A1-B5FB5BCCB13C}" destId="{C95990EA-3FF7-495E-A9E0-C13F8EF854BA}" srcOrd="0" destOrd="0" presId="urn:microsoft.com/office/officeart/2018/2/layout/IconLabelList"/>
    <dgm:cxn modelId="{79F0E7BE-602B-4B97-9C2D-E90863721287}" srcId="{E9E174CB-96B8-43DD-A787-11D932683B52}" destId="{DA14D152-4499-4BB1-B7A1-B5FB5BCCB13C}" srcOrd="2" destOrd="0" parTransId="{FF951945-96C8-4ECF-AC58-9FF5CFA66C13}" sibTransId="{E11E13FC-E2FC-4343-A6BF-FB1D57322CC2}"/>
    <dgm:cxn modelId="{8A59DDF1-2E44-4A4F-9D35-487AC720ACCB}" type="presOf" srcId="{3B2A3569-E920-46CC-B517-08D51054A188}" destId="{E3A3381D-7AEE-4BCF-8D21-98E25F6FD570}" srcOrd="0" destOrd="0" presId="urn:microsoft.com/office/officeart/2018/2/layout/IconLabelList"/>
    <dgm:cxn modelId="{06283AE3-E373-4C11-A8BA-53A7D8D40CB7}" type="presParOf" srcId="{437D1FCF-CFDC-41B4-8AAB-C5B6921772D3}" destId="{BD58549A-F2F1-44EF-A01D-9B2CBB110E90}" srcOrd="0" destOrd="0" presId="urn:microsoft.com/office/officeart/2018/2/layout/IconLabelList"/>
    <dgm:cxn modelId="{421643ED-2F74-43B4-A8CB-1B1773404B2C}" type="presParOf" srcId="{BD58549A-F2F1-44EF-A01D-9B2CBB110E90}" destId="{79386B8E-09DD-4430-BCD2-393A27677F46}" srcOrd="0" destOrd="0" presId="urn:microsoft.com/office/officeart/2018/2/layout/IconLabelList"/>
    <dgm:cxn modelId="{C1BA4C2F-1AF7-4D60-A8D5-5C730989D10D}" type="presParOf" srcId="{BD58549A-F2F1-44EF-A01D-9B2CBB110E90}" destId="{B9F8942C-0190-4C00-8C18-207D24985A56}" srcOrd="1" destOrd="0" presId="urn:microsoft.com/office/officeart/2018/2/layout/IconLabelList"/>
    <dgm:cxn modelId="{A7550656-3ADE-44E3-A636-F8FF25F97687}" type="presParOf" srcId="{BD58549A-F2F1-44EF-A01D-9B2CBB110E90}" destId="{E3A3381D-7AEE-4BCF-8D21-98E25F6FD570}" srcOrd="2" destOrd="0" presId="urn:microsoft.com/office/officeart/2018/2/layout/IconLabelList"/>
    <dgm:cxn modelId="{7F6CF1DD-8DE3-4D8C-9296-C148D0C02D2A}" type="presParOf" srcId="{437D1FCF-CFDC-41B4-8AAB-C5B6921772D3}" destId="{A3A1E2F4-3930-40C9-BAF4-D90B4E69AEC1}" srcOrd="1" destOrd="0" presId="urn:microsoft.com/office/officeart/2018/2/layout/IconLabelList"/>
    <dgm:cxn modelId="{F66745E7-E944-43BA-AAE3-84AC23BF3CE6}" type="presParOf" srcId="{437D1FCF-CFDC-41B4-8AAB-C5B6921772D3}" destId="{892979AF-0530-43C1-B7EE-1FDAE09549E8}" srcOrd="2" destOrd="0" presId="urn:microsoft.com/office/officeart/2018/2/layout/IconLabelList"/>
    <dgm:cxn modelId="{62C6708C-710A-4E9C-B73C-2EA60203C0EB}" type="presParOf" srcId="{892979AF-0530-43C1-B7EE-1FDAE09549E8}" destId="{C380294D-5950-41B5-9FE6-A681D6F8D85F}" srcOrd="0" destOrd="0" presId="urn:microsoft.com/office/officeart/2018/2/layout/IconLabelList"/>
    <dgm:cxn modelId="{70948E1A-64F2-471A-870C-94D519A242DD}" type="presParOf" srcId="{892979AF-0530-43C1-B7EE-1FDAE09549E8}" destId="{B2FA72FB-DAA9-40BD-B233-B42B344198C2}" srcOrd="1" destOrd="0" presId="urn:microsoft.com/office/officeart/2018/2/layout/IconLabelList"/>
    <dgm:cxn modelId="{92CFC32B-CD05-42B3-BCC1-48B13D053006}" type="presParOf" srcId="{892979AF-0530-43C1-B7EE-1FDAE09549E8}" destId="{509B793D-25C3-4FFF-991D-1C9D7FC8B5F3}" srcOrd="2" destOrd="0" presId="urn:microsoft.com/office/officeart/2018/2/layout/IconLabelList"/>
    <dgm:cxn modelId="{2776A840-E0C3-4FC0-8F4A-6D7547786067}" type="presParOf" srcId="{437D1FCF-CFDC-41B4-8AAB-C5B6921772D3}" destId="{DB35260C-3951-484B-BBC1-1692367DCD2C}" srcOrd="3" destOrd="0" presId="urn:microsoft.com/office/officeart/2018/2/layout/IconLabelList"/>
    <dgm:cxn modelId="{BE07A8C6-5F76-4839-A28D-27F5DE08E5E0}" type="presParOf" srcId="{437D1FCF-CFDC-41B4-8AAB-C5B6921772D3}" destId="{10C1A228-38EE-4331-B0BB-FEE39CCD00ED}" srcOrd="4" destOrd="0" presId="urn:microsoft.com/office/officeart/2018/2/layout/IconLabelList"/>
    <dgm:cxn modelId="{A5F8FFBE-73D2-4DF4-A0D6-3F2C1F08DCAC}" type="presParOf" srcId="{10C1A228-38EE-4331-B0BB-FEE39CCD00ED}" destId="{BD39DF00-EA23-4E8D-B7AC-C2FDE08CC1F5}" srcOrd="0" destOrd="0" presId="urn:microsoft.com/office/officeart/2018/2/layout/IconLabelList"/>
    <dgm:cxn modelId="{721F908B-B4B6-4761-8F7D-A5AFC199D9CA}" type="presParOf" srcId="{10C1A228-38EE-4331-B0BB-FEE39CCD00ED}" destId="{9D964EBD-8F70-4E99-B969-0C1967313701}" srcOrd="1" destOrd="0" presId="urn:microsoft.com/office/officeart/2018/2/layout/IconLabelList"/>
    <dgm:cxn modelId="{80A5AEC0-20E1-4855-8CB4-B87FD82BCA87}" type="presParOf" srcId="{10C1A228-38EE-4331-B0BB-FEE39CCD00ED}" destId="{C95990EA-3FF7-495E-A9E0-C13F8EF854BA}"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5E97CC-16FA-47F3-B70B-D7B1D68057E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411AF18-43FC-4914-AE53-7F89CE4CAFF8}">
      <dgm:prSet/>
      <dgm:spPr/>
      <dgm:t>
        <a:bodyPr/>
        <a:lstStyle/>
        <a:p>
          <a:r>
            <a:rPr lang="en-US" dirty="0">
              <a:latin typeface="Times New Roman"/>
              <a:cs typeface="Times New Roman"/>
            </a:rPr>
            <a:t>Convenience does not outweigh wonder.</a:t>
          </a:r>
        </a:p>
      </dgm:t>
    </dgm:pt>
    <dgm:pt modelId="{8D5A02BF-8578-4071-8DB2-B6546E92A394}" type="parTrans" cxnId="{49B16BAD-D9FA-4F9F-BE41-C8E29DAED8D9}">
      <dgm:prSet/>
      <dgm:spPr/>
      <dgm:t>
        <a:bodyPr/>
        <a:lstStyle/>
        <a:p>
          <a:endParaRPr lang="en-US"/>
        </a:p>
      </dgm:t>
    </dgm:pt>
    <dgm:pt modelId="{406EDE87-B6F3-4A2D-9FDC-4BE158753918}" type="sibTrans" cxnId="{49B16BAD-D9FA-4F9F-BE41-C8E29DAED8D9}">
      <dgm:prSet/>
      <dgm:spPr/>
      <dgm:t>
        <a:bodyPr/>
        <a:lstStyle/>
        <a:p>
          <a:endParaRPr lang="en-US"/>
        </a:p>
      </dgm:t>
    </dgm:pt>
    <dgm:pt modelId="{0206594A-A5E5-40BB-B073-9FF3E38E13C5}">
      <dgm:prSet/>
      <dgm:spPr/>
      <dgm:t>
        <a:bodyPr/>
        <a:lstStyle/>
        <a:p>
          <a:r>
            <a:rPr lang="en-US" dirty="0">
              <a:latin typeface="Times New Roman"/>
              <a:cs typeface="Times New Roman"/>
            </a:rPr>
            <a:t>Social Media is a big influencer on what are popular travel spots.</a:t>
          </a:r>
        </a:p>
      </dgm:t>
    </dgm:pt>
    <dgm:pt modelId="{2EE0B27E-DF8B-4CC4-9A8A-F2599EFA53D1}" type="parTrans" cxnId="{FEF3F707-BDF9-4188-8066-82374FF76229}">
      <dgm:prSet/>
      <dgm:spPr/>
      <dgm:t>
        <a:bodyPr/>
        <a:lstStyle/>
        <a:p>
          <a:endParaRPr lang="en-US"/>
        </a:p>
      </dgm:t>
    </dgm:pt>
    <dgm:pt modelId="{34A5675B-F653-4765-B932-EC3E9F116673}" type="sibTrans" cxnId="{FEF3F707-BDF9-4188-8066-82374FF76229}">
      <dgm:prSet/>
      <dgm:spPr/>
      <dgm:t>
        <a:bodyPr/>
        <a:lstStyle/>
        <a:p>
          <a:endParaRPr lang="en-US"/>
        </a:p>
      </dgm:t>
    </dgm:pt>
    <dgm:pt modelId="{8404B9BA-2872-445C-A0AF-2BBCA0B3740E}">
      <dgm:prSet/>
      <dgm:spPr/>
      <dgm:t>
        <a:bodyPr/>
        <a:lstStyle/>
        <a:p>
          <a:r>
            <a:rPr lang="en-US" dirty="0">
              <a:latin typeface="Times New Roman"/>
              <a:cs typeface="Times New Roman"/>
            </a:rPr>
            <a:t>Challenges: </a:t>
          </a:r>
        </a:p>
      </dgm:t>
    </dgm:pt>
    <dgm:pt modelId="{09A5A1A1-2F80-4EA7-9AD9-19E155525EEF}" type="parTrans" cxnId="{60A02B23-C5FF-4CEF-9FB7-CCB3DA30B3A2}">
      <dgm:prSet/>
      <dgm:spPr/>
      <dgm:t>
        <a:bodyPr/>
        <a:lstStyle/>
        <a:p>
          <a:endParaRPr lang="en-US"/>
        </a:p>
      </dgm:t>
    </dgm:pt>
    <dgm:pt modelId="{77A928C3-74F1-4D75-A2B0-13DD85C51556}" type="sibTrans" cxnId="{60A02B23-C5FF-4CEF-9FB7-CCB3DA30B3A2}">
      <dgm:prSet/>
      <dgm:spPr/>
      <dgm:t>
        <a:bodyPr/>
        <a:lstStyle/>
        <a:p>
          <a:endParaRPr lang="en-US"/>
        </a:p>
      </dgm:t>
    </dgm:pt>
    <dgm:pt modelId="{4F9E4078-F7A9-40FF-9BDD-4B6A110B13D4}">
      <dgm:prSet/>
      <dgm:spPr/>
      <dgm:t>
        <a:bodyPr/>
        <a:lstStyle/>
        <a:p>
          <a:pPr>
            <a:lnSpc>
              <a:spcPct val="100000"/>
            </a:lnSpc>
          </a:pPr>
          <a:r>
            <a:rPr lang="en-US" dirty="0">
              <a:latin typeface="Times New Roman"/>
              <a:cs typeface="Times New Roman"/>
            </a:rPr>
            <a:t>Not everyone has the same access to the internet</a:t>
          </a:r>
        </a:p>
      </dgm:t>
    </dgm:pt>
    <dgm:pt modelId="{CCDE2CE1-83A5-4E1B-ACBA-F8033B21C156}" type="parTrans" cxnId="{B20531A3-F361-40B8-BDBA-9D58DED99C1F}">
      <dgm:prSet/>
      <dgm:spPr/>
      <dgm:t>
        <a:bodyPr/>
        <a:lstStyle/>
        <a:p>
          <a:endParaRPr lang="en-US"/>
        </a:p>
      </dgm:t>
    </dgm:pt>
    <dgm:pt modelId="{9A9E2BF9-C17E-425D-8AF0-18049318A646}" type="sibTrans" cxnId="{B20531A3-F361-40B8-BDBA-9D58DED99C1F}">
      <dgm:prSet/>
      <dgm:spPr/>
      <dgm:t>
        <a:bodyPr/>
        <a:lstStyle/>
        <a:p>
          <a:endParaRPr lang="en-US"/>
        </a:p>
      </dgm:t>
    </dgm:pt>
    <dgm:pt modelId="{1E5373B9-2FA4-4C11-BA86-77C5C0CD915A}">
      <dgm:prSet/>
      <dgm:spPr/>
      <dgm:t>
        <a:bodyPr/>
        <a:lstStyle/>
        <a:p>
          <a:pPr>
            <a:lnSpc>
              <a:spcPct val="100000"/>
            </a:lnSpc>
          </a:pPr>
          <a:r>
            <a:rPr lang="en-US" dirty="0">
              <a:latin typeface="Times New Roman"/>
              <a:cs typeface="Times New Roman"/>
            </a:rPr>
            <a:t>Not everyone uses the internet for the same reasons</a:t>
          </a:r>
        </a:p>
      </dgm:t>
    </dgm:pt>
    <dgm:pt modelId="{660EBE2B-C5E2-41E3-A3C8-BAB09FFE5B61}" type="parTrans" cxnId="{0D95C82A-7D1B-4619-9032-E804CC0A5F38}">
      <dgm:prSet/>
      <dgm:spPr/>
      <dgm:t>
        <a:bodyPr/>
        <a:lstStyle/>
        <a:p>
          <a:endParaRPr lang="en-US"/>
        </a:p>
      </dgm:t>
    </dgm:pt>
    <dgm:pt modelId="{9EE6ADA9-6B8D-4182-8EA0-A6729C2567CE}" type="sibTrans" cxnId="{0D95C82A-7D1B-4619-9032-E804CC0A5F38}">
      <dgm:prSet/>
      <dgm:spPr/>
      <dgm:t>
        <a:bodyPr/>
        <a:lstStyle/>
        <a:p>
          <a:endParaRPr lang="en-US"/>
        </a:p>
      </dgm:t>
    </dgm:pt>
    <dgm:pt modelId="{FB545746-2010-4123-8B59-4E0E825EEC45}">
      <dgm:prSet/>
      <dgm:spPr/>
      <dgm:t>
        <a:bodyPr/>
        <a:lstStyle/>
        <a:p>
          <a:pPr>
            <a:lnSpc>
              <a:spcPct val="100000"/>
            </a:lnSpc>
          </a:pPr>
          <a:r>
            <a:rPr lang="en-US" dirty="0">
              <a:latin typeface="Times New Roman"/>
              <a:cs typeface="Times New Roman"/>
            </a:rPr>
            <a:t>There are many different forms of media or ways to spread information about travel</a:t>
          </a:r>
        </a:p>
      </dgm:t>
    </dgm:pt>
    <dgm:pt modelId="{B9ABC202-4C0B-4904-820D-B46AB1AA86E8}" type="parTrans" cxnId="{AF658120-02D0-47DF-A801-F09039246149}">
      <dgm:prSet/>
      <dgm:spPr/>
      <dgm:t>
        <a:bodyPr/>
        <a:lstStyle/>
        <a:p>
          <a:endParaRPr lang="en-US"/>
        </a:p>
      </dgm:t>
    </dgm:pt>
    <dgm:pt modelId="{17F6A640-F45F-4640-9BFA-4A9128D5AE54}" type="sibTrans" cxnId="{AF658120-02D0-47DF-A801-F09039246149}">
      <dgm:prSet/>
      <dgm:spPr/>
      <dgm:t>
        <a:bodyPr/>
        <a:lstStyle/>
        <a:p>
          <a:endParaRPr lang="en-US"/>
        </a:p>
      </dgm:t>
    </dgm:pt>
    <dgm:pt modelId="{48970DE3-896A-4E78-AA1B-1B30F780E77F}">
      <dgm:prSet/>
      <dgm:spPr/>
      <dgm:t>
        <a:bodyPr/>
        <a:lstStyle/>
        <a:p>
          <a:pPr>
            <a:lnSpc>
              <a:spcPct val="100000"/>
            </a:lnSpc>
          </a:pPr>
          <a:r>
            <a:rPr lang="en-US" dirty="0">
              <a:latin typeface="Times New Roman"/>
              <a:cs typeface="Times New Roman"/>
            </a:rPr>
            <a:t>Some locations may just be "iconic" and that’s why people travel there</a:t>
          </a:r>
        </a:p>
      </dgm:t>
    </dgm:pt>
    <dgm:pt modelId="{6F999673-358E-48DC-8C76-3B50A219B6D2}" type="parTrans" cxnId="{E61B9828-0930-4086-9575-286DD3BBB416}">
      <dgm:prSet/>
      <dgm:spPr/>
      <dgm:t>
        <a:bodyPr/>
        <a:lstStyle/>
        <a:p>
          <a:endParaRPr lang="en-US"/>
        </a:p>
      </dgm:t>
    </dgm:pt>
    <dgm:pt modelId="{2091AAB1-CED6-4D26-BADF-D744C1AB4C88}" type="sibTrans" cxnId="{E61B9828-0930-4086-9575-286DD3BBB416}">
      <dgm:prSet/>
      <dgm:spPr/>
      <dgm:t>
        <a:bodyPr/>
        <a:lstStyle/>
        <a:p>
          <a:endParaRPr lang="en-US"/>
        </a:p>
      </dgm:t>
    </dgm:pt>
    <dgm:pt modelId="{6957AC8C-6F80-4EB0-BEDB-926D48CEC374}">
      <dgm:prSet/>
      <dgm:spPr/>
      <dgm:t>
        <a:bodyPr/>
        <a:lstStyle/>
        <a:p>
          <a:r>
            <a:rPr lang="en-US" dirty="0">
              <a:latin typeface="Times New Roman"/>
              <a:cs typeface="Times New Roman"/>
            </a:rPr>
            <a:t>Ethical Concerns:</a:t>
          </a:r>
        </a:p>
      </dgm:t>
    </dgm:pt>
    <dgm:pt modelId="{23817244-81F1-4F6A-AB13-31BF29D52E10}" type="parTrans" cxnId="{AB42E08D-8259-4440-B8C3-E244218BBE92}">
      <dgm:prSet/>
      <dgm:spPr/>
      <dgm:t>
        <a:bodyPr/>
        <a:lstStyle/>
        <a:p>
          <a:endParaRPr lang="en-US"/>
        </a:p>
      </dgm:t>
    </dgm:pt>
    <dgm:pt modelId="{51C7AA03-0187-4405-A8EE-4BBBEB357200}" type="sibTrans" cxnId="{AB42E08D-8259-4440-B8C3-E244218BBE92}">
      <dgm:prSet/>
      <dgm:spPr/>
      <dgm:t>
        <a:bodyPr/>
        <a:lstStyle/>
        <a:p>
          <a:endParaRPr lang="en-US"/>
        </a:p>
      </dgm:t>
    </dgm:pt>
    <dgm:pt modelId="{6BBDFEF5-957F-499D-90BF-959C5C1BEBCC}">
      <dgm:prSet/>
      <dgm:spPr/>
      <dgm:t>
        <a:bodyPr/>
        <a:lstStyle/>
        <a:p>
          <a:pPr>
            <a:lnSpc>
              <a:spcPct val="100000"/>
            </a:lnSpc>
          </a:pPr>
          <a:r>
            <a:rPr lang="en-US" dirty="0">
              <a:latin typeface="Times New Roman"/>
              <a:cs typeface="Times New Roman"/>
            </a:rPr>
            <a:t>Not all information collected can be shared</a:t>
          </a:r>
        </a:p>
      </dgm:t>
    </dgm:pt>
    <dgm:pt modelId="{1E74230D-1BFD-4CC6-8FAF-BA7E73D42A4C}" type="parTrans" cxnId="{0E8AB29C-01B7-4778-A8DE-7D8D72B7B639}">
      <dgm:prSet/>
      <dgm:spPr/>
      <dgm:t>
        <a:bodyPr/>
        <a:lstStyle/>
        <a:p>
          <a:endParaRPr lang="en-US"/>
        </a:p>
      </dgm:t>
    </dgm:pt>
    <dgm:pt modelId="{E64DDF7A-7D99-47F4-9526-434094A62363}" type="sibTrans" cxnId="{0E8AB29C-01B7-4778-A8DE-7D8D72B7B639}">
      <dgm:prSet/>
      <dgm:spPr/>
      <dgm:t>
        <a:bodyPr/>
        <a:lstStyle/>
        <a:p>
          <a:endParaRPr lang="en-US"/>
        </a:p>
      </dgm:t>
    </dgm:pt>
    <dgm:pt modelId="{2C1F53A0-59F6-4A54-8806-A5A7A2772365}">
      <dgm:prSet/>
      <dgm:spPr/>
      <dgm:t>
        <a:bodyPr/>
        <a:lstStyle/>
        <a:p>
          <a:pPr>
            <a:lnSpc>
              <a:spcPct val="100000"/>
            </a:lnSpc>
          </a:pPr>
          <a:r>
            <a:rPr lang="en-US" dirty="0">
              <a:latin typeface="Times New Roman"/>
              <a:cs typeface="Times New Roman"/>
            </a:rPr>
            <a:t>Is too much information shared already?</a:t>
          </a:r>
        </a:p>
      </dgm:t>
    </dgm:pt>
    <dgm:pt modelId="{1A8E5095-1F59-4B37-A28F-95F2772E2AA2}" type="parTrans" cxnId="{AB722B20-EA5E-4C09-AE99-2A00C0A22728}">
      <dgm:prSet/>
      <dgm:spPr/>
      <dgm:t>
        <a:bodyPr/>
        <a:lstStyle/>
        <a:p>
          <a:endParaRPr lang="en-US"/>
        </a:p>
      </dgm:t>
    </dgm:pt>
    <dgm:pt modelId="{2FBF6E7A-E6B2-4FA9-9EEC-5C5FCF925E95}" type="sibTrans" cxnId="{AB722B20-EA5E-4C09-AE99-2A00C0A22728}">
      <dgm:prSet/>
      <dgm:spPr/>
      <dgm:t>
        <a:bodyPr/>
        <a:lstStyle/>
        <a:p>
          <a:endParaRPr lang="en-US"/>
        </a:p>
      </dgm:t>
    </dgm:pt>
    <dgm:pt modelId="{8A566F12-5CE4-401D-93FF-66A1774EFFD7}">
      <dgm:prSet/>
      <dgm:spPr/>
      <dgm:t>
        <a:bodyPr/>
        <a:lstStyle/>
        <a:p>
          <a:pPr>
            <a:lnSpc>
              <a:spcPct val="100000"/>
            </a:lnSpc>
          </a:pPr>
          <a:r>
            <a:rPr lang="en-US" dirty="0">
              <a:latin typeface="Times New Roman"/>
              <a:cs typeface="Times New Roman"/>
            </a:rPr>
            <a:t>What information can be shared about those traveling without taking it too far?</a:t>
          </a:r>
        </a:p>
      </dgm:t>
    </dgm:pt>
    <dgm:pt modelId="{D78F93C6-775F-48A7-98BB-6C5159211DB5}" type="parTrans" cxnId="{DBDB247B-7CBF-4561-B731-E21101061DE0}">
      <dgm:prSet/>
      <dgm:spPr/>
      <dgm:t>
        <a:bodyPr/>
        <a:lstStyle/>
        <a:p>
          <a:endParaRPr lang="en-US"/>
        </a:p>
      </dgm:t>
    </dgm:pt>
    <dgm:pt modelId="{A86312EA-DC6A-4D68-ABA3-E7D0BEC889A0}" type="sibTrans" cxnId="{DBDB247B-7CBF-4561-B731-E21101061DE0}">
      <dgm:prSet/>
      <dgm:spPr/>
      <dgm:t>
        <a:bodyPr/>
        <a:lstStyle/>
        <a:p>
          <a:endParaRPr lang="en-US"/>
        </a:p>
      </dgm:t>
    </dgm:pt>
    <dgm:pt modelId="{6B8C882B-C180-460D-9640-4AC9B57EC4D0}">
      <dgm:prSet/>
      <dgm:spPr/>
      <dgm:t>
        <a:bodyPr/>
        <a:lstStyle/>
        <a:p>
          <a:r>
            <a:rPr lang="en-US" dirty="0">
              <a:latin typeface="Times New Roman"/>
              <a:cs typeface="Times New Roman"/>
            </a:rPr>
            <a:t>The Future: </a:t>
          </a:r>
        </a:p>
      </dgm:t>
    </dgm:pt>
    <dgm:pt modelId="{C5185364-3D80-452A-97C5-AD04C5A5ED09}" type="parTrans" cxnId="{07BF6249-319D-4BA5-8570-7FC8BCFB137E}">
      <dgm:prSet/>
      <dgm:spPr/>
      <dgm:t>
        <a:bodyPr/>
        <a:lstStyle/>
        <a:p>
          <a:endParaRPr lang="en-US"/>
        </a:p>
      </dgm:t>
    </dgm:pt>
    <dgm:pt modelId="{5F7D05D9-9DCE-494D-9133-ECD42ACA4044}" type="sibTrans" cxnId="{07BF6249-319D-4BA5-8570-7FC8BCFB137E}">
      <dgm:prSet/>
      <dgm:spPr/>
      <dgm:t>
        <a:bodyPr/>
        <a:lstStyle/>
        <a:p>
          <a:endParaRPr lang="en-US"/>
        </a:p>
      </dgm:t>
    </dgm:pt>
    <dgm:pt modelId="{9A51FA1A-A2B7-4D52-9976-FBC47F5C8657}">
      <dgm:prSet/>
      <dgm:spPr/>
      <dgm:t>
        <a:bodyPr/>
        <a:lstStyle/>
        <a:p>
          <a:pPr>
            <a:lnSpc>
              <a:spcPct val="100000"/>
            </a:lnSpc>
          </a:pPr>
          <a:r>
            <a:rPr lang="en-US" dirty="0">
              <a:latin typeface="Times New Roman"/>
              <a:cs typeface="Times New Roman"/>
            </a:rPr>
            <a:t>Comparing</a:t>
          </a:r>
          <a:r>
            <a:rPr lang="en-US" dirty="0"/>
            <a:t> social media platforms to one another</a:t>
          </a:r>
        </a:p>
      </dgm:t>
    </dgm:pt>
    <dgm:pt modelId="{E60E7E37-E7AB-499F-A58E-0CFAAACFC1F8}" type="parTrans" cxnId="{6BA77658-A6CD-45AE-9FFA-65D8BFB3979A}">
      <dgm:prSet/>
      <dgm:spPr/>
      <dgm:t>
        <a:bodyPr/>
        <a:lstStyle/>
        <a:p>
          <a:endParaRPr lang="en-US"/>
        </a:p>
      </dgm:t>
    </dgm:pt>
    <dgm:pt modelId="{C466E943-1FF0-4528-BEDD-B6572638E3DF}" type="sibTrans" cxnId="{6BA77658-A6CD-45AE-9FFA-65D8BFB3979A}">
      <dgm:prSet/>
      <dgm:spPr/>
      <dgm:t>
        <a:bodyPr/>
        <a:lstStyle/>
        <a:p>
          <a:endParaRPr lang="en-US"/>
        </a:p>
      </dgm:t>
    </dgm:pt>
    <dgm:pt modelId="{D59D91CF-BDAF-49AA-9D19-CA58A191877E}">
      <dgm:prSet/>
      <dgm:spPr/>
      <dgm:t>
        <a:bodyPr/>
        <a:lstStyle/>
        <a:p>
          <a:r>
            <a:rPr lang="en-US" dirty="0"/>
            <a:t>I.e. Instagram, </a:t>
          </a:r>
          <a:r>
            <a:rPr lang="en-US" dirty="0" err="1"/>
            <a:t>TIkTok</a:t>
          </a:r>
          <a:r>
            <a:rPr lang="en-US" dirty="0"/>
            <a:t>, and Facebook</a:t>
          </a:r>
        </a:p>
      </dgm:t>
    </dgm:pt>
    <dgm:pt modelId="{5E15E39B-4DD2-4683-8C20-A15269F44FED}" type="parTrans" cxnId="{C0F6718B-2879-49E6-AB81-AFBB4D465E3D}">
      <dgm:prSet/>
      <dgm:spPr/>
      <dgm:t>
        <a:bodyPr/>
        <a:lstStyle/>
        <a:p>
          <a:endParaRPr lang="en-US"/>
        </a:p>
      </dgm:t>
    </dgm:pt>
    <dgm:pt modelId="{037DABDB-15DE-4475-A542-476F8E417C1C}" type="sibTrans" cxnId="{C0F6718B-2879-49E6-AB81-AFBB4D465E3D}">
      <dgm:prSet/>
      <dgm:spPr/>
      <dgm:t>
        <a:bodyPr/>
        <a:lstStyle/>
        <a:p>
          <a:endParaRPr lang="en-US"/>
        </a:p>
      </dgm:t>
    </dgm:pt>
    <dgm:pt modelId="{706148F3-3A6A-49D9-9D4D-F77EB579A69F}">
      <dgm:prSet/>
      <dgm:spPr/>
      <dgm:t>
        <a:bodyPr/>
        <a:lstStyle/>
        <a:p>
          <a:pPr>
            <a:lnSpc>
              <a:spcPct val="100000"/>
            </a:lnSpc>
          </a:pPr>
          <a:r>
            <a:rPr lang="en-US" dirty="0"/>
            <a:t>Comparing social media platforms to other ways of dispersing information</a:t>
          </a:r>
        </a:p>
      </dgm:t>
    </dgm:pt>
    <dgm:pt modelId="{7D27E5B4-6C14-48D3-94BD-C8D3E46D494F}" type="parTrans" cxnId="{73AD7428-1A07-4273-A217-DF22B3F30949}">
      <dgm:prSet/>
      <dgm:spPr/>
      <dgm:t>
        <a:bodyPr/>
        <a:lstStyle/>
        <a:p>
          <a:endParaRPr lang="en-US"/>
        </a:p>
      </dgm:t>
    </dgm:pt>
    <dgm:pt modelId="{1C6313BF-FBF8-47BB-ABDB-F387454F39AD}" type="sibTrans" cxnId="{73AD7428-1A07-4273-A217-DF22B3F30949}">
      <dgm:prSet/>
      <dgm:spPr/>
      <dgm:t>
        <a:bodyPr/>
        <a:lstStyle/>
        <a:p>
          <a:endParaRPr lang="en-US"/>
        </a:p>
      </dgm:t>
    </dgm:pt>
    <dgm:pt modelId="{F1712671-50B3-4D20-B538-5B39B90C0112}">
      <dgm:prSet/>
      <dgm:spPr/>
      <dgm:t>
        <a:bodyPr/>
        <a:lstStyle/>
        <a:p>
          <a:r>
            <a:rPr lang="en-US" dirty="0"/>
            <a:t>I.e. The News, Travel Blogs, Travel Sites</a:t>
          </a:r>
        </a:p>
      </dgm:t>
    </dgm:pt>
    <dgm:pt modelId="{22039F0F-7404-41F9-BE04-CEDE34B4D06F}" type="parTrans" cxnId="{A8BD3B14-9215-461D-A328-A16253EC5447}">
      <dgm:prSet/>
      <dgm:spPr/>
      <dgm:t>
        <a:bodyPr/>
        <a:lstStyle/>
        <a:p>
          <a:endParaRPr lang="en-US"/>
        </a:p>
      </dgm:t>
    </dgm:pt>
    <dgm:pt modelId="{58BF7B25-6DF9-4B83-85D5-702D3380CF69}" type="sibTrans" cxnId="{A8BD3B14-9215-461D-A328-A16253EC5447}">
      <dgm:prSet/>
      <dgm:spPr/>
      <dgm:t>
        <a:bodyPr/>
        <a:lstStyle/>
        <a:p>
          <a:endParaRPr lang="en-US"/>
        </a:p>
      </dgm:t>
    </dgm:pt>
    <dgm:pt modelId="{A2DB0833-B675-4580-B272-40E60CBD107D}" type="pres">
      <dgm:prSet presAssocID="{FA5E97CC-16FA-47F3-B70B-D7B1D68057E5}" presName="linear" presStyleCnt="0">
        <dgm:presLayoutVars>
          <dgm:animLvl val="lvl"/>
          <dgm:resizeHandles val="exact"/>
        </dgm:presLayoutVars>
      </dgm:prSet>
      <dgm:spPr/>
    </dgm:pt>
    <dgm:pt modelId="{1ADA8D5D-05BD-4AEF-950C-6F28941B1F39}" type="pres">
      <dgm:prSet presAssocID="{A411AF18-43FC-4914-AE53-7F89CE4CAFF8}" presName="parentText" presStyleLbl="node1" presStyleIdx="0" presStyleCnt="5">
        <dgm:presLayoutVars>
          <dgm:chMax val="0"/>
          <dgm:bulletEnabled val="1"/>
        </dgm:presLayoutVars>
      </dgm:prSet>
      <dgm:spPr/>
    </dgm:pt>
    <dgm:pt modelId="{91B04CDE-9CDA-4212-8DFC-5F60A5077D19}" type="pres">
      <dgm:prSet presAssocID="{406EDE87-B6F3-4A2D-9FDC-4BE158753918}" presName="spacer" presStyleCnt="0"/>
      <dgm:spPr/>
    </dgm:pt>
    <dgm:pt modelId="{3299D174-D661-4D68-8098-0103E3491356}" type="pres">
      <dgm:prSet presAssocID="{0206594A-A5E5-40BB-B073-9FF3E38E13C5}" presName="parentText" presStyleLbl="node1" presStyleIdx="1" presStyleCnt="5">
        <dgm:presLayoutVars>
          <dgm:chMax val="0"/>
          <dgm:bulletEnabled val="1"/>
        </dgm:presLayoutVars>
      </dgm:prSet>
      <dgm:spPr/>
    </dgm:pt>
    <dgm:pt modelId="{D0DDE218-6F8C-48C2-9BFE-4E3C3C46B1C5}" type="pres">
      <dgm:prSet presAssocID="{34A5675B-F653-4765-B932-EC3E9F116673}" presName="spacer" presStyleCnt="0"/>
      <dgm:spPr/>
    </dgm:pt>
    <dgm:pt modelId="{998C0EE1-BCE8-4B9A-BA2B-4BF7DEE89AAF}" type="pres">
      <dgm:prSet presAssocID="{8404B9BA-2872-445C-A0AF-2BBCA0B3740E}" presName="parentText" presStyleLbl="node1" presStyleIdx="2" presStyleCnt="5">
        <dgm:presLayoutVars>
          <dgm:chMax val="0"/>
          <dgm:bulletEnabled val="1"/>
        </dgm:presLayoutVars>
      </dgm:prSet>
      <dgm:spPr/>
    </dgm:pt>
    <dgm:pt modelId="{ACB3AF31-625B-4096-83C5-68EE44E8FCD7}" type="pres">
      <dgm:prSet presAssocID="{8404B9BA-2872-445C-A0AF-2BBCA0B3740E}" presName="childText" presStyleLbl="revTx" presStyleIdx="0" presStyleCnt="3">
        <dgm:presLayoutVars>
          <dgm:bulletEnabled val="1"/>
        </dgm:presLayoutVars>
      </dgm:prSet>
      <dgm:spPr/>
    </dgm:pt>
    <dgm:pt modelId="{08536416-6516-4DA5-8836-B953200A00A1}" type="pres">
      <dgm:prSet presAssocID="{6957AC8C-6F80-4EB0-BEDB-926D48CEC374}" presName="parentText" presStyleLbl="node1" presStyleIdx="3" presStyleCnt="5">
        <dgm:presLayoutVars>
          <dgm:chMax val="0"/>
          <dgm:bulletEnabled val="1"/>
        </dgm:presLayoutVars>
      </dgm:prSet>
      <dgm:spPr/>
    </dgm:pt>
    <dgm:pt modelId="{51DB8060-2AE4-40DE-8A51-C1FBDC932865}" type="pres">
      <dgm:prSet presAssocID="{6957AC8C-6F80-4EB0-BEDB-926D48CEC374}" presName="childText" presStyleLbl="revTx" presStyleIdx="1" presStyleCnt="3">
        <dgm:presLayoutVars>
          <dgm:bulletEnabled val="1"/>
        </dgm:presLayoutVars>
      </dgm:prSet>
      <dgm:spPr/>
    </dgm:pt>
    <dgm:pt modelId="{C57E52F6-506F-477C-B24C-E1F93237FD49}" type="pres">
      <dgm:prSet presAssocID="{6B8C882B-C180-460D-9640-4AC9B57EC4D0}" presName="parentText" presStyleLbl="node1" presStyleIdx="4" presStyleCnt="5">
        <dgm:presLayoutVars>
          <dgm:chMax val="0"/>
          <dgm:bulletEnabled val="1"/>
        </dgm:presLayoutVars>
      </dgm:prSet>
      <dgm:spPr/>
    </dgm:pt>
    <dgm:pt modelId="{739B489A-94FA-4AAB-A1AB-5970E2155511}" type="pres">
      <dgm:prSet presAssocID="{6B8C882B-C180-460D-9640-4AC9B57EC4D0}" presName="childText" presStyleLbl="revTx" presStyleIdx="2" presStyleCnt="3">
        <dgm:presLayoutVars>
          <dgm:bulletEnabled val="1"/>
        </dgm:presLayoutVars>
      </dgm:prSet>
      <dgm:spPr/>
    </dgm:pt>
  </dgm:ptLst>
  <dgm:cxnLst>
    <dgm:cxn modelId="{1BAE8507-59B6-42E7-BCBA-C8EE94FD6880}" type="presOf" srcId="{A411AF18-43FC-4914-AE53-7F89CE4CAFF8}" destId="{1ADA8D5D-05BD-4AEF-950C-6F28941B1F39}" srcOrd="0" destOrd="0" presId="urn:microsoft.com/office/officeart/2005/8/layout/vList2"/>
    <dgm:cxn modelId="{6029C207-7A1C-47DB-ACFF-96BD01F99EAC}" type="presOf" srcId="{6957AC8C-6F80-4EB0-BEDB-926D48CEC374}" destId="{08536416-6516-4DA5-8836-B953200A00A1}" srcOrd="0" destOrd="0" presId="urn:microsoft.com/office/officeart/2005/8/layout/vList2"/>
    <dgm:cxn modelId="{FEF3F707-BDF9-4188-8066-82374FF76229}" srcId="{FA5E97CC-16FA-47F3-B70B-D7B1D68057E5}" destId="{0206594A-A5E5-40BB-B073-9FF3E38E13C5}" srcOrd="1" destOrd="0" parTransId="{2EE0B27E-DF8B-4CC4-9A8A-F2599EFA53D1}" sibTransId="{34A5675B-F653-4765-B932-EC3E9F116673}"/>
    <dgm:cxn modelId="{A8BD3B14-9215-461D-A328-A16253EC5447}" srcId="{706148F3-3A6A-49D9-9D4D-F77EB579A69F}" destId="{F1712671-50B3-4D20-B538-5B39B90C0112}" srcOrd="0" destOrd="0" parTransId="{22039F0F-7404-41F9-BE04-CEDE34B4D06F}" sibTransId="{58BF7B25-6DF9-4B83-85D5-702D3380CF69}"/>
    <dgm:cxn modelId="{7A37781C-A40D-4830-BA99-7F115BC184AE}" type="presOf" srcId="{FA5E97CC-16FA-47F3-B70B-D7B1D68057E5}" destId="{A2DB0833-B675-4580-B272-40E60CBD107D}" srcOrd="0" destOrd="0" presId="urn:microsoft.com/office/officeart/2005/8/layout/vList2"/>
    <dgm:cxn modelId="{AB722B20-EA5E-4C09-AE99-2A00C0A22728}" srcId="{6957AC8C-6F80-4EB0-BEDB-926D48CEC374}" destId="{2C1F53A0-59F6-4A54-8806-A5A7A2772365}" srcOrd="1" destOrd="0" parTransId="{1A8E5095-1F59-4B37-A28F-95F2772E2AA2}" sibTransId="{2FBF6E7A-E6B2-4FA9-9EEC-5C5FCF925E95}"/>
    <dgm:cxn modelId="{AF658120-02D0-47DF-A801-F09039246149}" srcId="{8404B9BA-2872-445C-A0AF-2BBCA0B3740E}" destId="{FB545746-2010-4123-8B59-4E0E825EEC45}" srcOrd="2" destOrd="0" parTransId="{B9ABC202-4C0B-4904-820D-B46AB1AA86E8}" sibTransId="{17F6A640-F45F-4640-9BFA-4A9128D5AE54}"/>
    <dgm:cxn modelId="{1991C620-9605-4655-B26F-0F09CF995B41}" type="presOf" srcId="{706148F3-3A6A-49D9-9D4D-F77EB579A69F}" destId="{739B489A-94FA-4AAB-A1AB-5970E2155511}" srcOrd="0" destOrd="2" presId="urn:microsoft.com/office/officeart/2005/8/layout/vList2"/>
    <dgm:cxn modelId="{60A02B23-C5FF-4CEF-9FB7-CCB3DA30B3A2}" srcId="{FA5E97CC-16FA-47F3-B70B-D7B1D68057E5}" destId="{8404B9BA-2872-445C-A0AF-2BBCA0B3740E}" srcOrd="2" destOrd="0" parTransId="{09A5A1A1-2F80-4EA7-9AD9-19E155525EEF}" sibTransId="{77A928C3-74F1-4D75-A2B0-13DD85C51556}"/>
    <dgm:cxn modelId="{73AD7428-1A07-4273-A217-DF22B3F30949}" srcId="{6B8C882B-C180-460D-9640-4AC9B57EC4D0}" destId="{706148F3-3A6A-49D9-9D4D-F77EB579A69F}" srcOrd="1" destOrd="0" parTransId="{7D27E5B4-6C14-48D3-94BD-C8D3E46D494F}" sibTransId="{1C6313BF-FBF8-47BB-ABDB-F387454F39AD}"/>
    <dgm:cxn modelId="{E61B9828-0930-4086-9575-286DD3BBB416}" srcId="{8404B9BA-2872-445C-A0AF-2BBCA0B3740E}" destId="{48970DE3-896A-4E78-AA1B-1B30F780E77F}" srcOrd="3" destOrd="0" parTransId="{6F999673-358E-48DC-8C76-3B50A219B6D2}" sibTransId="{2091AAB1-CED6-4D26-BADF-D744C1AB4C88}"/>
    <dgm:cxn modelId="{E013CB29-117D-4DDD-9F31-A7F270E76F4E}" type="presOf" srcId="{FB545746-2010-4123-8B59-4E0E825EEC45}" destId="{ACB3AF31-625B-4096-83C5-68EE44E8FCD7}" srcOrd="0" destOrd="2" presId="urn:microsoft.com/office/officeart/2005/8/layout/vList2"/>
    <dgm:cxn modelId="{0D95C82A-7D1B-4619-9032-E804CC0A5F38}" srcId="{8404B9BA-2872-445C-A0AF-2BBCA0B3740E}" destId="{1E5373B9-2FA4-4C11-BA86-77C5C0CD915A}" srcOrd="1" destOrd="0" parTransId="{660EBE2B-C5E2-41E3-A3C8-BAB09FFE5B61}" sibTransId="{9EE6ADA9-6B8D-4182-8EA0-A6729C2567CE}"/>
    <dgm:cxn modelId="{C5FC3F2F-5474-4DEF-966C-0C01D91455BF}" type="presOf" srcId="{6BBDFEF5-957F-499D-90BF-959C5C1BEBCC}" destId="{51DB8060-2AE4-40DE-8A51-C1FBDC932865}" srcOrd="0" destOrd="0" presId="urn:microsoft.com/office/officeart/2005/8/layout/vList2"/>
    <dgm:cxn modelId="{5F2E8047-A186-426E-9C36-65C2A739A805}" type="presOf" srcId="{4F9E4078-F7A9-40FF-9BDD-4B6A110B13D4}" destId="{ACB3AF31-625B-4096-83C5-68EE44E8FCD7}" srcOrd="0" destOrd="0" presId="urn:microsoft.com/office/officeart/2005/8/layout/vList2"/>
    <dgm:cxn modelId="{07BF6249-319D-4BA5-8570-7FC8BCFB137E}" srcId="{FA5E97CC-16FA-47F3-B70B-D7B1D68057E5}" destId="{6B8C882B-C180-460D-9640-4AC9B57EC4D0}" srcOrd="4" destOrd="0" parTransId="{C5185364-3D80-452A-97C5-AD04C5A5ED09}" sibTransId="{5F7D05D9-9DCE-494D-9133-ECD42ACA4044}"/>
    <dgm:cxn modelId="{85AA1A55-793C-4FB8-837C-6E603DB4C60D}" type="presOf" srcId="{8404B9BA-2872-445C-A0AF-2BBCA0B3740E}" destId="{998C0EE1-BCE8-4B9A-BA2B-4BF7DEE89AAF}" srcOrd="0" destOrd="0" presId="urn:microsoft.com/office/officeart/2005/8/layout/vList2"/>
    <dgm:cxn modelId="{29DB9976-B2E3-4A23-A26A-A7F0D98D9AA8}" type="presOf" srcId="{48970DE3-896A-4E78-AA1B-1B30F780E77F}" destId="{ACB3AF31-625B-4096-83C5-68EE44E8FCD7}" srcOrd="0" destOrd="3" presId="urn:microsoft.com/office/officeart/2005/8/layout/vList2"/>
    <dgm:cxn modelId="{6BA77658-A6CD-45AE-9FFA-65D8BFB3979A}" srcId="{6B8C882B-C180-460D-9640-4AC9B57EC4D0}" destId="{9A51FA1A-A2B7-4D52-9976-FBC47F5C8657}" srcOrd="0" destOrd="0" parTransId="{E60E7E37-E7AB-499F-A58E-0CFAAACFC1F8}" sibTransId="{C466E943-1FF0-4528-BEDD-B6572638E3DF}"/>
    <dgm:cxn modelId="{2F6EAB5A-8108-4A4A-B253-353E1E747B27}" type="presOf" srcId="{2C1F53A0-59F6-4A54-8806-A5A7A2772365}" destId="{51DB8060-2AE4-40DE-8A51-C1FBDC932865}" srcOrd="0" destOrd="1" presId="urn:microsoft.com/office/officeart/2005/8/layout/vList2"/>
    <dgm:cxn modelId="{DBDB247B-7CBF-4561-B731-E21101061DE0}" srcId="{6957AC8C-6F80-4EB0-BEDB-926D48CEC374}" destId="{8A566F12-5CE4-401D-93FF-66A1774EFFD7}" srcOrd="2" destOrd="0" parTransId="{D78F93C6-775F-48A7-98BB-6C5159211DB5}" sibTransId="{A86312EA-DC6A-4D68-ABA3-E7D0BEC889A0}"/>
    <dgm:cxn modelId="{042C4D7D-5520-430D-B199-9140194DB854}" type="presOf" srcId="{0206594A-A5E5-40BB-B073-9FF3E38E13C5}" destId="{3299D174-D661-4D68-8098-0103E3491356}" srcOrd="0" destOrd="0" presId="urn:microsoft.com/office/officeart/2005/8/layout/vList2"/>
    <dgm:cxn modelId="{C0F6718B-2879-49E6-AB81-AFBB4D465E3D}" srcId="{9A51FA1A-A2B7-4D52-9976-FBC47F5C8657}" destId="{D59D91CF-BDAF-49AA-9D19-CA58A191877E}" srcOrd="0" destOrd="0" parTransId="{5E15E39B-4DD2-4683-8C20-A15269F44FED}" sibTransId="{037DABDB-15DE-4475-A542-476F8E417C1C}"/>
    <dgm:cxn modelId="{AB42E08D-8259-4440-B8C3-E244218BBE92}" srcId="{FA5E97CC-16FA-47F3-B70B-D7B1D68057E5}" destId="{6957AC8C-6F80-4EB0-BEDB-926D48CEC374}" srcOrd="3" destOrd="0" parTransId="{23817244-81F1-4F6A-AB13-31BF29D52E10}" sibTransId="{51C7AA03-0187-4405-A8EE-4BBBEB357200}"/>
    <dgm:cxn modelId="{0E8AB29C-01B7-4778-A8DE-7D8D72B7B639}" srcId="{6957AC8C-6F80-4EB0-BEDB-926D48CEC374}" destId="{6BBDFEF5-957F-499D-90BF-959C5C1BEBCC}" srcOrd="0" destOrd="0" parTransId="{1E74230D-1BFD-4CC6-8FAF-BA7E73D42A4C}" sibTransId="{E64DDF7A-7D99-47F4-9526-434094A62363}"/>
    <dgm:cxn modelId="{F5BF6E9E-40B4-4FE3-90EB-A42F70D20197}" type="presOf" srcId="{8A566F12-5CE4-401D-93FF-66A1774EFFD7}" destId="{51DB8060-2AE4-40DE-8A51-C1FBDC932865}" srcOrd="0" destOrd="2" presId="urn:microsoft.com/office/officeart/2005/8/layout/vList2"/>
    <dgm:cxn modelId="{1AF5F9A0-12F1-4BAB-8A25-E197F816C15B}" type="presOf" srcId="{9A51FA1A-A2B7-4D52-9976-FBC47F5C8657}" destId="{739B489A-94FA-4AAB-A1AB-5970E2155511}" srcOrd="0" destOrd="0" presId="urn:microsoft.com/office/officeart/2005/8/layout/vList2"/>
    <dgm:cxn modelId="{B20531A3-F361-40B8-BDBA-9D58DED99C1F}" srcId="{8404B9BA-2872-445C-A0AF-2BBCA0B3740E}" destId="{4F9E4078-F7A9-40FF-9BDD-4B6A110B13D4}" srcOrd="0" destOrd="0" parTransId="{CCDE2CE1-83A5-4E1B-ACBA-F8033B21C156}" sibTransId="{9A9E2BF9-C17E-425D-8AF0-18049318A646}"/>
    <dgm:cxn modelId="{D9F978A3-7FDF-4CA8-9478-885018ACA3C1}" type="presOf" srcId="{F1712671-50B3-4D20-B538-5B39B90C0112}" destId="{739B489A-94FA-4AAB-A1AB-5970E2155511}" srcOrd="0" destOrd="3" presId="urn:microsoft.com/office/officeart/2005/8/layout/vList2"/>
    <dgm:cxn modelId="{49B16BAD-D9FA-4F9F-BE41-C8E29DAED8D9}" srcId="{FA5E97CC-16FA-47F3-B70B-D7B1D68057E5}" destId="{A411AF18-43FC-4914-AE53-7F89CE4CAFF8}" srcOrd="0" destOrd="0" parTransId="{8D5A02BF-8578-4071-8DB2-B6546E92A394}" sibTransId="{406EDE87-B6F3-4A2D-9FDC-4BE158753918}"/>
    <dgm:cxn modelId="{27ED18C6-68F5-46E9-A9F4-FC6F744A564C}" type="presOf" srcId="{D59D91CF-BDAF-49AA-9D19-CA58A191877E}" destId="{739B489A-94FA-4AAB-A1AB-5970E2155511}" srcOrd="0" destOrd="1" presId="urn:microsoft.com/office/officeart/2005/8/layout/vList2"/>
    <dgm:cxn modelId="{A90168DF-1789-410A-AD62-C62E1E74AA8A}" type="presOf" srcId="{6B8C882B-C180-460D-9640-4AC9B57EC4D0}" destId="{C57E52F6-506F-477C-B24C-E1F93237FD49}" srcOrd="0" destOrd="0" presId="urn:microsoft.com/office/officeart/2005/8/layout/vList2"/>
    <dgm:cxn modelId="{15FBAFEA-B772-4B40-9E78-BA6D7CFAD9DF}" type="presOf" srcId="{1E5373B9-2FA4-4C11-BA86-77C5C0CD915A}" destId="{ACB3AF31-625B-4096-83C5-68EE44E8FCD7}" srcOrd="0" destOrd="1" presId="urn:microsoft.com/office/officeart/2005/8/layout/vList2"/>
    <dgm:cxn modelId="{CC6FD190-6ED8-4361-A78A-7C34DD0A99A5}" type="presParOf" srcId="{A2DB0833-B675-4580-B272-40E60CBD107D}" destId="{1ADA8D5D-05BD-4AEF-950C-6F28941B1F39}" srcOrd="0" destOrd="0" presId="urn:microsoft.com/office/officeart/2005/8/layout/vList2"/>
    <dgm:cxn modelId="{9EB9D975-3F62-46BB-850F-02D9B45202DD}" type="presParOf" srcId="{A2DB0833-B675-4580-B272-40E60CBD107D}" destId="{91B04CDE-9CDA-4212-8DFC-5F60A5077D19}" srcOrd="1" destOrd="0" presId="urn:microsoft.com/office/officeart/2005/8/layout/vList2"/>
    <dgm:cxn modelId="{277A8F47-503E-48B7-88B2-E20D515B91D4}" type="presParOf" srcId="{A2DB0833-B675-4580-B272-40E60CBD107D}" destId="{3299D174-D661-4D68-8098-0103E3491356}" srcOrd="2" destOrd="0" presId="urn:microsoft.com/office/officeart/2005/8/layout/vList2"/>
    <dgm:cxn modelId="{33FADF0C-32C7-429E-9F16-7665CD2F520B}" type="presParOf" srcId="{A2DB0833-B675-4580-B272-40E60CBD107D}" destId="{D0DDE218-6F8C-48C2-9BFE-4E3C3C46B1C5}" srcOrd="3" destOrd="0" presId="urn:microsoft.com/office/officeart/2005/8/layout/vList2"/>
    <dgm:cxn modelId="{71E7A26A-5833-47C4-8371-330BD31DB8BC}" type="presParOf" srcId="{A2DB0833-B675-4580-B272-40E60CBD107D}" destId="{998C0EE1-BCE8-4B9A-BA2B-4BF7DEE89AAF}" srcOrd="4" destOrd="0" presId="urn:microsoft.com/office/officeart/2005/8/layout/vList2"/>
    <dgm:cxn modelId="{9DF1CC1D-D9C4-49D5-88CC-7A091ADC43CA}" type="presParOf" srcId="{A2DB0833-B675-4580-B272-40E60CBD107D}" destId="{ACB3AF31-625B-4096-83C5-68EE44E8FCD7}" srcOrd="5" destOrd="0" presId="urn:microsoft.com/office/officeart/2005/8/layout/vList2"/>
    <dgm:cxn modelId="{BC0E3BB3-8E5F-49BB-BF1F-6CBEA5D44486}" type="presParOf" srcId="{A2DB0833-B675-4580-B272-40E60CBD107D}" destId="{08536416-6516-4DA5-8836-B953200A00A1}" srcOrd="6" destOrd="0" presId="urn:microsoft.com/office/officeart/2005/8/layout/vList2"/>
    <dgm:cxn modelId="{3FCDFB43-EFCF-472A-A6C2-9AF08ED911BB}" type="presParOf" srcId="{A2DB0833-B675-4580-B272-40E60CBD107D}" destId="{51DB8060-2AE4-40DE-8A51-C1FBDC932865}" srcOrd="7" destOrd="0" presId="urn:microsoft.com/office/officeart/2005/8/layout/vList2"/>
    <dgm:cxn modelId="{64D42ED7-D69C-4EC8-A480-5F4A4DB77357}" type="presParOf" srcId="{A2DB0833-B675-4580-B272-40E60CBD107D}" destId="{C57E52F6-506F-477C-B24C-E1F93237FD49}" srcOrd="8" destOrd="0" presId="urn:microsoft.com/office/officeart/2005/8/layout/vList2"/>
    <dgm:cxn modelId="{3B8CC34D-62F8-4D18-ADE3-22A43DD55AD9}" type="presParOf" srcId="{A2DB0833-B675-4580-B272-40E60CBD107D}" destId="{739B489A-94FA-4AAB-A1AB-5970E2155511}"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ECD02-BA39-446D-A4A9-B7CA3A94516D}">
      <dsp:nvSpPr>
        <dsp:cNvPr id="0" name=""/>
        <dsp:cNvSpPr/>
      </dsp:nvSpPr>
      <dsp:spPr>
        <a:xfrm>
          <a:off x="0" y="695"/>
          <a:ext cx="581239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46432A-8D75-4940-91E6-C46A4F52A147}">
      <dsp:nvSpPr>
        <dsp:cNvPr id="0" name=""/>
        <dsp:cNvSpPr/>
      </dsp:nvSpPr>
      <dsp:spPr>
        <a:xfrm>
          <a:off x="0" y="695"/>
          <a:ext cx="5812393" cy="113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a:cs typeface="Times New Roman"/>
            </a:rPr>
            <a:t>About 2.29 Billion Americans take domestic trips each year</a:t>
          </a:r>
        </a:p>
      </dsp:txBody>
      <dsp:txXfrm>
        <a:off x="0" y="695"/>
        <a:ext cx="5812393" cy="1138495"/>
      </dsp:txXfrm>
    </dsp:sp>
    <dsp:sp modelId="{0F3B1388-4D81-4BA6-9F16-FCDD3B25DF71}">
      <dsp:nvSpPr>
        <dsp:cNvPr id="0" name=""/>
        <dsp:cNvSpPr/>
      </dsp:nvSpPr>
      <dsp:spPr>
        <a:xfrm>
          <a:off x="0" y="1139190"/>
          <a:ext cx="581239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E80B48-3A6D-4DA5-90A0-FC579D046734}">
      <dsp:nvSpPr>
        <dsp:cNvPr id="0" name=""/>
        <dsp:cNvSpPr/>
      </dsp:nvSpPr>
      <dsp:spPr>
        <a:xfrm>
          <a:off x="0" y="1139190"/>
          <a:ext cx="5812393" cy="113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a:cs typeface="Times New Roman"/>
            </a:rPr>
            <a:t>93 million Americans travel internationally each year </a:t>
          </a:r>
        </a:p>
      </dsp:txBody>
      <dsp:txXfrm>
        <a:off x="0" y="1139190"/>
        <a:ext cx="5812393" cy="1138495"/>
      </dsp:txXfrm>
    </dsp:sp>
    <dsp:sp modelId="{86C946D6-98F5-4664-9F37-4EB79AF55235}">
      <dsp:nvSpPr>
        <dsp:cNvPr id="0" name=""/>
        <dsp:cNvSpPr/>
      </dsp:nvSpPr>
      <dsp:spPr>
        <a:xfrm>
          <a:off x="0" y="2277685"/>
          <a:ext cx="581239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A680A-73D0-47D5-8D8D-0ECCEAEA3A81}">
      <dsp:nvSpPr>
        <dsp:cNvPr id="0" name=""/>
        <dsp:cNvSpPr/>
      </dsp:nvSpPr>
      <dsp:spPr>
        <a:xfrm>
          <a:off x="0" y="2277685"/>
          <a:ext cx="5812393" cy="113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a:cs typeface="Times New Roman"/>
            </a:rPr>
            <a:t>79.6 million international visitors travel to the United States each year</a:t>
          </a:r>
        </a:p>
      </dsp:txBody>
      <dsp:txXfrm>
        <a:off x="0" y="2277685"/>
        <a:ext cx="5812393" cy="1138495"/>
      </dsp:txXfrm>
    </dsp:sp>
    <dsp:sp modelId="{F7A32466-AAE6-4A58-92E1-E17F2FF80328}">
      <dsp:nvSpPr>
        <dsp:cNvPr id="0" name=""/>
        <dsp:cNvSpPr/>
      </dsp:nvSpPr>
      <dsp:spPr>
        <a:xfrm>
          <a:off x="0" y="3416180"/>
          <a:ext cx="581239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B3CE3-253F-41BD-B0B7-AD5E2F98B0C7}">
      <dsp:nvSpPr>
        <dsp:cNvPr id="0" name=""/>
        <dsp:cNvSpPr/>
      </dsp:nvSpPr>
      <dsp:spPr>
        <a:xfrm>
          <a:off x="0" y="3416180"/>
          <a:ext cx="5812393" cy="113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a:cs typeface="Times New Roman"/>
            </a:rPr>
            <a:t>With that much traveling each year, there is a lot to consider.</a:t>
          </a:r>
        </a:p>
      </dsp:txBody>
      <dsp:txXfrm>
        <a:off x="0" y="3416180"/>
        <a:ext cx="5812393" cy="1138495"/>
      </dsp:txXfrm>
    </dsp:sp>
    <dsp:sp modelId="{17030ED1-B689-4B03-9EDB-FE8A8FDAA2B1}">
      <dsp:nvSpPr>
        <dsp:cNvPr id="0" name=""/>
        <dsp:cNvSpPr/>
      </dsp:nvSpPr>
      <dsp:spPr>
        <a:xfrm>
          <a:off x="0" y="4554675"/>
          <a:ext cx="5812393"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991012-263A-4587-A6A7-39A868FF2BA1}">
      <dsp:nvSpPr>
        <dsp:cNvPr id="0" name=""/>
        <dsp:cNvSpPr/>
      </dsp:nvSpPr>
      <dsp:spPr>
        <a:xfrm>
          <a:off x="0" y="4554675"/>
          <a:ext cx="5812393" cy="113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a:cs typeface="Times New Roman"/>
            </a:rPr>
            <a:t>So what are the important aspects of travel?</a:t>
          </a:r>
        </a:p>
      </dsp:txBody>
      <dsp:txXfrm>
        <a:off x="0" y="4554675"/>
        <a:ext cx="5812393" cy="113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AA75D-A9BE-47DE-A676-6F3E81FD898E}">
      <dsp:nvSpPr>
        <dsp:cNvPr id="0" name=""/>
        <dsp:cNvSpPr/>
      </dsp:nvSpPr>
      <dsp:spPr>
        <a:xfrm>
          <a:off x="0" y="662"/>
          <a:ext cx="5653840" cy="15491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197C06-B44B-4A9E-8C86-DB55F96D300B}">
      <dsp:nvSpPr>
        <dsp:cNvPr id="0" name=""/>
        <dsp:cNvSpPr/>
      </dsp:nvSpPr>
      <dsp:spPr>
        <a:xfrm>
          <a:off x="468621" y="349223"/>
          <a:ext cx="852038" cy="85203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14F18A9-F25A-4553-8C8A-251A3B02CB60}">
      <dsp:nvSpPr>
        <dsp:cNvPr id="0" name=""/>
        <dsp:cNvSpPr/>
      </dsp:nvSpPr>
      <dsp:spPr>
        <a:xfrm>
          <a:off x="1789281" y="662"/>
          <a:ext cx="2544228" cy="154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53" tIns="163953" rIns="163953" bIns="16395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Urban destinations are becoming more popular for tourists when compared to sun and beach destinations</a:t>
          </a:r>
        </a:p>
      </dsp:txBody>
      <dsp:txXfrm>
        <a:off x="1789281" y="662"/>
        <a:ext cx="2544228" cy="1549161"/>
      </dsp:txXfrm>
    </dsp:sp>
    <dsp:sp modelId="{6C4A6F59-ED87-4DBA-BBFD-B3A641BE91F7}">
      <dsp:nvSpPr>
        <dsp:cNvPr id="0" name=""/>
        <dsp:cNvSpPr/>
      </dsp:nvSpPr>
      <dsp:spPr>
        <a:xfrm>
          <a:off x="4333509" y="662"/>
          <a:ext cx="1320330" cy="154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53" tIns="163953" rIns="163953" bIns="163953" numCol="1" spcCol="1270" anchor="ctr" anchorCtr="0">
          <a:noAutofit/>
        </a:bodyPr>
        <a:lstStyle/>
        <a:p>
          <a:pPr marL="0" lvl="0" indent="0" algn="l" defTabSz="533400">
            <a:lnSpc>
              <a:spcPct val="100000"/>
            </a:lnSpc>
            <a:spcBef>
              <a:spcPct val="0"/>
            </a:spcBef>
            <a:spcAft>
              <a:spcPct val="35000"/>
            </a:spcAft>
            <a:buNone/>
          </a:pPr>
          <a:r>
            <a:rPr lang="en-US" sz="1200" kern="1200" dirty="0">
              <a:latin typeface="Times New Roman"/>
              <a:cs typeface="Times New Roman"/>
            </a:rPr>
            <a:t>Showing a 52% growth rate</a:t>
          </a:r>
        </a:p>
      </dsp:txBody>
      <dsp:txXfrm>
        <a:off x="4333509" y="662"/>
        <a:ext cx="1320330" cy="1549161"/>
      </dsp:txXfrm>
    </dsp:sp>
    <dsp:sp modelId="{FAD4FD1D-FBDD-4952-A4BA-89FC718379B0}">
      <dsp:nvSpPr>
        <dsp:cNvPr id="0" name=""/>
        <dsp:cNvSpPr/>
      </dsp:nvSpPr>
      <dsp:spPr>
        <a:xfrm>
          <a:off x="0" y="1937113"/>
          <a:ext cx="5653840" cy="15491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4A451E-4FA5-406A-BB97-A662B33F0D48}">
      <dsp:nvSpPr>
        <dsp:cNvPr id="0" name=""/>
        <dsp:cNvSpPr/>
      </dsp:nvSpPr>
      <dsp:spPr>
        <a:xfrm>
          <a:off x="468621" y="2285675"/>
          <a:ext cx="852038" cy="85203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CF6735-04DC-4532-BC9D-5E84F2F75EA1}">
      <dsp:nvSpPr>
        <dsp:cNvPr id="0" name=""/>
        <dsp:cNvSpPr/>
      </dsp:nvSpPr>
      <dsp:spPr>
        <a:xfrm>
          <a:off x="1789281" y="1937113"/>
          <a:ext cx="3864558" cy="154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53" tIns="163953" rIns="163953" bIns="16395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No large indicators that there is a relationship between flight prices deterring travelers from traveling</a:t>
          </a:r>
        </a:p>
      </dsp:txBody>
      <dsp:txXfrm>
        <a:off x="1789281" y="1937113"/>
        <a:ext cx="3864558" cy="1549161"/>
      </dsp:txXfrm>
    </dsp:sp>
    <dsp:sp modelId="{60894DAC-C540-481B-AB7C-CC5ECD55AF2F}">
      <dsp:nvSpPr>
        <dsp:cNvPr id="0" name=""/>
        <dsp:cNvSpPr/>
      </dsp:nvSpPr>
      <dsp:spPr>
        <a:xfrm>
          <a:off x="0" y="3873565"/>
          <a:ext cx="5653840" cy="154916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D8D93-8BF7-457D-BBA1-974E108F6925}">
      <dsp:nvSpPr>
        <dsp:cNvPr id="0" name=""/>
        <dsp:cNvSpPr/>
      </dsp:nvSpPr>
      <dsp:spPr>
        <a:xfrm>
          <a:off x="468621" y="4222126"/>
          <a:ext cx="852038" cy="85203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A958E0C-5F0A-4F2C-A4C0-0B231B570888}">
      <dsp:nvSpPr>
        <dsp:cNvPr id="0" name=""/>
        <dsp:cNvSpPr/>
      </dsp:nvSpPr>
      <dsp:spPr>
        <a:xfrm>
          <a:off x="1789281" y="3873565"/>
          <a:ext cx="3864558" cy="1549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953" tIns="163953" rIns="163953" bIns="163953"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a:cs typeface="Times New Roman"/>
            </a:rPr>
            <a:t>University of California, Berkley state that people want to balance convenience and price, they want a flight that is convenient enough for the price that it is</a:t>
          </a:r>
        </a:p>
      </dsp:txBody>
      <dsp:txXfrm>
        <a:off x="1789281" y="3873565"/>
        <a:ext cx="3864558" cy="1549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86B8E-09DD-4430-BCD2-393A27677F46}">
      <dsp:nvSpPr>
        <dsp:cNvPr id="0" name=""/>
        <dsp:cNvSpPr/>
      </dsp:nvSpPr>
      <dsp:spPr>
        <a:xfrm>
          <a:off x="704966" y="1043875"/>
          <a:ext cx="968520" cy="9685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A3381D-7AEE-4BCF-8D21-98E25F6FD570}">
      <dsp:nvSpPr>
        <dsp:cNvPr id="0" name=""/>
        <dsp:cNvSpPr/>
      </dsp:nvSpPr>
      <dsp:spPr>
        <a:xfrm>
          <a:off x="113093" y="2310578"/>
          <a:ext cx="2152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a:cs typeface="Times New Roman"/>
            </a:rPr>
            <a:t>CN Traveler states that beloved places are struggling with overtourism</a:t>
          </a:r>
        </a:p>
      </dsp:txBody>
      <dsp:txXfrm>
        <a:off x="113093" y="2310578"/>
        <a:ext cx="2152267" cy="720000"/>
      </dsp:txXfrm>
    </dsp:sp>
    <dsp:sp modelId="{C380294D-5950-41B5-9FE6-A681D6F8D85F}">
      <dsp:nvSpPr>
        <dsp:cNvPr id="0" name=""/>
        <dsp:cNvSpPr/>
      </dsp:nvSpPr>
      <dsp:spPr>
        <a:xfrm>
          <a:off x="3233881" y="1043875"/>
          <a:ext cx="968520" cy="9685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9B793D-25C3-4FFF-991D-1C9D7FC8B5F3}">
      <dsp:nvSpPr>
        <dsp:cNvPr id="0" name=""/>
        <dsp:cNvSpPr/>
      </dsp:nvSpPr>
      <dsp:spPr>
        <a:xfrm>
          <a:off x="2642007" y="2310578"/>
          <a:ext cx="2152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a:cs typeface="Times New Roman"/>
            </a:rPr>
            <a:t>36.5% of travelers use social media to find travel ideas</a:t>
          </a:r>
        </a:p>
      </dsp:txBody>
      <dsp:txXfrm>
        <a:off x="2642007" y="2310578"/>
        <a:ext cx="2152267" cy="720000"/>
      </dsp:txXfrm>
    </dsp:sp>
    <dsp:sp modelId="{BD39DF00-EA23-4E8D-B7AC-C2FDE08CC1F5}">
      <dsp:nvSpPr>
        <dsp:cNvPr id="0" name=""/>
        <dsp:cNvSpPr/>
      </dsp:nvSpPr>
      <dsp:spPr>
        <a:xfrm>
          <a:off x="5762795" y="1043875"/>
          <a:ext cx="968520" cy="9685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5990EA-3FF7-495E-A9E0-C13F8EF854BA}">
      <dsp:nvSpPr>
        <dsp:cNvPr id="0" name=""/>
        <dsp:cNvSpPr/>
      </dsp:nvSpPr>
      <dsp:spPr>
        <a:xfrm>
          <a:off x="5170922" y="2310578"/>
          <a:ext cx="215226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Times New Roman"/>
              <a:cs typeface="Times New Roman"/>
            </a:rPr>
            <a:t>In recent years, 60% of Gen Z and 40% of Millennials have used social media for their traveling purposes</a:t>
          </a:r>
        </a:p>
      </dsp:txBody>
      <dsp:txXfrm>
        <a:off x="5170922" y="2310578"/>
        <a:ext cx="2152267"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A8D5D-05BD-4AEF-950C-6F28941B1F39}">
      <dsp:nvSpPr>
        <dsp:cNvPr id="0" name=""/>
        <dsp:cNvSpPr/>
      </dsp:nvSpPr>
      <dsp:spPr>
        <a:xfrm>
          <a:off x="0" y="399489"/>
          <a:ext cx="7486707"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Convenience does not outweigh wonder.</a:t>
          </a:r>
        </a:p>
      </dsp:txBody>
      <dsp:txXfrm>
        <a:off x="23988" y="423477"/>
        <a:ext cx="7438731" cy="443423"/>
      </dsp:txXfrm>
    </dsp:sp>
    <dsp:sp modelId="{3299D174-D661-4D68-8098-0103E3491356}">
      <dsp:nvSpPr>
        <dsp:cNvPr id="0" name=""/>
        <dsp:cNvSpPr/>
      </dsp:nvSpPr>
      <dsp:spPr>
        <a:xfrm>
          <a:off x="0" y="951369"/>
          <a:ext cx="7486707"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Social Media is a big influencer on what are popular travel spots.</a:t>
          </a:r>
        </a:p>
      </dsp:txBody>
      <dsp:txXfrm>
        <a:off x="23988" y="975357"/>
        <a:ext cx="7438731" cy="443423"/>
      </dsp:txXfrm>
    </dsp:sp>
    <dsp:sp modelId="{998C0EE1-BCE8-4B9A-BA2B-4BF7DEE89AAF}">
      <dsp:nvSpPr>
        <dsp:cNvPr id="0" name=""/>
        <dsp:cNvSpPr/>
      </dsp:nvSpPr>
      <dsp:spPr>
        <a:xfrm>
          <a:off x="0" y="1503249"/>
          <a:ext cx="7486707"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Challenges: </a:t>
          </a:r>
        </a:p>
      </dsp:txBody>
      <dsp:txXfrm>
        <a:off x="23988" y="1527237"/>
        <a:ext cx="7438731" cy="443423"/>
      </dsp:txXfrm>
    </dsp:sp>
    <dsp:sp modelId="{ACB3AF31-625B-4096-83C5-68EE44E8FCD7}">
      <dsp:nvSpPr>
        <dsp:cNvPr id="0" name=""/>
        <dsp:cNvSpPr/>
      </dsp:nvSpPr>
      <dsp:spPr>
        <a:xfrm>
          <a:off x="0" y="1994649"/>
          <a:ext cx="7486707"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703" tIns="26670" rIns="149352" bIns="26670" numCol="1" spcCol="1270" anchor="t" anchorCtr="0">
          <a:noAutofit/>
        </a:bodyPr>
        <a:lstStyle/>
        <a:p>
          <a:pPr marL="171450" lvl="1" indent="-171450" algn="l" defTabSz="711200">
            <a:lnSpc>
              <a:spcPct val="100000"/>
            </a:lnSpc>
            <a:spcBef>
              <a:spcPct val="0"/>
            </a:spcBef>
            <a:spcAft>
              <a:spcPct val="20000"/>
            </a:spcAft>
            <a:buChar char="•"/>
          </a:pPr>
          <a:r>
            <a:rPr lang="en-US" sz="1600" kern="1200" dirty="0">
              <a:latin typeface="Times New Roman"/>
              <a:cs typeface="Times New Roman"/>
            </a:rPr>
            <a:t>Not everyone has the same access to the internet</a:t>
          </a:r>
        </a:p>
        <a:p>
          <a:pPr marL="171450" lvl="1" indent="-171450" algn="l" defTabSz="711200">
            <a:lnSpc>
              <a:spcPct val="100000"/>
            </a:lnSpc>
            <a:spcBef>
              <a:spcPct val="0"/>
            </a:spcBef>
            <a:spcAft>
              <a:spcPct val="20000"/>
            </a:spcAft>
            <a:buChar char="•"/>
          </a:pPr>
          <a:r>
            <a:rPr lang="en-US" sz="1600" kern="1200" dirty="0">
              <a:latin typeface="Times New Roman"/>
              <a:cs typeface="Times New Roman"/>
            </a:rPr>
            <a:t>Not everyone uses the internet for the same reasons</a:t>
          </a:r>
        </a:p>
        <a:p>
          <a:pPr marL="171450" lvl="1" indent="-171450" algn="l" defTabSz="711200">
            <a:lnSpc>
              <a:spcPct val="100000"/>
            </a:lnSpc>
            <a:spcBef>
              <a:spcPct val="0"/>
            </a:spcBef>
            <a:spcAft>
              <a:spcPct val="20000"/>
            </a:spcAft>
            <a:buChar char="•"/>
          </a:pPr>
          <a:r>
            <a:rPr lang="en-US" sz="1600" kern="1200" dirty="0">
              <a:latin typeface="Times New Roman"/>
              <a:cs typeface="Times New Roman"/>
            </a:rPr>
            <a:t>There are many different forms of media or ways to spread information about travel</a:t>
          </a:r>
        </a:p>
        <a:p>
          <a:pPr marL="171450" lvl="1" indent="-171450" algn="l" defTabSz="711200">
            <a:lnSpc>
              <a:spcPct val="100000"/>
            </a:lnSpc>
            <a:spcBef>
              <a:spcPct val="0"/>
            </a:spcBef>
            <a:spcAft>
              <a:spcPct val="20000"/>
            </a:spcAft>
            <a:buChar char="•"/>
          </a:pPr>
          <a:r>
            <a:rPr lang="en-US" sz="1600" kern="1200" dirty="0">
              <a:latin typeface="Times New Roman"/>
              <a:cs typeface="Times New Roman"/>
            </a:rPr>
            <a:t>Some locations may just be "iconic" and that’s why people travel there</a:t>
          </a:r>
        </a:p>
      </dsp:txBody>
      <dsp:txXfrm>
        <a:off x="0" y="1994649"/>
        <a:ext cx="7486707" cy="1130220"/>
      </dsp:txXfrm>
    </dsp:sp>
    <dsp:sp modelId="{08536416-6516-4DA5-8836-B953200A00A1}">
      <dsp:nvSpPr>
        <dsp:cNvPr id="0" name=""/>
        <dsp:cNvSpPr/>
      </dsp:nvSpPr>
      <dsp:spPr>
        <a:xfrm>
          <a:off x="0" y="3124869"/>
          <a:ext cx="7486707"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Ethical Concerns:</a:t>
          </a:r>
        </a:p>
      </dsp:txBody>
      <dsp:txXfrm>
        <a:off x="23988" y="3148857"/>
        <a:ext cx="7438731" cy="443423"/>
      </dsp:txXfrm>
    </dsp:sp>
    <dsp:sp modelId="{51DB8060-2AE4-40DE-8A51-C1FBDC932865}">
      <dsp:nvSpPr>
        <dsp:cNvPr id="0" name=""/>
        <dsp:cNvSpPr/>
      </dsp:nvSpPr>
      <dsp:spPr>
        <a:xfrm>
          <a:off x="0" y="3616269"/>
          <a:ext cx="7486707"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703" tIns="26670" rIns="149352" bIns="26670" numCol="1" spcCol="1270" anchor="t" anchorCtr="0">
          <a:noAutofit/>
        </a:bodyPr>
        <a:lstStyle/>
        <a:p>
          <a:pPr marL="171450" lvl="1" indent="-171450" algn="l" defTabSz="711200">
            <a:lnSpc>
              <a:spcPct val="100000"/>
            </a:lnSpc>
            <a:spcBef>
              <a:spcPct val="0"/>
            </a:spcBef>
            <a:spcAft>
              <a:spcPct val="20000"/>
            </a:spcAft>
            <a:buChar char="•"/>
          </a:pPr>
          <a:r>
            <a:rPr lang="en-US" sz="1600" kern="1200" dirty="0">
              <a:latin typeface="Times New Roman"/>
              <a:cs typeface="Times New Roman"/>
            </a:rPr>
            <a:t>Not all information collected can be shared</a:t>
          </a:r>
        </a:p>
        <a:p>
          <a:pPr marL="171450" lvl="1" indent="-171450" algn="l" defTabSz="711200">
            <a:lnSpc>
              <a:spcPct val="100000"/>
            </a:lnSpc>
            <a:spcBef>
              <a:spcPct val="0"/>
            </a:spcBef>
            <a:spcAft>
              <a:spcPct val="20000"/>
            </a:spcAft>
            <a:buChar char="•"/>
          </a:pPr>
          <a:r>
            <a:rPr lang="en-US" sz="1600" kern="1200" dirty="0">
              <a:latin typeface="Times New Roman"/>
              <a:cs typeface="Times New Roman"/>
            </a:rPr>
            <a:t>Is too much information shared already?</a:t>
          </a:r>
        </a:p>
        <a:p>
          <a:pPr marL="171450" lvl="1" indent="-171450" algn="l" defTabSz="711200">
            <a:lnSpc>
              <a:spcPct val="100000"/>
            </a:lnSpc>
            <a:spcBef>
              <a:spcPct val="0"/>
            </a:spcBef>
            <a:spcAft>
              <a:spcPct val="20000"/>
            </a:spcAft>
            <a:buChar char="•"/>
          </a:pPr>
          <a:r>
            <a:rPr lang="en-US" sz="1600" kern="1200" dirty="0">
              <a:latin typeface="Times New Roman"/>
              <a:cs typeface="Times New Roman"/>
            </a:rPr>
            <a:t>What information can be shared about those traveling without taking it too far?</a:t>
          </a:r>
        </a:p>
      </dsp:txBody>
      <dsp:txXfrm>
        <a:off x="0" y="3616269"/>
        <a:ext cx="7486707" cy="869400"/>
      </dsp:txXfrm>
    </dsp:sp>
    <dsp:sp modelId="{C57E52F6-506F-477C-B24C-E1F93237FD49}">
      <dsp:nvSpPr>
        <dsp:cNvPr id="0" name=""/>
        <dsp:cNvSpPr/>
      </dsp:nvSpPr>
      <dsp:spPr>
        <a:xfrm>
          <a:off x="0" y="4485669"/>
          <a:ext cx="7486707" cy="491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latin typeface="Times New Roman"/>
              <a:cs typeface="Times New Roman"/>
            </a:rPr>
            <a:t>The Future: </a:t>
          </a:r>
        </a:p>
      </dsp:txBody>
      <dsp:txXfrm>
        <a:off x="23988" y="4509657"/>
        <a:ext cx="7438731" cy="443423"/>
      </dsp:txXfrm>
    </dsp:sp>
    <dsp:sp modelId="{739B489A-94FA-4AAB-A1AB-5970E2155511}">
      <dsp:nvSpPr>
        <dsp:cNvPr id="0" name=""/>
        <dsp:cNvSpPr/>
      </dsp:nvSpPr>
      <dsp:spPr>
        <a:xfrm>
          <a:off x="0" y="4977069"/>
          <a:ext cx="7486707" cy="1086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7703" tIns="26670" rIns="149352" bIns="26670" numCol="1" spcCol="1270" anchor="t" anchorCtr="0">
          <a:noAutofit/>
        </a:bodyPr>
        <a:lstStyle/>
        <a:p>
          <a:pPr marL="171450" lvl="1" indent="-171450" algn="l" defTabSz="711200">
            <a:lnSpc>
              <a:spcPct val="100000"/>
            </a:lnSpc>
            <a:spcBef>
              <a:spcPct val="0"/>
            </a:spcBef>
            <a:spcAft>
              <a:spcPct val="20000"/>
            </a:spcAft>
            <a:buChar char="•"/>
          </a:pPr>
          <a:r>
            <a:rPr lang="en-US" sz="1600" kern="1200" dirty="0">
              <a:latin typeface="Times New Roman"/>
              <a:cs typeface="Times New Roman"/>
            </a:rPr>
            <a:t>Comparing</a:t>
          </a:r>
          <a:r>
            <a:rPr lang="en-US" sz="1600" kern="1200" dirty="0"/>
            <a:t> social media platforms to one another</a:t>
          </a:r>
        </a:p>
        <a:p>
          <a:pPr marL="342900" lvl="2" indent="-171450" algn="l" defTabSz="711200">
            <a:lnSpc>
              <a:spcPct val="90000"/>
            </a:lnSpc>
            <a:spcBef>
              <a:spcPct val="0"/>
            </a:spcBef>
            <a:spcAft>
              <a:spcPct val="20000"/>
            </a:spcAft>
            <a:buChar char="•"/>
          </a:pPr>
          <a:r>
            <a:rPr lang="en-US" sz="1600" kern="1200" dirty="0"/>
            <a:t>I.e. Instagram, </a:t>
          </a:r>
          <a:r>
            <a:rPr lang="en-US" sz="1600" kern="1200" dirty="0" err="1"/>
            <a:t>TIkTok</a:t>
          </a:r>
          <a:r>
            <a:rPr lang="en-US" sz="1600" kern="1200" dirty="0"/>
            <a:t>, and Facebook</a:t>
          </a:r>
        </a:p>
        <a:p>
          <a:pPr marL="171450" lvl="1" indent="-171450" algn="l" defTabSz="711200">
            <a:lnSpc>
              <a:spcPct val="100000"/>
            </a:lnSpc>
            <a:spcBef>
              <a:spcPct val="0"/>
            </a:spcBef>
            <a:spcAft>
              <a:spcPct val="20000"/>
            </a:spcAft>
            <a:buChar char="•"/>
          </a:pPr>
          <a:r>
            <a:rPr lang="en-US" sz="1600" kern="1200" dirty="0"/>
            <a:t>Comparing social media platforms to other ways of dispersing information</a:t>
          </a:r>
        </a:p>
        <a:p>
          <a:pPr marL="342900" lvl="2" indent="-171450" algn="l" defTabSz="711200">
            <a:lnSpc>
              <a:spcPct val="90000"/>
            </a:lnSpc>
            <a:spcBef>
              <a:spcPct val="0"/>
            </a:spcBef>
            <a:spcAft>
              <a:spcPct val="20000"/>
            </a:spcAft>
            <a:buChar char="•"/>
          </a:pPr>
          <a:r>
            <a:rPr lang="en-US" sz="1600" kern="1200" dirty="0"/>
            <a:t>I.e. The News, Travel Blogs, Travel Sites</a:t>
          </a:r>
        </a:p>
      </dsp:txBody>
      <dsp:txXfrm>
        <a:off x="0" y="4977069"/>
        <a:ext cx="7486707" cy="108675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E2D9E4-03EB-478B-BC00-D8997DBD2CFB}" type="datetimeFigureOut">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CF898-6D62-484E-93EF-2CDDE8AB4ADE}" type="slidenum">
              <a:t>‹#›</a:t>
            </a:fld>
            <a:endParaRPr lang="en-US"/>
          </a:p>
        </p:txBody>
      </p:sp>
    </p:spTree>
    <p:extLst>
      <p:ext uri="{BB962C8B-B14F-4D97-AF65-F5344CB8AC3E}">
        <p14:creationId xmlns:p14="http://schemas.microsoft.com/office/powerpoint/2010/main" val="58598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Traveling is done by every person at some capacity within their life. Even if it is just a drive to see family or a flight to another country. Around 2.29 billion Americans take domestic trips each year while 93 million travels internationally each year, and 79.6 million international visitors travel to the United States each year (Adrian, 2023).  That is a lot of traveling done each year and there are a lot of different things to consider when going to a specific destination. What are the most important aspects of travel, destination and/or transportation of getting there? For example, do people choose to travel to places more for the natural elements or social aspects like city life? Is traveling by plane convenient enough for the price of a flight to get to the desired destination? Do people often choose traveling by plane over driving a car? Are places traveled to more often for being well known and popular? Do people prefer convenience over wonder?</a:t>
            </a:r>
          </a:p>
        </p:txBody>
      </p:sp>
      <p:sp>
        <p:nvSpPr>
          <p:cNvPr id="4" name="Slide Number Placeholder 3"/>
          <p:cNvSpPr>
            <a:spLocks noGrp="1"/>
          </p:cNvSpPr>
          <p:nvPr>
            <p:ph type="sldNum" sz="quarter" idx="5"/>
          </p:nvPr>
        </p:nvSpPr>
        <p:spPr/>
        <p:txBody>
          <a:bodyPr/>
          <a:lstStyle/>
          <a:p>
            <a:fld id="{DAFCF898-6D62-484E-93EF-2CDDE8AB4ADE}" type="slidenum">
              <a:t>2</a:t>
            </a:fld>
            <a:endParaRPr lang="en-US"/>
          </a:p>
        </p:txBody>
      </p:sp>
    </p:spTree>
    <p:extLst>
      <p:ext uri="{BB962C8B-B14F-4D97-AF65-F5344CB8AC3E}">
        <p14:creationId xmlns:p14="http://schemas.microsoft.com/office/powerpoint/2010/main" val="297599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into natural elements versus city life, there are little trend searches, but multiple articles stating how they have their pros and cons. It really ties in more factors than just what is “liked” more, because one must consider how sometimes cities are easier to travel to get to the natural area and individuals could be traveling to cities for both the city itself and the natural elements around them as well (Czepkiewicz1 et al., 2018). However, some studies have shown that while sun and beach destinations were popular, urban destinations are becoming more popular for tourists with a 52% growth rate (Paula, 2023). When researching if flight prices have deterred travelers from traveling, I found no large indicators that there could be a relevant relationship between the two currently. When looking at some data, the interest in travel has stayed steady showing no large increase or decrease for a price change that could have indicated being affected by flight prices positively or negatively. Studies and articles from the University of California, Berkley state that people want to balance convenience and price, they want a flight that is convenient enough for the price that it is. Raising prices for less convenience will cause consumers to go to other airlines which will keep the prices fair, reasonable, and affordable (Walsh, 2023).</a:t>
            </a:r>
          </a:p>
        </p:txBody>
      </p:sp>
      <p:sp>
        <p:nvSpPr>
          <p:cNvPr id="4" name="Slide Number Placeholder 3"/>
          <p:cNvSpPr>
            <a:spLocks noGrp="1"/>
          </p:cNvSpPr>
          <p:nvPr>
            <p:ph type="sldNum" sz="quarter" idx="5"/>
          </p:nvPr>
        </p:nvSpPr>
        <p:spPr/>
        <p:txBody>
          <a:bodyPr/>
          <a:lstStyle/>
          <a:p>
            <a:fld id="{DAFCF898-6D62-484E-93EF-2CDDE8AB4ADE}" type="slidenum">
              <a:t>3</a:t>
            </a:fld>
            <a:endParaRPr lang="en-US"/>
          </a:p>
        </p:txBody>
      </p:sp>
    </p:spTree>
    <p:extLst>
      <p:ext uri="{BB962C8B-B14F-4D97-AF65-F5344CB8AC3E}">
        <p14:creationId xmlns:p14="http://schemas.microsoft.com/office/powerpoint/2010/main" val="200053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there, checking if flight travel or road trips were preferred, you can see in the Figure that flight travel had a significantly large interest in comparison to road tripping. A lot of the locations that people seem to show interest in required flying and cannot just be traveled to by car, so it takes the option out completely. In addition, recent studies have been showing individuals to have an increase care in climate impact and how their own actions can influence it. Studies from Yale have shown a pattern of decrease in environmental impact from planes, showing that “the average energy intensity of driving is about twice that of flying” (</a:t>
            </a:r>
            <a:r>
              <a:rPr lang="en-US" dirty="0" err="1"/>
              <a:t>Wihbey</a:t>
            </a:r>
            <a:r>
              <a:rPr lang="en-US" dirty="0"/>
              <a:t>, 2020), whereas the University of Michigan states “the energy intensity of car transportation is on average 57% higher than air transports” (Sivak, 2015). Overall, planes have shown to have less of a negative impact on the environment and 74% of travelers are willing to pay for sustainable travel options (AAA Travel).</a:t>
            </a:r>
          </a:p>
        </p:txBody>
      </p:sp>
      <p:sp>
        <p:nvSpPr>
          <p:cNvPr id="4" name="Slide Number Placeholder 3"/>
          <p:cNvSpPr>
            <a:spLocks noGrp="1"/>
          </p:cNvSpPr>
          <p:nvPr>
            <p:ph type="sldNum" sz="quarter" idx="5"/>
          </p:nvPr>
        </p:nvSpPr>
        <p:spPr/>
        <p:txBody>
          <a:bodyPr/>
          <a:lstStyle/>
          <a:p>
            <a:fld id="{DAFCF898-6D62-484E-93EF-2CDDE8AB4ADE}" type="slidenum">
              <a:t>4</a:t>
            </a:fld>
            <a:endParaRPr lang="en-US"/>
          </a:p>
        </p:txBody>
      </p:sp>
    </p:spTree>
    <p:extLst>
      <p:ext uri="{BB962C8B-B14F-4D97-AF65-F5344CB8AC3E}">
        <p14:creationId xmlns:p14="http://schemas.microsoft.com/office/powerpoint/2010/main" val="1135242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Lastly, with areas outside of the U.S. being promoted more through social media or television shows, etc. those destinations may outweigh the wonders of domestic travel. Below In this figure you can see that many individuals are inspired by social media and shows for the places they choose to travel to.. There are articles such as CN Traveler stating that beloved places are struggling with overtourism (Editors C, 2018), and research showing that 36.5% of travelers use social media to find travel ideas (Vianna, 2023). In more recent years 60% of Gen Z and 40% of millennials were reported to have used social media for their traveling purposes (Vianna, 2023). Popularity and promotion of an area seems to be a big aspect of how certain destinations are picked to travel to. Most of these places as shown in Figure 5.0 Are outside of the U.S., which is inconvenient for traveling and can be costly, showing that convenience may not outweigh the wonder of a destination. </a:t>
            </a:r>
          </a:p>
        </p:txBody>
      </p:sp>
      <p:sp>
        <p:nvSpPr>
          <p:cNvPr id="4" name="Slide Number Placeholder 3"/>
          <p:cNvSpPr>
            <a:spLocks noGrp="1"/>
          </p:cNvSpPr>
          <p:nvPr>
            <p:ph type="sldNum" sz="quarter" idx="5"/>
          </p:nvPr>
        </p:nvSpPr>
        <p:spPr/>
        <p:txBody>
          <a:bodyPr/>
          <a:lstStyle/>
          <a:p>
            <a:fld id="{DAFCF898-6D62-484E-93EF-2CDDE8AB4ADE}" type="slidenum">
              <a:rPr lang="en-US"/>
              <a:t>5</a:t>
            </a:fld>
            <a:endParaRPr lang="en-US"/>
          </a:p>
        </p:txBody>
      </p:sp>
    </p:spTree>
    <p:extLst>
      <p:ext uri="{BB962C8B-B14F-4D97-AF65-F5344CB8AC3E}">
        <p14:creationId xmlns:p14="http://schemas.microsoft.com/office/powerpoint/2010/main" val="3170747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With all the above research regarding the important aspects of travel, patterns and statistics have shown that people would prefer to travel to urban areas, use planes as their mode of transportation, and travel to popular destinations using social media suggestions. While planes are quicker than road travel and better for the environment, more research could be done between cars and planes. When looking at the Bureau of Transportation Statistics, most of the surveys found were on daily travel compared to personal vehicles to public transportation. Comparing the two of those things to air transportation and maybe even watercraft transportation would be interesting to see and could show more patterns in choices of transportation. While this would be interesting to compare, it must be considered that there are different purposes of use and distances that each mode of transportation is used for so it may be difficult to compare them at similar capacities when discussing travel use. In addition, more and more data are being collected on the environmental impacts of transportation, that could alter the decisions of the public once they have more knowledge of it. It would be interesting to see how social media will affect the dispersal of this information. Right now, so much is accessible through the internet. The public can see different flight patterns and which specific planes are on those routes as well as buses and more. While we can see what routes they are on and how full they are we are unable to see who occupies each seat. However, those companies can see this data and disperse statistics out to the public for analysis. Even with the information currently released to the public, we see a relationship with social media that impacts the places selected to travel to. </a:t>
            </a:r>
          </a:p>
          <a:p>
            <a:r>
              <a:rPr lang="en-US" dirty="0"/>
              <a:t>Moving forward, it will be interesting to see what relationships or patterns we can find while social media grows collecting data even more than it does now. I am interested to see how the popularity of different destinations will change, possibly showing phases of locations and time of year being hotspots for tourism, or if some of these places are popular due to their old lore and “iconic” status. Maybe enough data can be collected through social media to cluster different characteristics of travel destinations to see what makes those destinations more desirable for travel. I expect to see a lot more social media platforms continuing to promote specific areas to travel to along with recommendations and full profiles that post planned trips for those to follow. However, some challenges that follow this could be that not everyone who travels, has the same access to internet or uses the internet in the same way, skewing the data that we are consuming afterward. Things like this would need to be accounted for when analyzing the data for which areas are the most popular and sought out in travel. When social media is being considered as a form of influence a question comes up of if it should be compared to the newspaper as a form of media and travel books, as well as different social media platforms. It would be interesting to compare different media platforms such as TikTok, Instagram, and Facebook to each other, and then to compare those types of social media platforms to the travel channels on television, travel blogs, and/or travel sites. While I think there is a large relationship between traveling and the media, I believe there is a lot more to be explored.</a:t>
            </a:r>
          </a:p>
        </p:txBody>
      </p:sp>
      <p:sp>
        <p:nvSpPr>
          <p:cNvPr id="4" name="Slide Number Placeholder 3"/>
          <p:cNvSpPr>
            <a:spLocks noGrp="1"/>
          </p:cNvSpPr>
          <p:nvPr>
            <p:ph type="sldNum" sz="quarter" idx="5"/>
          </p:nvPr>
        </p:nvSpPr>
        <p:spPr/>
        <p:txBody>
          <a:bodyPr/>
          <a:lstStyle/>
          <a:p>
            <a:fld id="{DAFCF898-6D62-484E-93EF-2CDDE8AB4ADE}" type="slidenum">
              <a:rPr lang="en-US"/>
              <a:t>6</a:t>
            </a:fld>
            <a:endParaRPr lang="en-US"/>
          </a:p>
        </p:txBody>
      </p:sp>
    </p:spTree>
    <p:extLst>
      <p:ext uri="{BB962C8B-B14F-4D97-AF65-F5344CB8AC3E}">
        <p14:creationId xmlns:p14="http://schemas.microsoft.com/office/powerpoint/2010/main" val="607877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871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495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862912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625966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62595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18902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77858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3278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0876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410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92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0027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246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518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6028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6934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8014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361539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8" Type="http://schemas.openxmlformats.org/officeDocument/2006/relationships/hyperlink" Target="https://www.cntraveler.com/galleries/2015-06-19/barcelona-bhutan-places-that-limit-tourist-numbers" TargetMode="External"/><Relationship Id="rId13" Type="http://schemas.openxmlformats.org/officeDocument/2006/relationships/hyperlink" Target="https://deepblue.lib.umich.edu/bitstream/handle/2027.42/111894/103194.pdf" TargetMode="External"/><Relationship Id="rId3" Type="http://schemas.openxmlformats.org/officeDocument/2006/relationships/image" Target="../media/image17.svg"/><Relationship Id="rId7" Type="http://schemas.openxmlformats.org/officeDocument/2006/relationships/hyperlink" Target="https://iopscience.iop.org/article/10.1088/1748-9326/aac9d2" TargetMode="External"/><Relationship Id="rId12" Type="http://schemas.openxmlformats.org/officeDocument/2006/relationships/hyperlink" Target="https://www.cnbc.com/2021/07/06/-the-most-popular-bucket-list-travel-experiences-in-the-world-.html" TargetMode="External"/><Relationship Id="rId17" Type="http://schemas.openxmlformats.org/officeDocument/2006/relationships/hyperlink" Target="https://www.xola.com/articles/how-social-media-has-permanently-changed-the-travel-industry/" TargetMode="External"/><Relationship Id="rId2" Type="http://schemas.openxmlformats.org/officeDocument/2006/relationships/image" Target="../media/image16.png"/><Relationship Id="rId16" Type="http://schemas.openxmlformats.org/officeDocument/2006/relationships/hyperlink" Target="https://yaleclimateconnections.org/2015/09/evolving-climate-math-of-flying-vs-driving/" TargetMode="External"/><Relationship Id="rId1" Type="http://schemas.openxmlformats.org/officeDocument/2006/relationships/slideLayout" Target="../slideLayouts/slideLayout2.xml"/><Relationship Id="rId6" Type="http://schemas.openxmlformats.org/officeDocument/2006/relationships/hyperlink" Target="https://orcid.org/0000-0001-7079-1723" TargetMode="External"/><Relationship Id="rId11" Type="http://schemas.openxmlformats.org/officeDocument/2006/relationships/hyperlink" Target="https://www.americanexpress.com/en-us/travel/discover/get-inspired/Global-Travel-Trends" TargetMode="External"/><Relationship Id="rId5" Type="http://schemas.openxmlformats.org/officeDocument/2006/relationships/hyperlink" Target="https://blog.tourismacademy.org/us-tourism-travel-statistics-2020-2021#:~:text=US%20Citizen%20domestic%20tourism%3A%20Americans,international%20visitors%20to%20the%20US" TargetMode="External"/><Relationship Id="rId15" Type="http://schemas.openxmlformats.org/officeDocument/2006/relationships/hyperlink" Target="https://newsroom.haas.berkeley.edu/research/why-the-hunt-for-the-cheapest-plane-ticket-is-a-waste-of-your-time/" TargetMode="External"/><Relationship Id="rId10" Type="http://schemas.openxmlformats.org/officeDocument/2006/relationships/hyperlink" Target="https://forwardkeys.com/global-travel-trends-2023/" TargetMode="External"/><Relationship Id="rId4" Type="http://schemas.openxmlformats.org/officeDocument/2006/relationships/hyperlink" Target="https://travel.aaa.com/statistics-on-travel#chapter-02" TargetMode="External"/><Relationship Id="rId9" Type="http://schemas.openxmlformats.org/officeDocument/2006/relationships/hyperlink" Target="https://trends.google.as/trends/?geo=US&amp;hl=en-US" TargetMode="External"/><Relationship Id="rId14" Type="http://schemas.openxmlformats.org/officeDocument/2006/relationships/hyperlink" Target="https://www.statista.com/topics/1987/travel-and-tourism-industry-in-the-us/#topicOvervie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511F85B-5967-428B-BE8B-819A79813D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avel Background Free Stock Photo - Public Domain Pictures">
            <a:extLst>
              <a:ext uri="{FF2B5EF4-FFF2-40B4-BE49-F238E27FC236}">
                <a16:creationId xmlns:a16="http://schemas.microsoft.com/office/drawing/2014/main" id="{EE3B8011-BCA5-F764-D4BA-FA6C7EB07B62}"/>
              </a:ext>
            </a:extLst>
          </p:cNvPr>
          <p:cNvPicPr>
            <a:picLocks noChangeAspect="1"/>
          </p:cNvPicPr>
          <p:nvPr/>
        </p:nvPicPr>
        <p:blipFill rotWithShape="1">
          <a:blip r:embed="rId2">
            <a:grayscl/>
          </a:blip>
          <a:srcRect t="2807" b="12923"/>
          <a:stretch/>
        </p:blipFill>
        <p:spPr>
          <a:xfrm>
            <a:off x="20" y="10"/>
            <a:ext cx="12191980" cy="6857990"/>
          </a:xfrm>
          <a:prstGeom prst="rect">
            <a:avLst/>
          </a:prstGeom>
        </p:spPr>
      </p:pic>
      <p:sp>
        <p:nvSpPr>
          <p:cNvPr id="26" name="Snip Diagonal Corner Rectangle 6">
            <a:extLst>
              <a:ext uri="{FF2B5EF4-FFF2-40B4-BE49-F238E27FC236}">
                <a16:creationId xmlns:a16="http://schemas.microsoft.com/office/drawing/2014/main" id="{28DA8D05-CF65-4382-8BF4-2A08754DB5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1075" cy="6857998"/>
          </a:xfrm>
          <a:prstGeom prst="snip2DiagRect">
            <a:avLst>
              <a:gd name="adj1" fmla="val 0"/>
              <a:gd name="adj2" fmla="val 42414"/>
            </a:avLst>
          </a:prstGeom>
          <a:gradFill>
            <a:gsLst>
              <a:gs pos="2000">
                <a:schemeClr val="dk2">
                  <a:tint val="97000"/>
                  <a:hueMod val="92000"/>
                  <a:satMod val="169000"/>
                  <a:lumMod val="164000"/>
                  <a:alpha val="79000"/>
                </a:schemeClr>
              </a:gs>
              <a:gs pos="100000">
                <a:schemeClr val="dk2">
                  <a:shade val="96000"/>
                  <a:satMod val="120000"/>
                  <a:lumMod val="90000"/>
                  <a:alpha val="88000"/>
                </a:schemeClr>
              </a:gs>
            </a:gsLst>
          </a:gradFill>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96654" y="1425312"/>
            <a:ext cx="7336552" cy="2486049"/>
          </a:xfrm>
        </p:spPr>
        <p:txBody>
          <a:bodyPr>
            <a:normAutofit/>
          </a:bodyPr>
          <a:lstStyle/>
          <a:p>
            <a:r>
              <a:rPr lang="en-US">
                <a:latin typeface="Times New Roman"/>
                <a:cs typeface="Times New Roman"/>
              </a:rPr>
              <a:t>The "Most Important" Aspects of Travel</a:t>
            </a:r>
            <a:endParaRPr lang="en-US"/>
          </a:p>
        </p:txBody>
      </p:sp>
      <p:sp>
        <p:nvSpPr>
          <p:cNvPr id="3" name="Subtitle 2"/>
          <p:cNvSpPr>
            <a:spLocks noGrp="1"/>
          </p:cNvSpPr>
          <p:nvPr>
            <p:ph type="subTitle" idx="1"/>
          </p:nvPr>
        </p:nvSpPr>
        <p:spPr>
          <a:xfrm>
            <a:off x="957686" y="3987560"/>
            <a:ext cx="5133408" cy="914401"/>
          </a:xfrm>
        </p:spPr>
        <p:txBody>
          <a:bodyPr vert="horz" lIns="91440" tIns="45720" rIns="91440" bIns="45720" rtlCol="0">
            <a:normAutofit/>
          </a:bodyPr>
          <a:lstStyle/>
          <a:p>
            <a:r>
              <a:rPr lang="en-US">
                <a:solidFill>
                  <a:schemeClr val="tx1"/>
                </a:solidFill>
                <a:latin typeface="Times New Roman"/>
                <a:cs typeface="Times New Roman"/>
              </a:rPr>
              <a:t>Taylor Woodington</a:t>
            </a:r>
            <a:endParaRPr lang="en-US">
              <a:solidFill>
                <a:schemeClr val="tx1"/>
              </a:solidFill>
            </a:endParaRPr>
          </a:p>
        </p:txBody>
      </p:sp>
      <p:grpSp>
        <p:nvGrpSpPr>
          <p:cNvPr id="28" name="Group 27">
            <a:extLst>
              <a:ext uri="{FF2B5EF4-FFF2-40B4-BE49-F238E27FC236}">
                <a16:creationId xmlns:a16="http://schemas.microsoft.com/office/drawing/2014/main" id="{E0C6252F-9468-4CFE-8A28-0DFE703FB7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11344" y="9144"/>
            <a:ext cx="6080656" cy="6163733"/>
            <a:chOff x="6108170" y="8467"/>
            <a:chExt cx="6080656" cy="6163733"/>
          </a:xfrm>
        </p:grpSpPr>
        <p:cxnSp>
          <p:nvCxnSpPr>
            <p:cNvPr id="29" name="Straight Connector 28">
              <a:extLst>
                <a:ext uri="{FF2B5EF4-FFF2-40B4-BE49-F238E27FC236}">
                  <a16:creationId xmlns:a16="http://schemas.microsoft.com/office/drawing/2014/main" id="{F873F8F7-6FEE-4BB3-94A3-78B5C2FF1D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F5B2264-1E71-4A5B-ABFC-2832FD78EC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6E0A76D-9460-46B8-BD58-9E9BF9CEB3F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47E3790F-67C5-42CD-B933-75C6F3250A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EF3C2C4-F6BB-4D14-8577-3649162D0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9" name="Straight Connector 78">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84" name="Rectangle 83">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87" name="Group 86">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41" name="Straight Connector 40">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3DD426A1-4652-8442-926C-4B764F6E20C6}"/>
              </a:ext>
            </a:extLst>
          </p:cNvPr>
          <p:cNvSpPr txBox="1"/>
          <p:nvPr/>
        </p:nvSpPr>
        <p:spPr>
          <a:xfrm>
            <a:off x="1407843" y="2577957"/>
            <a:ext cx="327231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latin typeface="Times New Roman"/>
                <a:cs typeface="Times New Roman"/>
              </a:rPr>
              <a:t>Introduction</a:t>
            </a:r>
          </a:p>
        </p:txBody>
      </p:sp>
      <p:graphicFrame>
        <p:nvGraphicFramePr>
          <p:cNvPr id="63" name="TextBox 3">
            <a:extLst>
              <a:ext uri="{FF2B5EF4-FFF2-40B4-BE49-F238E27FC236}">
                <a16:creationId xmlns:a16="http://schemas.microsoft.com/office/drawing/2014/main" id="{CEA6379B-B340-8DE5-CCE5-DE2C0892C143}"/>
              </a:ext>
            </a:extLst>
          </p:cNvPr>
          <p:cNvGraphicFramePr/>
          <p:nvPr>
            <p:extLst>
              <p:ext uri="{D42A27DB-BD31-4B8C-83A1-F6EECF244321}">
                <p14:modId xmlns:p14="http://schemas.microsoft.com/office/powerpoint/2010/main" val="383323075"/>
              </p:ext>
            </p:extLst>
          </p:nvPr>
        </p:nvGraphicFramePr>
        <p:xfrm>
          <a:off x="4777269" y="171517"/>
          <a:ext cx="5812393" cy="56938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698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92000"/>
                <a:satMod val="169000"/>
                <a:lumMod val="164000"/>
              </a:schemeClr>
            </a:gs>
            <a:gs pos="100000">
              <a:schemeClr val="bg2">
                <a:shade val="96000"/>
                <a:satMod val="120000"/>
                <a:lumMod val="90000"/>
              </a:schemeClr>
            </a:gs>
          </a:gsLst>
          <a:path path="circle">
            <a:fillToRect b="100000"/>
          </a:path>
        </a:gra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2C33F367-76E5-4D2A-96B1-4FD443CDD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dk2">
                  <a:tint val="97000"/>
                  <a:hueMod val="92000"/>
                  <a:satMod val="169000"/>
                  <a:lumMod val="164000"/>
                </a:schemeClr>
              </a:gs>
              <a:gs pos="100000">
                <a:schemeClr val="dk2">
                  <a:shade val="96000"/>
                  <a:satMod val="120000"/>
                  <a:lumMod val="90000"/>
                </a:schemeClr>
              </a:gs>
            </a:gsLst>
            <a:lin ang="6120000" scaled="1"/>
          </a:gra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47" name="Snip Diagonal Corner Rectangle 21">
            <a:extLst>
              <a:ext uri="{FF2B5EF4-FFF2-40B4-BE49-F238E27FC236}">
                <a16:creationId xmlns:a16="http://schemas.microsoft.com/office/drawing/2014/main" id="{6F769419-3E73-449D-B62A-0CDEC946A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8129873" cy="6858002"/>
          </a:xfrm>
          <a:prstGeom prst="snip2DiagRect">
            <a:avLst>
              <a:gd name="adj1" fmla="val 0"/>
              <a:gd name="adj2" fmla="val 0"/>
            </a:avLst>
          </a:prstGeom>
          <a:solidFill>
            <a:schemeClr val="bg1">
              <a:alpha val="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A6515200-42F9-488F-9895-6CDBCD1E87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50" name="Straight Connector 49">
              <a:extLst>
                <a:ext uri="{FF2B5EF4-FFF2-40B4-BE49-F238E27FC236}">
                  <a16:creationId xmlns:a16="http://schemas.microsoft.com/office/drawing/2014/main" id="{43185F0E-78D5-4C2D-9239-D3515B4488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D5BD9142-FF9C-4EED-A027-18D095481B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2F547D3-9752-4481-B3A8-50E08610B8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F1999C2F-3D0D-4813-9696-83630A6FE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EC737390-C9CA-456B-9F40-D7A76EA242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rgbClr val="FFFFFF"/>
              </a:solidFill>
            </a:ln>
          </p:spPr>
          <p:style>
            <a:lnRef idx="2">
              <a:schemeClr val="accent1"/>
            </a:lnRef>
            <a:fillRef idx="0">
              <a:schemeClr val="accent1"/>
            </a:fillRef>
            <a:effectRef idx="1">
              <a:schemeClr val="accent1"/>
            </a:effectRef>
            <a:fontRef idx="minor">
              <a:schemeClr val="tx1"/>
            </a:fontRef>
          </p:style>
        </p:cxnSp>
      </p:grpSp>
      <p:graphicFrame>
        <p:nvGraphicFramePr>
          <p:cNvPr id="41" name="TextBox 5">
            <a:extLst>
              <a:ext uri="{FF2B5EF4-FFF2-40B4-BE49-F238E27FC236}">
                <a16:creationId xmlns:a16="http://schemas.microsoft.com/office/drawing/2014/main" id="{5EA1F27A-7FE1-D813-8E39-91F7FC674577}"/>
              </a:ext>
            </a:extLst>
          </p:cNvPr>
          <p:cNvGraphicFramePr/>
          <p:nvPr>
            <p:extLst>
              <p:ext uri="{D42A27DB-BD31-4B8C-83A1-F6EECF244321}">
                <p14:modId xmlns:p14="http://schemas.microsoft.com/office/powerpoint/2010/main" val="3358235777"/>
              </p:ext>
            </p:extLst>
          </p:nvPr>
        </p:nvGraphicFramePr>
        <p:xfrm>
          <a:off x="4063771" y="318945"/>
          <a:ext cx="5653840" cy="5423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E8F93BCE-1BA2-EEAA-4749-253507D2B6D9}"/>
              </a:ext>
            </a:extLst>
          </p:cNvPr>
          <p:cNvSpPr txBox="1"/>
          <p:nvPr/>
        </p:nvSpPr>
        <p:spPr>
          <a:xfrm>
            <a:off x="377661" y="1603551"/>
            <a:ext cx="340890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latin typeface="Times New Roman"/>
                <a:cs typeface="Times New Roman"/>
              </a:rPr>
              <a:t>Natural Elements</a:t>
            </a:r>
          </a:p>
          <a:p>
            <a:pPr algn="ctr"/>
            <a:r>
              <a:rPr lang="en-US" sz="3600" dirty="0">
                <a:latin typeface="Times New Roman"/>
                <a:cs typeface="Times New Roman"/>
              </a:rPr>
              <a:t>Vs.</a:t>
            </a:r>
          </a:p>
          <a:p>
            <a:pPr algn="ctr"/>
            <a:r>
              <a:rPr lang="en-US" sz="3600" dirty="0">
                <a:latin typeface="Times New Roman"/>
                <a:cs typeface="Times New Roman"/>
              </a:rPr>
              <a:t>City Life </a:t>
            </a:r>
            <a:endParaRPr lang="en-US" sz="3600" dirty="0">
              <a:latin typeface="Century Gothic" panose="020B0502020202020204"/>
              <a:cs typeface="Times New Roman"/>
            </a:endParaRPr>
          </a:p>
          <a:p>
            <a:pPr algn="ctr"/>
            <a:r>
              <a:rPr lang="en-US" sz="3600" dirty="0">
                <a:latin typeface="Times New Roman"/>
                <a:cs typeface="Times New Roman"/>
              </a:rPr>
              <a:t>and </a:t>
            </a:r>
            <a:endParaRPr lang="en-US" sz="3600">
              <a:latin typeface="Century Gothic" panose="020B0502020202020204"/>
              <a:cs typeface="Times New Roman"/>
            </a:endParaRPr>
          </a:p>
          <a:p>
            <a:pPr algn="ctr"/>
            <a:r>
              <a:rPr lang="en-US" sz="3600" dirty="0">
                <a:latin typeface="Times New Roman"/>
                <a:cs typeface="Times New Roman"/>
              </a:rPr>
              <a:t>Convenience</a:t>
            </a:r>
            <a:endParaRPr lang="en-US" sz="3600" dirty="0">
              <a:latin typeface="Century Gothic" panose="020B0502020202020204"/>
              <a:cs typeface="Times New Roman"/>
            </a:endParaRPr>
          </a:p>
        </p:txBody>
      </p:sp>
    </p:spTree>
    <p:extLst>
      <p:ext uri="{BB962C8B-B14F-4D97-AF65-F5344CB8AC3E}">
        <p14:creationId xmlns:p14="http://schemas.microsoft.com/office/powerpoint/2010/main" val="309373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5" name="Straight Connector 24">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5" name="TextBox 4">
            <a:extLst>
              <a:ext uri="{FF2B5EF4-FFF2-40B4-BE49-F238E27FC236}">
                <a16:creationId xmlns:a16="http://schemas.microsoft.com/office/drawing/2014/main" id="{2B754B67-6B4F-FA10-F9E4-87728C7ADCFB}"/>
              </a:ext>
            </a:extLst>
          </p:cNvPr>
          <p:cNvSpPr txBox="1"/>
          <p:nvPr/>
        </p:nvSpPr>
        <p:spPr>
          <a:xfrm>
            <a:off x="4690997" y="112457"/>
            <a:ext cx="7453417"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dirty="0">
                <a:latin typeface="Times New Roman"/>
                <a:cs typeface="Times New Roman"/>
              </a:rPr>
              <a:t>Most places people want to travel to require flying</a:t>
            </a:r>
          </a:p>
          <a:p>
            <a:pPr marL="285750" indent="-285750">
              <a:buFont typeface="Arial" panose="020B0604020202020204" pitchFamily="34" charset="0"/>
              <a:buChar char="•"/>
            </a:pPr>
            <a:r>
              <a:rPr lang="en-US" sz="2400" dirty="0">
                <a:latin typeface="Times New Roman"/>
                <a:cs typeface="Times New Roman"/>
              </a:rPr>
              <a:t>Recent studies show individuals to have an increase in care for climate impact</a:t>
            </a:r>
          </a:p>
          <a:p>
            <a:pPr marL="742950" lvl="1" indent="-285750">
              <a:buFont typeface="Courier New" panose="020B0604020202020204" pitchFamily="34" charset="0"/>
              <a:buChar char="o"/>
            </a:pPr>
            <a:r>
              <a:rPr lang="en-US" sz="2400" dirty="0">
                <a:latin typeface="Times New Roman"/>
                <a:cs typeface="Times New Roman"/>
              </a:rPr>
              <a:t>Yale studies shows a decrease in environmental impact from planes</a:t>
            </a:r>
          </a:p>
          <a:p>
            <a:pPr marL="742950" lvl="1" indent="-285750">
              <a:buFont typeface="Courier New" panose="020B0604020202020204" pitchFamily="34" charset="0"/>
              <a:buChar char="o"/>
            </a:pPr>
            <a:r>
              <a:rPr lang="en-US" sz="2400" dirty="0">
                <a:latin typeface="Times New Roman"/>
                <a:cs typeface="Times New Roman"/>
              </a:rPr>
              <a:t>University of Michigan states "the energy intensity of car transportation is on average 57% higher than air transports</a:t>
            </a:r>
          </a:p>
          <a:p>
            <a:pPr marL="742950" lvl="1" indent="-285750">
              <a:buFont typeface="Courier New" panose="020B0604020202020204" pitchFamily="34" charset="0"/>
              <a:buChar char="o"/>
            </a:pPr>
            <a:endParaRPr lang="en-US" sz="2400" dirty="0">
              <a:latin typeface="Times New Roman"/>
              <a:cs typeface="Times New Roman"/>
            </a:endParaRPr>
          </a:p>
          <a:p>
            <a:pPr marL="742950" lvl="1" indent="-285750">
              <a:buFont typeface="Courier New" panose="020B0604020202020204" pitchFamily="34" charset="0"/>
              <a:buChar char="o"/>
            </a:pPr>
            <a:r>
              <a:rPr lang="en-US" sz="2400" dirty="0">
                <a:latin typeface="Times New Roman"/>
                <a:cs typeface="Times New Roman"/>
              </a:rPr>
              <a:t>74% of travelers are willing to pay for sustainable travel options</a:t>
            </a:r>
          </a:p>
        </p:txBody>
      </p:sp>
      <p:sp>
        <p:nvSpPr>
          <p:cNvPr id="4" name="TextBox 3">
            <a:extLst>
              <a:ext uri="{FF2B5EF4-FFF2-40B4-BE49-F238E27FC236}">
                <a16:creationId xmlns:a16="http://schemas.microsoft.com/office/drawing/2014/main" id="{52620467-042C-AD8B-29BC-54A6CE5D6132}"/>
              </a:ext>
            </a:extLst>
          </p:cNvPr>
          <p:cNvSpPr txBox="1"/>
          <p:nvPr/>
        </p:nvSpPr>
        <p:spPr>
          <a:xfrm>
            <a:off x="1175421" y="443593"/>
            <a:ext cx="3473085"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Times New Roman"/>
                <a:cs typeface="Times New Roman"/>
              </a:rPr>
              <a:t>Flight </a:t>
            </a:r>
            <a:endParaRPr lang="en-US" sz="4400"/>
          </a:p>
          <a:p>
            <a:pPr algn="ctr"/>
            <a:r>
              <a:rPr lang="en-US" sz="4400" dirty="0">
                <a:latin typeface="Times New Roman"/>
                <a:cs typeface="Times New Roman"/>
              </a:rPr>
              <a:t>Vs.</a:t>
            </a:r>
          </a:p>
          <a:p>
            <a:pPr algn="ctr"/>
            <a:r>
              <a:rPr lang="en-US" sz="4400" dirty="0">
                <a:latin typeface="Times New Roman"/>
                <a:cs typeface="Times New Roman"/>
              </a:rPr>
              <a:t>Road Trips</a:t>
            </a:r>
          </a:p>
          <a:p>
            <a:pPr algn="ctr"/>
            <a:endParaRPr lang="en-US" sz="4400" dirty="0">
              <a:latin typeface="Times New Roman"/>
              <a:cs typeface="Times New Roman"/>
            </a:endParaRPr>
          </a:p>
          <a:p>
            <a:pPr algn="ctr"/>
            <a:r>
              <a:rPr lang="en-US" sz="4400" dirty="0">
                <a:latin typeface="Times New Roman"/>
                <a:cs typeface="Times New Roman"/>
              </a:rPr>
              <a:t>And</a:t>
            </a:r>
          </a:p>
          <a:p>
            <a:pPr algn="ctr"/>
            <a:r>
              <a:rPr lang="en-US" sz="4400" dirty="0">
                <a:latin typeface="Times New Roman"/>
                <a:cs typeface="Times New Roman"/>
              </a:rPr>
              <a:t> </a:t>
            </a:r>
            <a:br>
              <a:rPr lang="en-US" sz="4400" dirty="0">
                <a:latin typeface="Times New Roman"/>
              </a:rPr>
            </a:br>
            <a:r>
              <a:rPr lang="en-US" sz="4400" dirty="0">
                <a:latin typeface="Times New Roman"/>
                <a:cs typeface="Times New Roman"/>
              </a:rPr>
              <a:t>Climate Impact</a:t>
            </a:r>
            <a:endParaRPr lang="en-US"/>
          </a:p>
        </p:txBody>
      </p:sp>
      <p:pic>
        <p:nvPicPr>
          <p:cNvPr id="9" name="Picture 8" descr="A graph on a screen&#10;&#10;Description automatically generated">
            <a:extLst>
              <a:ext uri="{FF2B5EF4-FFF2-40B4-BE49-F238E27FC236}">
                <a16:creationId xmlns:a16="http://schemas.microsoft.com/office/drawing/2014/main" id="{A75944EE-1C6F-C10C-6CE9-117DA636306D}"/>
              </a:ext>
            </a:extLst>
          </p:cNvPr>
          <p:cNvPicPr>
            <a:picLocks noChangeAspect="1"/>
          </p:cNvPicPr>
          <p:nvPr/>
        </p:nvPicPr>
        <p:blipFill>
          <a:blip r:embed="rId3"/>
          <a:stretch>
            <a:fillRect/>
          </a:stretch>
        </p:blipFill>
        <p:spPr>
          <a:xfrm>
            <a:off x="6085267" y="4223878"/>
            <a:ext cx="4679325" cy="2520751"/>
          </a:xfrm>
          <a:prstGeom prst="rect">
            <a:avLst/>
          </a:prstGeom>
        </p:spPr>
      </p:pic>
    </p:spTree>
    <p:extLst>
      <p:ext uri="{BB962C8B-B14F-4D97-AF65-F5344CB8AC3E}">
        <p14:creationId xmlns:p14="http://schemas.microsoft.com/office/powerpoint/2010/main" val="166084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5" name="Straight Connector 24">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8D2F8AEF-C7E1-E134-B97D-2C4DD413E66B}"/>
              </a:ext>
            </a:extLst>
          </p:cNvPr>
          <p:cNvSpPr txBox="1"/>
          <p:nvPr/>
        </p:nvSpPr>
        <p:spPr>
          <a:xfrm>
            <a:off x="1451111" y="1250161"/>
            <a:ext cx="320180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latin typeface="Times New Roman"/>
                <a:cs typeface="Times New Roman"/>
              </a:rPr>
              <a:t>Destination Popularity</a:t>
            </a:r>
          </a:p>
          <a:p>
            <a:pPr algn="ctr"/>
            <a:endParaRPr lang="en-US" sz="3600" dirty="0">
              <a:latin typeface="Times New Roman"/>
              <a:cs typeface="Times New Roman"/>
            </a:endParaRPr>
          </a:p>
          <a:p>
            <a:pPr algn="ctr"/>
            <a:r>
              <a:rPr lang="en-US" sz="3600" dirty="0">
                <a:latin typeface="Times New Roman"/>
                <a:cs typeface="Times New Roman"/>
              </a:rPr>
              <a:t>And</a:t>
            </a:r>
          </a:p>
          <a:p>
            <a:pPr algn="ctr"/>
            <a:endParaRPr lang="en-US" sz="3600" dirty="0">
              <a:latin typeface="Times New Roman"/>
              <a:cs typeface="Times New Roman"/>
            </a:endParaRPr>
          </a:p>
          <a:p>
            <a:pPr algn="ctr"/>
            <a:r>
              <a:rPr lang="en-US" sz="3600" dirty="0">
                <a:latin typeface="Times New Roman"/>
                <a:cs typeface="Times New Roman"/>
              </a:rPr>
              <a:t>Convenience </a:t>
            </a:r>
          </a:p>
          <a:p>
            <a:pPr algn="ctr"/>
            <a:r>
              <a:rPr lang="en-US" sz="3600" dirty="0">
                <a:latin typeface="Times New Roman"/>
                <a:cs typeface="Times New Roman"/>
              </a:rPr>
              <a:t>Vs. </a:t>
            </a:r>
          </a:p>
          <a:p>
            <a:pPr algn="ctr"/>
            <a:r>
              <a:rPr lang="en-US" sz="3600" dirty="0">
                <a:latin typeface="Times New Roman"/>
                <a:cs typeface="Times New Roman"/>
              </a:rPr>
              <a:t>Wonder</a:t>
            </a:r>
          </a:p>
        </p:txBody>
      </p:sp>
      <p:pic>
        <p:nvPicPr>
          <p:cNvPr id="5" name="Picture 4" descr="A blue background with white text&#10;&#10;Description automatically generated">
            <a:extLst>
              <a:ext uri="{FF2B5EF4-FFF2-40B4-BE49-F238E27FC236}">
                <a16:creationId xmlns:a16="http://schemas.microsoft.com/office/drawing/2014/main" id="{DE9AB177-8D0B-00B9-5E12-31557B94931D}"/>
              </a:ext>
            </a:extLst>
          </p:cNvPr>
          <p:cNvPicPr>
            <a:picLocks noChangeAspect="1"/>
          </p:cNvPicPr>
          <p:nvPr/>
        </p:nvPicPr>
        <p:blipFill>
          <a:blip r:embed="rId3"/>
          <a:stretch>
            <a:fillRect/>
          </a:stretch>
        </p:blipFill>
        <p:spPr>
          <a:xfrm>
            <a:off x="4788914" y="4068923"/>
            <a:ext cx="7122586" cy="2396301"/>
          </a:xfrm>
          <a:prstGeom prst="rect">
            <a:avLst/>
          </a:prstGeom>
        </p:spPr>
      </p:pic>
      <p:graphicFrame>
        <p:nvGraphicFramePr>
          <p:cNvPr id="31" name="TextBox 3">
            <a:extLst>
              <a:ext uri="{FF2B5EF4-FFF2-40B4-BE49-F238E27FC236}">
                <a16:creationId xmlns:a16="http://schemas.microsoft.com/office/drawing/2014/main" id="{4167DB0E-4FAF-0D2B-C902-0CDABA1C7981}"/>
              </a:ext>
            </a:extLst>
          </p:cNvPr>
          <p:cNvGraphicFramePr/>
          <p:nvPr>
            <p:extLst>
              <p:ext uri="{D42A27DB-BD31-4B8C-83A1-F6EECF244321}">
                <p14:modId xmlns:p14="http://schemas.microsoft.com/office/powerpoint/2010/main" val="4021902082"/>
              </p:ext>
            </p:extLst>
          </p:nvPr>
        </p:nvGraphicFramePr>
        <p:xfrm>
          <a:off x="4636348" y="239779"/>
          <a:ext cx="7436283" cy="407445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62165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19B315F0-2F2E-4749-9C08-6F2B5972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35A481B-C639-4892-B0EF-4D8373A9B0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39734" cy="6858000"/>
          </a:xfrm>
          <a:prstGeom prst="rect">
            <a:avLst/>
          </a:prstGeom>
          <a:solidFill>
            <a:schemeClr val="bg2">
              <a:lumMod val="75000"/>
              <a:alpha val="90000"/>
            </a:schemeClr>
          </a:solidFill>
          <a:ln>
            <a:noFill/>
          </a:ln>
          <a:effectLst/>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52BD58B-6284-459E-9FF4-A97F3A569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438656" cy="6858000"/>
          </a:xfrm>
          <a:prstGeom prst="rect">
            <a:avLst/>
          </a:prstGeom>
          <a:solidFill>
            <a:schemeClr val="bg1">
              <a:lumMod val="75000"/>
              <a:lumOff val="25000"/>
              <a:alpha val="7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grpSp>
        <p:nvGrpSpPr>
          <p:cNvPr id="24" name="Group 23">
            <a:extLst>
              <a:ext uri="{FF2B5EF4-FFF2-40B4-BE49-F238E27FC236}">
                <a16:creationId xmlns:a16="http://schemas.microsoft.com/office/drawing/2014/main" id="{E1911703-8F76-418B-A5BE-312E5FF98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3449715"/>
            <a:ext cx="2981858" cy="3208867"/>
            <a:chOff x="9206969" y="2963333"/>
            <a:chExt cx="2981858" cy="3208867"/>
          </a:xfrm>
        </p:grpSpPr>
        <p:cxnSp>
          <p:nvCxnSpPr>
            <p:cNvPr id="25" name="Straight Connector 24">
              <a:extLst>
                <a:ext uri="{FF2B5EF4-FFF2-40B4-BE49-F238E27FC236}">
                  <a16:creationId xmlns:a16="http://schemas.microsoft.com/office/drawing/2014/main" id="{683E51D0-80D2-4A0E-BC33-FC2854416D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6DDC556-F181-4330-9D5E-06CD9B5F75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1744895-D69C-4B43-BBB6-644C78E57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547E019-B61B-46EA-8987-B3A661CFBB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5A95601E-850C-471E-B37C-61C13AB1C1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98B4A4EC-5ACE-8C50-554B-6A11F5B600D2}"/>
              </a:ext>
            </a:extLst>
          </p:cNvPr>
          <p:cNvSpPr txBox="1"/>
          <p:nvPr/>
        </p:nvSpPr>
        <p:spPr>
          <a:xfrm>
            <a:off x="1453989" y="1428357"/>
            <a:ext cx="31897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latin typeface="Times New Roman"/>
                <a:cs typeface="Times New Roman"/>
              </a:rPr>
              <a:t>Overall </a:t>
            </a:r>
          </a:p>
          <a:p>
            <a:pPr algn="ctr"/>
            <a:endParaRPr lang="en-US" sz="3600" dirty="0">
              <a:latin typeface="Times New Roman"/>
              <a:cs typeface="Times New Roman"/>
            </a:endParaRPr>
          </a:p>
          <a:p>
            <a:pPr algn="ctr"/>
            <a:r>
              <a:rPr lang="en-US" sz="3600" dirty="0">
                <a:latin typeface="Times New Roman"/>
                <a:cs typeface="Times New Roman"/>
              </a:rPr>
              <a:t>And</a:t>
            </a:r>
          </a:p>
          <a:p>
            <a:pPr algn="ctr"/>
            <a:endParaRPr lang="en-US" sz="3600" dirty="0">
              <a:latin typeface="Times New Roman"/>
              <a:cs typeface="Times New Roman"/>
            </a:endParaRPr>
          </a:p>
          <a:p>
            <a:pPr algn="ctr"/>
            <a:r>
              <a:rPr lang="en-US" sz="3600" dirty="0">
                <a:latin typeface="Times New Roman"/>
                <a:cs typeface="Times New Roman"/>
              </a:rPr>
              <a:t>What to Look at in the Future</a:t>
            </a:r>
          </a:p>
        </p:txBody>
      </p:sp>
      <p:graphicFrame>
        <p:nvGraphicFramePr>
          <p:cNvPr id="31" name="TextBox 3">
            <a:extLst>
              <a:ext uri="{FF2B5EF4-FFF2-40B4-BE49-F238E27FC236}">
                <a16:creationId xmlns:a16="http://schemas.microsoft.com/office/drawing/2014/main" id="{59B4BD0C-0696-149C-FE0E-DEDADED44995}"/>
              </a:ext>
            </a:extLst>
          </p:cNvPr>
          <p:cNvGraphicFramePr/>
          <p:nvPr>
            <p:extLst>
              <p:ext uri="{D42A27DB-BD31-4B8C-83A1-F6EECF244321}">
                <p14:modId xmlns:p14="http://schemas.microsoft.com/office/powerpoint/2010/main" val="2946110548"/>
              </p:ext>
            </p:extLst>
          </p:nvPr>
        </p:nvGraphicFramePr>
        <p:xfrm>
          <a:off x="4631776" y="62639"/>
          <a:ext cx="7486707" cy="6463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97277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4" name="Rectangle 43">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ABEC335A-D1CD-4687-AB54-7E9FEC72BC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32691"/>
            <a:ext cx="0" cy="3198892"/>
          </a:xfrm>
          <a:prstGeom prst="line">
            <a:avLst/>
          </a:prstGeom>
          <a:ln w="19050">
            <a:solidFill>
              <a:schemeClr val="tx1">
                <a:alpha val="60000"/>
              </a:schemeClr>
            </a:solidFill>
          </a:ln>
        </p:spPr>
        <p:style>
          <a:lnRef idx="1">
            <a:schemeClr val="accent1"/>
          </a:lnRef>
          <a:fillRef idx="0">
            <a:schemeClr val="accent1"/>
          </a:fillRef>
          <a:effectRef idx="0">
            <a:schemeClr val="accent1"/>
          </a:effectRef>
          <a:fontRef idx="minor">
            <a:schemeClr val="tx1"/>
          </a:fontRef>
        </p:style>
      </p:cxnSp>
      <p:pic>
        <p:nvPicPr>
          <p:cNvPr id="4" name="Graphic 3" descr="Books">
            <a:extLst>
              <a:ext uri="{FF2B5EF4-FFF2-40B4-BE49-F238E27FC236}">
                <a16:creationId xmlns:a16="http://schemas.microsoft.com/office/drawing/2014/main" id="{7F3416A9-34B6-6E56-670F-EED6113126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4" y="-66806"/>
            <a:ext cx="4047824" cy="4051469"/>
          </a:xfrm>
          <a:prstGeom prst="rect">
            <a:avLst/>
          </a:prstGeom>
          <a:ln w="15875">
            <a:solidFill>
              <a:srgbClr val="FFFFFF">
                <a:alpha val="40000"/>
              </a:srgbClr>
            </a:solidFill>
          </a:ln>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F4062899-6852-3127-6789-0F45DE524092}"/>
              </a:ext>
            </a:extLst>
          </p:cNvPr>
          <p:cNvSpPr txBox="1"/>
          <p:nvPr/>
        </p:nvSpPr>
        <p:spPr>
          <a:xfrm>
            <a:off x="4056855" y="396873"/>
            <a:ext cx="8314558" cy="6355586"/>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US" sz="1100" i="1" dirty="0">
              <a:latin typeface="Times New Roman"/>
              <a:ea typeface="Segoe UI"/>
              <a:cs typeface="Segoe UI"/>
            </a:endParaRPr>
          </a:p>
          <a:p>
            <a:pPr lvl="1"/>
            <a:r>
              <a:rPr lang="en-US" sz="1100" i="1" dirty="0">
                <a:latin typeface="Times New Roman"/>
                <a:ea typeface="Segoe UI"/>
                <a:cs typeface="Segoe UI"/>
              </a:rPr>
              <a:t>98 statistics on travel: AAA</a:t>
            </a:r>
            <a:r>
              <a:rPr lang="en-US" sz="1100" dirty="0">
                <a:latin typeface="Times New Roman"/>
                <a:ea typeface="Segoe UI"/>
                <a:cs typeface="Segoe UI"/>
              </a:rPr>
              <a:t>. Travel. (n.d.). </a:t>
            </a:r>
            <a:r>
              <a:rPr lang="en-US" sz="1100" u="sng" strike="noStrike" dirty="0">
                <a:latin typeface="Times New Roman"/>
                <a:ea typeface="Segoe UI"/>
                <a:cs typeface="Segoe UI"/>
                <a:hlinkClick r:id="rId4">
                  <a:extLst>
                    <a:ext uri="{A12FA001-AC4F-418D-AE19-62706E023703}">
                      <ahyp:hlinkClr xmlns:ahyp="http://schemas.microsoft.com/office/drawing/2018/hyperlinkcolor" val="tx"/>
                    </a:ext>
                  </a:extLst>
                </a:hlinkClick>
              </a:rPr>
              <a:t>https://travel.aaa.com/statistics-on-travel#chapter-02</a:t>
            </a:r>
            <a:r>
              <a:rPr lang="en-US" sz="1100" dirty="0">
                <a:latin typeface="Times New Roman"/>
                <a:ea typeface="Times New Roman"/>
                <a:cs typeface="Times New Roman"/>
              </a:rPr>
              <a:t> </a:t>
            </a:r>
            <a:endParaRPr lang="en-US"/>
          </a:p>
          <a:p>
            <a:pPr lvl="1"/>
            <a:endParaRPr lang="en-US" sz="1100" dirty="0">
              <a:latin typeface="Times New Roman"/>
              <a:ea typeface="Segoe UI"/>
              <a:cs typeface="Times New Roman"/>
            </a:endParaRPr>
          </a:p>
          <a:p>
            <a:pPr lvl="1" rtl="0"/>
            <a:r>
              <a:rPr lang="en-US" sz="1100" dirty="0">
                <a:latin typeface="Times New Roman"/>
                <a:ea typeface="Segoe UI"/>
                <a:cs typeface="Segoe UI"/>
              </a:rPr>
              <a:t>Adrian. (2023, October 3). </a:t>
            </a:r>
            <a:r>
              <a:rPr lang="en-US" sz="1100" i="1" dirty="0">
                <a:latin typeface="Times New Roman"/>
                <a:ea typeface="Segoe UI"/>
                <a:cs typeface="Segoe UI"/>
              </a:rPr>
              <a:t>U.S. Travel &amp; Tourism Statistics 2020-2021</a:t>
            </a:r>
            <a:r>
              <a:rPr lang="en-US" sz="1100" dirty="0">
                <a:latin typeface="Times New Roman"/>
                <a:ea typeface="Segoe UI"/>
                <a:cs typeface="Segoe UI"/>
              </a:rPr>
              <a:t>. </a:t>
            </a:r>
            <a:r>
              <a:rPr lang="en-US" sz="1100" dirty="0" err="1">
                <a:latin typeface="Times New Roman"/>
                <a:ea typeface="Segoe UI"/>
                <a:cs typeface="Segoe UI"/>
              </a:rPr>
              <a:t>TourismAcademy_Horizontal_black</a:t>
            </a:r>
            <a:r>
              <a:rPr lang="en-US" sz="1100" dirty="0">
                <a:latin typeface="Times New Roman"/>
                <a:ea typeface="Segoe UI"/>
                <a:cs typeface="Segoe UI"/>
              </a:rPr>
              <a:t>. </a:t>
            </a:r>
            <a:r>
              <a:rPr lang="en-US" sz="1100" u="sng" strike="noStrike" dirty="0">
                <a:latin typeface="Times New Roman"/>
                <a:ea typeface="Segoe UI"/>
                <a:cs typeface="Segoe UI"/>
                <a:hlinkClick r:id="rId5">
                  <a:extLst>
                    <a:ext uri="{A12FA001-AC4F-418D-AE19-62706E023703}">
                      <ahyp:hlinkClr xmlns:ahyp="http://schemas.microsoft.com/office/drawing/2018/hyperlinkcolor" val="tx"/>
                    </a:ext>
                  </a:extLst>
                </a:hlinkClick>
              </a:rPr>
              <a:t>https://blog.tourismacademy.org/us-tourism-travel-statistics-2020-2021#:~:text=US%20Citizen%20domestic%20tourism%3A%20Americans,international%20visitors%20to%20the%20US</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Czepkiewicz1, M., Heinonen1, J., Ottelin2, J., &amp; </a:t>
            </a:r>
            <a:r>
              <a:rPr lang="en-US" sz="1100" u="sng" strike="noStrike" dirty="0">
                <a:latin typeface="Times New Roman"/>
                <a:ea typeface="Segoe UI"/>
                <a:cs typeface="Segoe UI"/>
                <a:hlinkClick r:id="rId6">
                  <a:extLst>
                    <a:ext uri="{A12FA001-AC4F-418D-AE19-62706E023703}">
                      <ahyp:hlinkClr xmlns:ahyp="http://schemas.microsoft.com/office/drawing/2018/hyperlinkcolor" val="tx"/>
                    </a:ext>
                  </a:extLst>
                </a:hlinkClick>
              </a:rPr>
              <a:t>https://orcid.org/0000-0001-7079-1723</a:t>
            </a:r>
            <a:r>
              <a:rPr lang="en-US" sz="1100" dirty="0">
                <a:latin typeface="Times New Roman"/>
                <a:ea typeface="Segoe UI"/>
                <a:cs typeface="Segoe UI"/>
              </a:rPr>
              <a:t>, M. C. (2018, June 21). </a:t>
            </a:r>
            <a:r>
              <a:rPr lang="en-US" sz="1100" i="1" err="1">
                <a:latin typeface="Times New Roman"/>
                <a:ea typeface="Segoe UI"/>
                <a:cs typeface="Segoe UI"/>
              </a:rPr>
              <a:t>IOPscience</a:t>
            </a:r>
            <a:r>
              <a:rPr lang="en-US" sz="1100" dirty="0">
                <a:latin typeface="Times New Roman"/>
                <a:ea typeface="Segoe UI"/>
                <a:cs typeface="Segoe UI"/>
              </a:rPr>
              <a:t>. Environmental Research Letters. </a:t>
            </a:r>
            <a:r>
              <a:rPr lang="en-US" sz="1100" u="sng" strike="noStrike" dirty="0">
                <a:latin typeface="Times New Roman"/>
                <a:ea typeface="Segoe UI"/>
                <a:cs typeface="Segoe UI"/>
                <a:hlinkClick r:id="rId7">
                  <a:extLst>
                    <a:ext uri="{A12FA001-AC4F-418D-AE19-62706E023703}">
                      <ahyp:hlinkClr xmlns:ahyp="http://schemas.microsoft.com/office/drawing/2018/hyperlinkcolor" val="tx"/>
                    </a:ext>
                  </a:extLst>
                </a:hlinkClick>
              </a:rPr>
              <a:t>https://iopscience.iop.org/article/10.1088/1748-9326/aac9d2</a:t>
            </a:r>
            <a:r>
              <a:rPr lang="en-US" sz="1100" dirty="0">
                <a:latin typeface="Times New Roman"/>
                <a:ea typeface="Times New Roman"/>
                <a:cs typeface="Times New Roman"/>
              </a:rPr>
              <a:t> </a:t>
            </a:r>
          </a:p>
          <a:p>
            <a:endParaRPr lang="en-US" sz="1100" dirty="0">
              <a:latin typeface="Times New Roman"/>
              <a:ea typeface="Segoe UI"/>
              <a:cs typeface="Times New Roman"/>
            </a:endParaRPr>
          </a:p>
          <a:p>
            <a:pPr lvl="1" rtl="0"/>
            <a:r>
              <a:rPr lang="en-US" sz="1100" dirty="0">
                <a:latin typeface="Times New Roman"/>
                <a:ea typeface="Segoe UI"/>
                <a:cs typeface="Segoe UI"/>
              </a:rPr>
              <a:t>Editors, C. (2018, October 24). </a:t>
            </a:r>
            <a:r>
              <a:rPr lang="en-US" sz="1100" i="1" dirty="0">
                <a:latin typeface="Times New Roman"/>
                <a:ea typeface="Segoe UI"/>
                <a:cs typeface="Segoe UI"/>
              </a:rPr>
              <a:t>15 beloved places struggling with overtourism</a:t>
            </a:r>
            <a:r>
              <a:rPr lang="en-US" sz="1100" dirty="0">
                <a:latin typeface="Times New Roman"/>
                <a:ea typeface="Segoe UI"/>
                <a:cs typeface="Segoe UI"/>
              </a:rPr>
              <a:t>. Condé Nast Traveler. </a:t>
            </a:r>
            <a:r>
              <a:rPr lang="en-US" sz="1100" u="sng" strike="noStrike" dirty="0">
                <a:latin typeface="Times New Roman"/>
                <a:ea typeface="Segoe UI"/>
                <a:cs typeface="Segoe UI"/>
                <a:hlinkClick r:id="rId8">
                  <a:extLst>
                    <a:ext uri="{A12FA001-AC4F-418D-AE19-62706E023703}">
                      <ahyp:hlinkClr xmlns:ahyp="http://schemas.microsoft.com/office/drawing/2018/hyperlinkcolor" val="tx"/>
                    </a:ext>
                  </a:extLst>
                </a:hlinkClick>
              </a:rPr>
              <a:t>https://www.cntraveler.com/galleries/2015-06-19/barcelona-bhutan-places-that-limit-tourist-numbers</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Google. (n.d.). Google trends. </a:t>
            </a:r>
            <a:r>
              <a:rPr lang="en-US" sz="1100" u="sng" strike="noStrike" dirty="0">
                <a:latin typeface="Times New Roman"/>
                <a:ea typeface="Segoe UI"/>
                <a:cs typeface="Segoe UI"/>
                <a:hlinkClick r:id="rId9">
                  <a:extLst>
                    <a:ext uri="{A12FA001-AC4F-418D-AE19-62706E023703}">
                      <ahyp:hlinkClr xmlns:ahyp="http://schemas.microsoft.com/office/drawing/2018/hyperlinkcolor" val="tx"/>
                    </a:ext>
                  </a:extLst>
                </a:hlinkClick>
              </a:rPr>
              <a:t>https://trends.google.as/trends/?geo=US&amp;hl=en-US</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Paula. (2023, November 24). </a:t>
            </a:r>
            <a:r>
              <a:rPr lang="en-US" sz="1100" i="1" dirty="0">
                <a:latin typeface="Times New Roman"/>
                <a:ea typeface="Segoe UI"/>
                <a:cs typeface="Segoe UI"/>
              </a:rPr>
              <a:t>Global Travel trends 2023</a:t>
            </a:r>
            <a:r>
              <a:rPr lang="en-US" sz="1100" dirty="0">
                <a:latin typeface="Times New Roman"/>
                <a:ea typeface="Segoe UI"/>
                <a:cs typeface="Segoe UI"/>
              </a:rPr>
              <a:t>. </a:t>
            </a:r>
            <a:r>
              <a:rPr lang="en-US" sz="1100" err="1">
                <a:latin typeface="Times New Roman"/>
                <a:ea typeface="Segoe UI"/>
                <a:cs typeface="Segoe UI"/>
              </a:rPr>
              <a:t>ForwardKeys</a:t>
            </a:r>
            <a:r>
              <a:rPr lang="en-US" sz="1100" dirty="0">
                <a:latin typeface="Times New Roman"/>
                <a:ea typeface="Segoe UI"/>
                <a:cs typeface="Segoe UI"/>
              </a:rPr>
              <a:t>. </a:t>
            </a:r>
            <a:r>
              <a:rPr lang="en-US" sz="1100" u="sng" strike="noStrike" dirty="0">
                <a:latin typeface="Times New Roman"/>
                <a:ea typeface="Segoe UI"/>
                <a:cs typeface="Segoe UI"/>
                <a:hlinkClick r:id="rId10">
                  <a:extLst>
                    <a:ext uri="{A12FA001-AC4F-418D-AE19-62706E023703}">
                      <ahyp:hlinkClr xmlns:ahyp="http://schemas.microsoft.com/office/drawing/2018/hyperlinkcolor" val="tx"/>
                    </a:ext>
                  </a:extLst>
                </a:hlinkClick>
              </a:rPr>
              <a:t>https://forwardkeys.com/global-travel-trends-2023/</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Person. (2020, January 1). </a:t>
            </a:r>
            <a:r>
              <a:rPr lang="en-US" sz="1100" i="1" dirty="0">
                <a:latin typeface="Times New Roman"/>
                <a:ea typeface="Segoe UI"/>
                <a:cs typeface="Segoe UI"/>
              </a:rPr>
              <a:t>2023 Global Travel Trends Report</a:t>
            </a:r>
            <a:r>
              <a:rPr lang="en-US" sz="1100" dirty="0">
                <a:latin typeface="Times New Roman"/>
                <a:ea typeface="Segoe UI"/>
                <a:cs typeface="Segoe UI"/>
              </a:rPr>
              <a:t>. American Express Credit Cards, Rewards &amp; Banking. </a:t>
            </a:r>
            <a:r>
              <a:rPr lang="en-US" sz="1100" u="sng" strike="noStrike" dirty="0">
                <a:latin typeface="Times New Roman"/>
                <a:ea typeface="Segoe UI"/>
                <a:cs typeface="Segoe UI"/>
                <a:hlinkClick r:id="rId11">
                  <a:extLst>
                    <a:ext uri="{A12FA001-AC4F-418D-AE19-62706E023703}">
                      <ahyp:hlinkClr xmlns:ahyp="http://schemas.microsoft.com/office/drawing/2018/hyperlinkcolor" val="tx"/>
                    </a:ext>
                  </a:extLst>
                </a:hlinkClick>
              </a:rPr>
              <a:t>https://www.americanexpress.com/en-us/travel/discover/get-inspired/Global-Travel-Trends</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Pitrelli, M. (2021, July 8). </a:t>
            </a:r>
            <a:r>
              <a:rPr lang="en-US" sz="1100" i="1" dirty="0">
                <a:latin typeface="Times New Roman"/>
                <a:ea typeface="Segoe UI"/>
                <a:cs typeface="Segoe UI"/>
              </a:rPr>
              <a:t>These are the most-searched “bucket list” travel experiences in the world</a:t>
            </a:r>
            <a:r>
              <a:rPr lang="en-US" sz="1100" dirty="0">
                <a:latin typeface="Times New Roman"/>
                <a:ea typeface="Segoe UI"/>
                <a:cs typeface="Segoe UI"/>
              </a:rPr>
              <a:t>. CNBC. </a:t>
            </a:r>
            <a:r>
              <a:rPr lang="en-US" sz="1100" u="sng" strike="noStrike" dirty="0">
                <a:latin typeface="Times New Roman"/>
                <a:ea typeface="Segoe UI"/>
                <a:cs typeface="Segoe UI"/>
                <a:hlinkClick r:id="rId12">
                  <a:extLst>
                    <a:ext uri="{A12FA001-AC4F-418D-AE19-62706E023703}">
                      <ahyp:hlinkClr xmlns:ahyp="http://schemas.microsoft.com/office/drawing/2018/hyperlinkcolor" val="tx"/>
                    </a:ext>
                  </a:extLst>
                </a:hlinkClick>
              </a:rPr>
              <a:t>https://www.cnbc.com/2021/07/06/-the-most-popular-bucket-list-travel-experiences-in-the-world-.html</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Sivak, M. (2015, April). Energy Intensities of Flying and Driving. </a:t>
            </a:r>
            <a:r>
              <a:rPr lang="en-US" sz="1100" u="sng" strike="noStrike" dirty="0">
                <a:latin typeface="Times New Roman"/>
                <a:ea typeface="Segoe UI"/>
                <a:cs typeface="Segoe UI"/>
                <a:hlinkClick r:id="rId13">
                  <a:extLst>
                    <a:ext uri="{A12FA001-AC4F-418D-AE19-62706E023703}">
                      <ahyp:hlinkClr xmlns:ahyp="http://schemas.microsoft.com/office/drawing/2018/hyperlinkcolor" val="tx"/>
                    </a:ext>
                  </a:extLst>
                </a:hlinkClick>
              </a:rPr>
              <a:t>https://deepblue.lib.umich.edu/bitstream/handle/2027.42/111894/103194.pdf</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i="1" dirty="0">
                <a:latin typeface="Times New Roman"/>
                <a:ea typeface="Segoe UI"/>
                <a:cs typeface="Segoe UI"/>
              </a:rPr>
              <a:t>Topic: Travel and tourism in the U.S.</a:t>
            </a:r>
            <a:r>
              <a:rPr lang="en-US" sz="1100" dirty="0">
                <a:latin typeface="Times New Roman"/>
                <a:ea typeface="Segoe UI"/>
                <a:cs typeface="Segoe UI"/>
              </a:rPr>
              <a:t> Statista. (n.d.). </a:t>
            </a:r>
            <a:r>
              <a:rPr lang="en-US" sz="1100" u="sng" strike="noStrike" dirty="0">
                <a:latin typeface="Times New Roman"/>
                <a:ea typeface="Segoe UI"/>
                <a:cs typeface="Segoe UI"/>
                <a:hlinkClick r:id="rId14">
                  <a:extLst>
                    <a:ext uri="{A12FA001-AC4F-418D-AE19-62706E023703}">
                      <ahyp:hlinkClr xmlns:ahyp="http://schemas.microsoft.com/office/drawing/2018/hyperlinkcolor" val="tx"/>
                    </a:ext>
                  </a:extLst>
                </a:hlinkClick>
              </a:rPr>
              <a:t>https://www.statista.com/topics/1987/travel-and-tourism-industry-in-the-us/#topicOverview</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Walsh, D. (2023, October 20). </a:t>
            </a:r>
            <a:r>
              <a:rPr lang="en-US" sz="1100" i="1" dirty="0">
                <a:latin typeface="Times New Roman"/>
                <a:ea typeface="Segoe UI"/>
                <a:cs typeface="Segoe UI"/>
              </a:rPr>
              <a:t>Research shows how airline pricing really works: Haas News: Berkeley Haas</a:t>
            </a:r>
            <a:r>
              <a:rPr lang="en-US" sz="1100" dirty="0">
                <a:latin typeface="Times New Roman"/>
                <a:ea typeface="Segoe UI"/>
                <a:cs typeface="Segoe UI"/>
              </a:rPr>
              <a:t>. Haas News | Berkeley Haas. </a:t>
            </a:r>
            <a:r>
              <a:rPr lang="en-US" sz="1100" u="sng" strike="noStrike" dirty="0">
                <a:latin typeface="Times New Roman"/>
                <a:ea typeface="Segoe UI"/>
                <a:cs typeface="Segoe UI"/>
                <a:hlinkClick r:id="rId15">
                  <a:extLst>
                    <a:ext uri="{A12FA001-AC4F-418D-AE19-62706E023703}">
                      <ahyp:hlinkClr xmlns:ahyp="http://schemas.microsoft.com/office/drawing/2018/hyperlinkcolor" val="tx"/>
                    </a:ext>
                  </a:extLst>
                </a:hlinkClick>
              </a:rPr>
              <a:t>https://newsroom.haas.berkeley.edu/research/why-the-hunt-for-the-cheapest-plane-ticket-is-a-waste-of-your-time/</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err="1">
                <a:latin typeface="Times New Roman"/>
                <a:ea typeface="Segoe UI"/>
                <a:cs typeface="Segoe UI"/>
              </a:rPr>
              <a:t>Wihbey</a:t>
            </a:r>
            <a:r>
              <a:rPr lang="en-US" sz="1100" dirty="0">
                <a:latin typeface="Times New Roman"/>
                <a:ea typeface="Segoe UI"/>
                <a:cs typeface="Segoe UI"/>
              </a:rPr>
              <a:t>, J. (2020, October 16). </a:t>
            </a:r>
            <a:r>
              <a:rPr lang="en-US" sz="1100" i="1" dirty="0">
                <a:latin typeface="Times New Roman"/>
                <a:ea typeface="Segoe UI"/>
                <a:cs typeface="Segoe UI"/>
              </a:rPr>
              <a:t>Evolving climate math of flying vs. driving " Yale climate connections</a:t>
            </a:r>
            <a:r>
              <a:rPr lang="en-US" sz="1100" dirty="0">
                <a:latin typeface="Times New Roman"/>
                <a:ea typeface="Segoe UI"/>
                <a:cs typeface="Segoe UI"/>
              </a:rPr>
              <a:t>. Yale Climate Connections. </a:t>
            </a:r>
            <a:r>
              <a:rPr lang="en-US" sz="1100" u="sng" strike="noStrike" dirty="0">
                <a:latin typeface="Times New Roman"/>
                <a:ea typeface="Segoe UI"/>
                <a:cs typeface="Segoe UI"/>
                <a:hlinkClick r:id="rId16">
                  <a:extLst>
                    <a:ext uri="{A12FA001-AC4F-418D-AE19-62706E023703}">
                      <ahyp:hlinkClr xmlns:ahyp="http://schemas.microsoft.com/office/drawing/2018/hyperlinkcolor" val="tx"/>
                    </a:ext>
                  </a:extLst>
                </a:hlinkClick>
              </a:rPr>
              <a:t>https://yaleclimateconnections.org/2015/09/evolving-climate-math-of-flying-vs-driving/</a:t>
            </a:r>
            <a:r>
              <a:rPr lang="en-US" sz="1100" dirty="0">
                <a:latin typeface="Times New Roman"/>
                <a:ea typeface="Times New Roman"/>
                <a:cs typeface="Times New Roman"/>
              </a:rPr>
              <a:t> </a:t>
            </a:r>
          </a:p>
          <a:p>
            <a:pPr lvl="1"/>
            <a:endParaRPr lang="en-US" sz="1100" dirty="0">
              <a:latin typeface="Times New Roman"/>
              <a:ea typeface="Segoe UI"/>
              <a:cs typeface="Times New Roman"/>
            </a:endParaRPr>
          </a:p>
          <a:p>
            <a:pPr lvl="1" rtl="0"/>
            <a:r>
              <a:rPr lang="en-US" sz="1100" dirty="0">
                <a:latin typeface="Times New Roman"/>
                <a:ea typeface="Segoe UI"/>
                <a:cs typeface="Segoe UI"/>
              </a:rPr>
              <a:t>Vianna, C. (2023, October 24). </a:t>
            </a:r>
            <a:r>
              <a:rPr lang="en-US" sz="1100" i="1" dirty="0">
                <a:latin typeface="Times New Roman"/>
                <a:ea typeface="Segoe UI"/>
                <a:cs typeface="Segoe UI"/>
              </a:rPr>
              <a:t>How social media has changed the travel industry</a:t>
            </a:r>
            <a:r>
              <a:rPr lang="en-US" sz="1100" dirty="0">
                <a:latin typeface="Times New Roman"/>
                <a:ea typeface="Segoe UI"/>
                <a:cs typeface="Segoe UI"/>
              </a:rPr>
              <a:t>. Xola. </a:t>
            </a:r>
            <a:r>
              <a:rPr lang="en-US" sz="1100" u="sng" strike="noStrike" dirty="0">
                <a:latin typeface="Times New Roman"/>
                <a:ea typeface="Segoe UI"/>
                <a:cs typeface="Segoe UI"/>
                <a:hlinkClick r:id="rId17">
                  <a:extLst>
                    <a:ext uri="{A12FA001-AC4F-418D-AE19-62706E023703}">
                      <ahyp:hlinkClr xmlns:ahyp="http://schemas.microsoft.com/office/drawing/2018/hyperlinkcolor" val="tx"/>
                    </a:ext>
                  </a:extLst>
                </a:hlinkClick>
              </a:rPr>
              <a:t>https://www.xola.com/articles/how-social-media-has-permanently-changed-the-travel-industry</a:t>
            </a:r>
            <a:r>
              <a:rPr lang="en-US" sz="1100" u="sng" strike="noStrike" dirty="0">
                <a:solidFill>
                  <a:srgbClr val="0563C1"/>
                </a:solidFill>
                <a:latin typeface="Times New Roman"/>
                <a:ea typeface="Segoe UI"/>
                <a:cs typeface="Segoe UI"/>
                <a:hlinkClick r:id="rId17">
                  <a:extLst>
                    <a:ext uri="{A12FA001-AC4F-418D-AE19-62706E023703}">
                      <ahyp:hlinkClr xmlns:ahyp="http://schemas.microsoft.com/office/drawing/2018/hyperlinkcolor" val="tx"/>
                    </a:ext>
                  </a:extLst>
                </a:hlinkClick>
              </a:rPr>
              <a:t>/</a:t>
            </a:r>
            <a:r>
              <a:rPr lang="en-US" sz="1100" dirty="0">
                <a:latin typeface="Times New Roman"/>
                <a:ea typeface="Times New Roman"/>
                <a:cs typeface="Times New Roman"/>
              </a:rPr>
              <a:t> </a:t>
            </a:r>
            <a:endParaRPr lang="en-US" dirty="0"/>
          </a:p>
        </p:txBody>
      </p:sp>
      <p:sp>
        <p:nvSpPr>
          <p:cNvPr id="11" name="TextBox 10">
            <a:extLst>
              <a:ext uri="{FF2B5EF4-FFF2-40B4-BE49-F238E27FC236}">
                <a16:creationId xmlns:a16="http://schemas.microsoft.com/office/drawing/2014/main" id="{2F23031E-4476-E169-973E-7E41E7EAD541}"/>
              </a:ext>
            </a:extLst>
          </p:cNvPr>
          <p:cNvSpPr txBox="1"/>
          <p:nvPr/>
        </p:nvSpPr>
        <p:spPr>
          <a:xfrm>
            <a:off x="501623" y="4587869"/>
            <a:ext cx="294907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dirty="0">
                <a:latin typeface="Times New Roman"/>
                <a:cs typeface="Times New Roman"/>
              </a:rPr>
              <a:t>References</a:t>
            </a:r>
          </a:p>
          <a:p>
            <a:endParaRPr lang="en-US" dirty="0"/>
          </a:p>
        </p:txBody>
      </p:sp>
    </p:spTree>
    <p:extLst>
      <p:ext uri="{BB962C8B-B14F-4D97-AF65-F5344CB8AC3E}">
        <p14:creationId xmlns:p14="http://schemas.microsoft.com/office/powerpoint/2010/main" val="86637390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2327</Words>
  <Application>Microsoft Office PowerPoint</Application>
  <PresentationFormat>Widescreen</PresentationFormat>
  <Paragraphs>98</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Courier New</vt:lpstr>
      <vt:lpstr>Times New Roman</vt:lpstr>
      <vt:lpstr>Wingdings 3</vt:lpstr>
      <vt:lpstr>Slice</vt:lpstr>
      <vt:lpstr>The "Most Important" Aspects of Travel</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Woodington</dc:creator>
  <cp:lastModifiedBy>Woodington, Taylor</cp:lastModifiedBy>
  <cp:revision>490</cp:revision>
  <dcterms:created xsi:type="dcterms:W3CDTF">2024-02-10T21:14:43Z</dcterms:created>
  <dcterms:modified xsi:type="dcterms:W3CDTF">2025-03-03T04:22:16Z</dcterms:modified>
</cp:coreProperties>
</file>