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DE460-4BC5-46D0-A6B1-BA7D421F522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C7AFF-4B1C-424C-8C72-85CEAD8D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E617-2848-4DBA-87CA-2C21B0BD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2C625-3E43-4D83-8DBD-A8E2E0D4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66261-B7FA-4924-AA80-B417296C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D9C1-4B38-4702-991B-7D3DD597C92E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A578-3B99-4207-BF2F-0B01B7B7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C36F-AC7B-4472-9C76-A79FFA53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59E3-F223-46E4-860F-D09482B0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0C91-06CD-4B9F-9207-95B53376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1741-EA6C-4659-BE0D-7F230A0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A51C-D851-4981-AE34-3313BBD99F2D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72FC-120C-4A78-9687-7BD21743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4BDE-CB58-49B2-8341-750A58C8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49673-9733-4312-8CEB-BB9D2617B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7F59A-F11C-4A55-A769-BEB812E8D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BD99-C821-43E5-875B-C0550F5D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FCDF-EE7D-4458-9EB6-620E94DF32FC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FE2E-FF09-4DD8-AA69-F1E52256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85BC-D8CC-4783-A978-FE858B09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94A2-FD8E-4705-B476-68C46CA1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0322-71BE-4AD9-99FD-2A0B8A88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716C-3CD0-4E4C-A62D-39532CC1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805F-6CD2-4611-B7B2-F107725C2A8C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05CA-CBB5-44ED-869D-271D4175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BD7E-E254-480B-9943-8E4EC5CC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D44D-E47A-432B-B3E1-C89AE0D3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A4B0-C006-4914-B400-895395A2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2E20-BBE7-4488-8F9B-1CD75995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C93-84DD-4225-88AF-9C066C81C946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7E1D-9BC3-432B-81DF-7000A840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4534-1DB7-4820-A817-1FF5FD4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EEE3-5992-45D9-9573-96F0B97C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979-0807-457B-8D17-593F6F66C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CE1EC-9924-4641-9D4C-F84CA54B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014F4-D6DF-40ED-B7EE-90EB1487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AFD1-0071-4B1D-8D2B-F3620B037AFB}" type="datetime1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2375-0416-4095-8FAD-5A1B4820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D75D2-0997-4515-AB14-B05160FD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B9E0-417C-4160-A7EE-9287836A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2718-6B2E-4DDA-8D59-36896F34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CEF56-29E4-460F-93B3-8ECACCCB6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A398B-AF14-49B6-AB44-90AAA93B7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16302-1009-4FDC-B991-3804071E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3254B-C71A-4FCD-BDCD-6CF148B1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9D3D-C716-4CF4-BA8C-B63082FAC606}" type="datetime1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1EB75-A751-45F9-BD42-AE7EACF6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CD60C-2055-42E4-9060-E69DF814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2DDF-CB20-4670-930A-AFAE02DA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02B4C-93C6-441A-B396-C8223013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148E-0932-41E4-88C6-48079429F459}" type="datetime1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CA783-40A4-4EE9-A9E0-8CC13475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EABE5-F619-4B08-9E64-BDA53E27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EF957-1A79-4DB5-8E9E-AC4FEEE9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A1D-2ABF-40AC-807A-D6B19D41CB71}" type="datetime1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EE372-8D25-400E-A8B9-03B4D9A2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1F064-5002-4415-8717-28CA9E99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D8F2-F63A-4D1C-A4EF-9D143F22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DA8C-317A-401B-9E40-6ED5F0A2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E9C92-8660-4E92-8879-5BABD9D8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7FEA-6733-4F22-94C1-032AAE70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1A3-9117-4D4B-BD0D-74DBB525CD1F}" type="datetime1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66BA-6240-4751-8929-BA06436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43221-0E64-4F9D-858C-0F77AB0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04C3-87E1-4095-9973-33E681D5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84A7D-8E29-49AE-A125-CACB10F2E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0D768-DB4E-4936-B945-B3056754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1B26-5CBA-4096-A88A-F170DDE5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7439-CFD4-4CD1-B037-9EF95629C388}" type="datetime1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B12AC-E106-4C28-A8C8-7AEBB9D3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0F23D-94F9-4D7D-B233-1FAF27FB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4A3D9-217C-4803-AB70-8CA10FC7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CC02C-B31D-47ED-9FF2-24F9DB97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42F0-986C-466E-A79A-3AD08B772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850EE-7B2A-4162-9351-1AC1FD6F880B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EC2D-085E-4E23-8B3B-6BA6027D2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C299A-182D-45B0-AD72-CA11C4EE1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9825-3FC9-43FC-BA64-6862A71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6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Dow_Jones_Industrial_Aver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A233-D5D2-4BC9-AF38-0638CB84D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THE USE OF NLP AND DEEP LEARNING ON NEWS HEADLINES TO PREDICT STOCK MOVEMENTS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A5BE5-7567-4CA1-940C-0229F417E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Tayfun </a:t>
            </a:r>
            <a:r>
              <a:rPr lang="en-US" dirty="0" err="1"/>
              <a:t>Ayazma</a:t>
            </a:r>
            <a:r>
              <a:rPr lang="en-US" dirty="0"/>
              <a:t>, Ph.D.</a:t>
            </a:r>
          </a:p>
          <a:p>
            <a:endParaRPr lang="en-US" dirty="0"/>
          </a:p>
          <a:p>
            <a:r>
              <a:rPr lang="en-US" dirty="0"/>
              <a:t>May 20, 2020</a:t>
            </a:r>
          </a:p>
        </p:txBody>
      </p:sp>
      <p:pic>
        <p:nvPicPr>
          <p:cNvPr id="1028" name="Picture 4" descr="Springboard - Data Analytics Career Track Mentor (Part-Time ...">
            <a:extLst>
              <a:ext uri="{FF2B5EF4-FFF2-40B4-BE49-F238E27FC236}">
                <a16:creationId xmlns:a16="http://schemas.microsoft.com/office/drawing/2014/main" id="{2E277269-BC44-4732-AF0C-D29DE2E6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5257800"/>
            <a:ext cx="2952750" cy="135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1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7C09-30D3-4D86-BD8E-E79EE074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9E3D-CBEB-47E7-817E-8D2CAF2F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Textual data to provide informed decisions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potential of deep learning to revolutionize the stock market trading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Changes in stock movements in days following the release of news headlines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2310D-BFBB-4E6A-AF39-CBC91974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B73F-9BFB-4972-92F1-9EEADBEE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184" y="2766218"/>
            <a:ext cx="3557632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D9F6C-2981-420F-98CA-98F4E0D3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3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2B48-8A7B-47E4-A205-709789C4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B7A9-5534-45B4-A8ED-E24D59AC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Problem Statement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Dow Jones Industrial Average (DJIA)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Data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Data Preparation and Text Preprocessing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Model Building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Most Important Features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Results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Business Recommendations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F9005-339A-4270-A7C4-CC822C21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72A7-3A00-4E54-B17D-1A44E362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2DAC-B816-420E-9B8A-EEB70E80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Vast amount of resources dedicated to quantify and analyze qualitative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Complexities of modeling stock market dynamics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variety of resources: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SEC reports (8-K and 10-K)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Financial news articles (Financial Times and Wall Street Journal)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Media Outlets (Twitter, Facebook, and Reddit)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NLP and Deep Learning to predict Dow Jones stock movements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1FC99-1999-4333-9531-92E6E25F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1871-2EB1-446B-8725-C1EBEBF5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 Industrial Average (DJIA)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ED70-E6D6-4979-A9D8-09FB111A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35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Stock market index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Tracks the stock performance of 30 large companies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Components of DJIA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25738-218C-4D04-A24B-5CB3B3EC0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2" y="1690688"/>
            <a:ext cx="7685786" cy="40821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871FE-8FC6-4F85-8BA9-32912ABB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ACAA-CC15-49A7-B880-38896CD0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D82A-718B-40C6-90CA-476AB150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Reddit historical news headlines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Only the top 25 news headlines for a single 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DJIA stock data downloaded from the Yahoo Finance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Target feature - the “Label” column: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1 if DJIA adjusted close value stayed the same or went 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0 if it dropped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76416-8C6E-4992-BC7A-98DD2731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41A9-3762-455D-9FD7-08861402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18F7-D51A-4986-8E36-418B2646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Inspect for quality (outliers, missing value, data types)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Preprocessing the textual data (NLTK library):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Lowercasing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Removing </a:t>
            </a:r>
            <a:r>
              <a:rPr lang="en-US" dirty="0" err="1"/>
              <a:t>stopwords</a:t>
            </a:r>
            <a:r>
              <a:rPr lang="en-US" dirty="0"/>
              <a:t>, punctuation and numbers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Lemmatizing words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Combine text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Splitting the data into train and test sets: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Train set </a:t>
            </a:r>
            <a:r>
              <a:rPr lang="en-US" dirty="0">
                <a:sym typeface="Wingdings" panose="05000000000000000000" pitchFamily="2" charset="2"/>
              </a:rPr>
              <a:t> 08-08-2008 to 12-31-2014 (80%)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Test set  01-01-2008 to 07-01-2016 (20%)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3DBC9-D413-4BC3-BACA-A5557A67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B8C-55EA-496C-91B5-5EFCF19A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C315-D701-4C29-9357-7ECDF0AB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Six supervised machine learning models: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Multinomial Naïve Bayes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Random Forest Classifier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Support Vector Machine Classifier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Bernoulli Naïve Bayes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Deep learning neural network architectures: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fully connected multilayer perceptron (MLP)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Recurrent neural network (RNN) – LSTM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6CA5-93F6-4A13-BFDE-CD71381B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9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5F3F-1773-4A89-BC4B-71C9CEFC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E5B44-A53E-4490-9627-75E3CFA8A7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282" y="1690688"/>
            <a:ext cx="2188757" cy="2965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963883-5E1F-4045-A770-ACED5C2CA7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7087" y="1651761"/>
            <a:ext cx="2188757" cy="2965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011AB5-EDDE-4DAC-92D6-B9FFF8BCDCD3}"/>
              </a:ext>
            </a:extLst>
          </p:cNvPr>
          <p:cNvSpPr txBox="1"/>
          <p:nvPr/>
        </p:nvSpPr>
        <p:spPr>
          <a:xfrm>
            <a:off x="6174297" y="1690687"/>
            <a:ext cx="5179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logistic regression model, the most important features both positive and negative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“Military”,  “Hacking”, “Criminal” , “Low” and “Sanction”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4322BF-D730-4FEF-A09C-431D27F31C82}"/>
              </a:ext>
            </a:extLst>
          </p:cNvPr>
          <p:cNvSpPr/>
          <p:nvPr/>
        </p:nvSpPr>
        <p:spPr>
          <a:xfrm>
            <a:off x="4226767" y="3532326"/>
            <a:ext cx="1639075" cy="2535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D7D286-377E-4097-8298-60E0C6F8F8EC}"/>
              </a:ext>
            </a:extLst>
          </p:cNvPr>
          <p:cNvSpPr/>
          <p:nvPr/>
        </p:nvSpPr>
        <p:spPr>
          <a:xfrm>
            <a:off x="4226766" y="3007610"/>
            <a:ext cx="1639077" cy="2535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041B84-28D6-4628-B7B2-AD7E26E26CA4}"/>
              </a:ext>
            </a:extLst>
          </p:cNvPr>
          <p:cNvSpPr/>
          <p:nvPr/>
        </p:nvSpPr>
        <p:spPr>
          <a:xfrm>
            <a:off x="4226767" y="3271935"/>
            <a:ext cx="1639077" cy="2535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ECD9D5-402C-4B0A-9F82-6E7678CDA769}"/>
              </a:ext>
            </a:extLst>
          </p:cNvPr>
          <p:cNvSpPr/>
          <p:nvPr/>
        </p:nvSpPr>
        <p:spPr>
          <a:xfrm>
            <a:off x="4226765" y="2174901"/>
            <a:ext cx="1639077" cy="2535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95E32B-09C9-4E3C-99DE-271EC29ACD60}"/>
              </a:ext>
            </a:extLst>
          </p:cNvPr>
          <p:cNvSpPr/>
          <p:nvPr/>
        </p:nvSpPr>
        <p:spPr>
          <a:xfrm>
            <a:off x="4226765" y="2435292"/>
            <a:ext cx="1639077" cy="2535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96FB6-7E6E-47BB-9E2F-B5D60B5D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E7B1-6F22-4DFD-B0E9-732D095D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174A-7012-4FDD-A108-B75F43B2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444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RNN – LSTM network with a 58% accuracy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 tuning for hyper-parameters for LSTM and SVM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complexity of modeling stock market dynamics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Limited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2358E-19FF-4A0D-BF46-B5151CE072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22646" y="1825625"/>
            <a:ext cx="4931154" cy="330004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8865641-0DE1-41A2-B625-93AFB5F92E2A}"/>
              </a:ext>
            </a:extLst>
          </p:cNvPr>
          <p:cNvSpPr/>
          <p:nvPr/>
        </p:nvSpPr>
        <p:spPr>
          <a:xfrm>
            <a:off x="6620660" y="2499919"/>
            <a:ext cx="922789" cy="2013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64A7B-EBA3-4CD3-9166-AED74F96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9825-3FC9-43FC-BA64-6862A71B2E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THE USE OF NLP AND DEEP LEARNING ON NEWS HEADLINES TO PREDICT STOCK MOVEMENTS </vt:lpstr>
      <vt:lpstr>Outline</vt:lpstr>
      <vt:lpstr>Problem Statement</vt:lpstr>
      <vt:lpstr>Dow Jones Industrial Average (DJIA)</vt:lpstr>
      <vt:lpstr>Data</vt:lpstr>
      <vt:lpstr>Data Preparation and Text Preprocessing</vt:lpstr>
      <vt:lpstr>Model Building</vt:lpstr>
      <vt:lpstr>Most Important Features</vt:lpstr>
      <vt:lpstr>Results</vt:lpstr>
      <vt:lpstr>Business 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NLP AND DEEP LEARNING ON NEWS HEADLINES TO PREDICT STOCK MOVEMENTS</dc:title>
  <dc:creator>Admin</dc:creator>
  <cp:lastModifiedBy>Admin</cp:lastModifiedBy>
  <cp:revision>9</cp:revision>
  <dcterms:created xsi:type="dcterms:W3CDTF">2020-05-22T07:35:55Z</dcterms:created>
  <dcterms:modified xsi:type="dcterms:W3CDTF">2020-05-22T08:52:56Z</dcterms:modified>
</cp:coreProperties>
</file>