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20" r:id="rId2"/>
  </p:sldMasterIdLst>
  <p:notesMasterIdLst>
    <p:notesMasterId r:id="rId18"/>
  </p:notesMasterIdLst>
  <p:sldIdLst>
    <p:sldId id="256" r:id="rId3"/>
    <p:sldId id="2142532413" r:id="rId4"/>
    <p:sldId id="2142532399" r:id="rId5"/>
    <p:sldId id="2142532402" r:id="rId6"/>
    <p:sldId id="2142532400" r:id="rId7"/>
    <p:sldId id="2142532404" r:id="rId8"/>
    <p:sldId id="2142532405" r:id="rId9"/>
    <p:sldId id="2142532407" r:id="rId10"/>
    <p:sldId id="2142532411" r:id="rId11"/>
    <p:sldId id="2142532406" r:id="rId12"/>
    <p:sldId id="2142532408" r:id="rId13"/>
    <p:sldId id="2142532403" r:id="rId14"/>
    <p:sldId id="2142532412" r:id="rId15"/>
    <p:sldId id="2142532409" r:id="rId16"/>
    <p:sldId id="21425324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CDCDCD"/>
    <a:srgbClr val="FFFFFF"/>
    <a:srgbClr val="30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D9557-915D-4524-B64E-B571FD159417}" v="59" dt="2021-10-21T08:57:33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7" autoAdjust="0"/>
    <p:restoredTop sz="79785" autoAdjust="0"/>
  </p:normalViewPr>
  <p:slideViewPr>
    <p:cSldViewPr snapToGrid="0">
      <p:cViewPr varScale="1">
        <p:scale>
          <a:sx n="85" d="100"/>
          <a:sy n="85" d="100"/>
        </p:scale>
        <p:origin x="15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34D82-303F-430B-985B-D330027B7AE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1E03C-7A01-41C5-A929-2813D4EE9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05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930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6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90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6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846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342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26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96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8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7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0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0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2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21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03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0888-3523-404B-BFA7-4E2648E1E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F251-A3A8-45F1-90D0-EDD386E88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60498-0840-4914-AFCB-7315EF4D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4CB50-7408-4C8D-85E7-B90D96BE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2A10E-D058-487C-8D9C-50A2A820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71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DD8D-150B-4567-803B-3C7B5682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D6541-4938-4DE3-9608-01324592D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4D77-75D0-4645-AFEF-2540278A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01F85-6ECD-4B51-8C65-32DECC09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7E059-3371-4B17-8291-F1055A41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9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46568-CDCC-4680-BE52-59B0916EE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43DAA-2380-41FD-80AA-191489B79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CAAF-0E68-434C-BD3B-07D7FB5A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3093F-144D-4CC0-A9F4-605407A0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DD5E-B3EB-436A-9ACA-5131047A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32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10" y="457200"/>
            <a:ext cx="11025177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91649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DBAE-265D-436C-A18B-30376EC0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9CC9-9040-4040-82BB-F4793E83C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CBF5-BBB6-4787-A002-669BA00E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7B03-DCEA-4C43-8537-0DE4615D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A6B8-47E0-45C8-AC2D-EDB3987B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C822-E51A-4739-B357-D717954C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2022-4B53-47FD-A96E-FBB07E14D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7F70-E523-47DB-8689-EC76A547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E7309-1378-4D0F-A806-C5424C6F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87A2-539B-4B95-BCDE-618183F3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48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E270-C2F4-422E-A38C-FD1FB886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A183-40BA-4B87-9CD0-84DEE6B44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03220-9C2C-48FA-A99D-1531FE008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E99AE-64F3-4EAF-809D-02D885D8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9A43F-E896-45B6-B84F-CC6A815B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D7749-A866-4443-AEDB-8C689CC9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99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E8A9-679E-40C5-BA5E-C1E61230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F6480-BB11-496A-B917-255151C7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E8960-AE3B-46EF-A923-A7A9B83F8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805D4-267E-488C-9C56-4976A0D44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B8CD8-F13A-4239-8248-2859088C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75FF1-36E0-48F5-8BF9-635F2D55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A4474-E795-4A9A-89CD-6D5A095B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3D07B-900E-4AF4-8DE7-5EEB2426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61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96D5-349B-463B-A38D-520FE884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ACE61-D6F8-444F-B2E8-6DDC51B0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6EC42-F9B4-4AED-9E4D-BF5EAFA7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C313F-7D50-4053-8F0D-B9939483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21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30690-4C05-476F-B100-F9B5B7B2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FB26A-7F88-49CF-A9DE-BB5862F6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B15ED-119D-48FD-AB2A-6A9F3292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9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BA1-E629-4AC0-ADDE-59A5B9E0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69E4-570E-43A8-987A-69AF5C5E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6B3F6-CC1F-4F03-9241-C2FAA207B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F7046-E4E4-4997-A9F8-150B2807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0B8DC-918A-468D-81FB-D94CC0CC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81389-B9D7-4191-BEDD-A7AA67D7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1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1D91-5928-4026-B246-FB734744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6A1CE-06A4-4809-BA25-C1900B4F0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3AEAE-91F8-461F-8865-283667FCA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A5001-4487-4CC0-B6D6-4E9A53B1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1A14E-E448-442A-84FE-98682031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1EB66-4370-454F-BF96-455B9F54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42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1B220-5C93-4F00-AFA8-E0B31575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789D0-77D1-4BCA-88FF-232EB054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C0506-E123-4CA8-A65F-5FFA3FAF0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F6677-63B1-44A0-B0A3-6BEC313B962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8B5E5-7DAA-4D7D-87B6-C6D871932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7766-DA0F-4EC0-AA14-3ED73F7E8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57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211" y="457200"/>
            <a:ext cx="1102924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0148" y="1435503"/>
            <a:ext cx="1102924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2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  <p15:guide id="31" orient="horz" pos="904">
          <p15:clr>
            <a:srgbClr val="C35EA4"/>
          </p15:clr>
        </p15:guide>
        <p15:guide id="32" orient="horz" pos="69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rest/api/purview/" TargetMode="External"/><Relationship Id="rId7" Type="http://schemas.openxmlformats.org/officeDocument/2006/relationships/hyperlink" Target="https://aka.ms/purviewcl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wjohnson/pyapacheatlas" TargetMode="External"/><Relationship Id="rId5" Type="http://schemas.openxmlformats.org/officeDocument/2006/relationships/hyperlink" Target="https://www.youtube.com/watch?v=4qzjnMf1GN4" TargetMode="External"/><Relationship Id="rId4" Type="http://schemas.openxmlformats.org/officeDocument/2006/relationships/hyperlink" Target="https://docs.microsoft.com/en-us/azure/purview/concept-best-practices-automa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newswire.com/news-releases/hortonworks-establishes-data-governance-initiative-300026958.html" TargetMode="External"/><Relationship Id="rId7" Type="http://schemas.openxmlformats.org/officeDocument/2006/relationships/hyperlink" Target="https://atlas.apache.org/#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tlas.apache.org/2.0.0/Downloads.html" TargetMode="External"/><Relationship Id="rId5" Type="http://schemas.openxmlformats.org/officeDocument/2006/relationships/hyperlink" Target="https://atlas.apache.org/1.0.0/Downloads.html" TargetMode="External"/><Relationship Id="rId4" Type="http://schemas.openxmlformats.org/officeDocument/2006/relationships/hyperlink" Target="https://incubator.apache.org/projects/atla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.apache.org/api/v2/ui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ka.ms/purviewla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Microsoft Purview API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270AC1-F5A8-DE0A-6FF7-618B13713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Taygan Rifat, Cloud Solution Architect @ MSFT</a:t>
            </a:r>
          </a:p>
        </p:txBody>
      </p:sp>
    </p:spTree>
    <p:extLst>
      <p:ext uri="{BB962C8B-B14F-4D97-AF65-F5344CB8AC3E}">
        <p14:creationId xmlns:p14="http://schemas.microsoft.com/office/powerpoint/2010/main" val="24294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💻Type System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5CE4DF5-A253-4440-AB4A-0BB0080A4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55821"/>
              </p:ext>
            </p:extLst>
          </p:nvPr>
        </p:nvGraphicFramePr>
        <p:xfrm>
          <a:off x="473840" y="1235535"/>
          <a:ext cx="3336160" cy="203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0">
                  <a:extLst>
                    <a:ext uri="{9D8B030D-6E8A-4147-A177-3AD203B41FA5}">
                      <a16:colId xmlns:a16="http://schemas.microsoft.com/office/drawing/2014/main" val="1604540488"/>
                    </a:ext>
                  </a:extLst>
                </a:gridCol>
                <a:gridCol w="1668080">
                  <a:extLst>
                    <a:ext uri="{9D8B030D-6E8A-4147-A177-3AD203B41FA5}">
                      <a16:colId xmlns:a16="http://schemas.microsoft.com/office/drawing/2014/main" val="3846060965"/>
                    </a:ext>
                  </a:extLst>
                </a:gridCol>
              </a:tblGrid>
              <a:tr h="34188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Referenceable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09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378023"/>
                  </a:ext>
                </a:extLst>
              </a:tr>
              <a:tr h="168966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50" b="1" dirty="0"/>
                        <a:t>Attributes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qualifiedName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replicatedFrom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replicatedTo</a:t>
                      </a:r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50" b="1" dirty="0"/>
                        <a:t>Relationships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meanings</a:t>
                      </a:r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8695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6FE0A5B-FDFD-444E-B7E7-E7454E9F8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64294"/>
              </p:ext>
            </p:extLst>
          </p:nvPr>
        </p:nvGraphicFramePr>
        <p:xfrm>
          <a:off x="4427920" y="1229030"/>
          <a:ext cx="3336160" cy="204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0">
                  <a:extLst>
                    <a:ext uri="{9D8B030D-6E8A-4147-A177-3AD203B41FA5}">
                      <a16:colId xmlns:a16="http://schemas.microsoft.com/office/drawing/2014/main" val="1604540488"/>
                    </a:ext>
                  </a:extLst>
                </a:gridCol>
                <a:gridCol w="1668080">
                  <a:extLst>
                    <a:ext uri="{9D8B030D-6E8A-4147-A177-3AD203B41FA5}">
                      <a16:colId xmlns:a16="http://schemas.microsoft.com/office/drawing/2014/main" val="3846060965"/>
                    </a:ext>
                  </a:extLst>
                </a:gridCol>
              </a:tblGrid>
              <a:tr h="318848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09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378023"/>
                  </a:ext>
                </a:extLst>
              </a:tr>
              <a:tr h="1725702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50" b="1" dirty="0"/>
                        <a:t>Attributes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description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owner</a:t>
                      </a:r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50" b="1" dirty="0"/>
                        <a:t>Relationships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meanings</a:t>
                      </a:r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8695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A4568C0-B17F-4DBF-9D51-8AC6BBB6B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16011"/>
              </p:ext>
            </p:extLst>
          </p:nvPr>
        </p:nvGraphicFramePr>
        <p:xfrm>
          <a:off x="473840" y="3734427"/>
          <a:ext cx="3336160" cy="211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0">
                  <a:extLst>
                    <a:ext uri="{9D8B030D-6E8A-4147-A177-3AD203B41FA5}">
                      <a16:colId xmlns:a16="http://schemas.microsoft.com/office/drawing/2014/main" val="1604540488"/>
                    </a:ext>
                  </a:extLst>
                </a:gridCol>
                <a:gridCol w="1668080">
                  <a:extLst>
                    <a:ext uri="{9D8B030D-6E8A-4147-A177-3AD203B41FA5}">
                      <a16:colId xmlns:a16="http://schemas.microsoft.com/office/drawing/2014/main" val="3846060965"/>
                    </a:ext>
                  </a:extLst>
                </a:gridCol>
              </a:tblGrid>
              <a:tr h="327873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09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378023"/>
                  </a:ext>
                </a:extLst>
              </a:tr>
              <a:tr h="1790163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50" b="1" dirty="0"/>
                        <a:t>Attributes</a:t>
                      </a:r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50" b="1" dirty="0"/>
                        <a:t>Relationships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schema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inputToProcesses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attachedSchema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meanings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outputFromProcesses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tabular_schema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105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1050" dirty="0"/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8695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258DE22-EEA9-4D0A-99F7-7293A7F92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92314"/>
              </p:ext>
            </p:extLst>
          </p:nvPr>
        </p:nvGraphicFramePr>
        <p:xfrm>
          <a:off x="4427920" y="3720789"/>
          <a:ext cx="3336160" cy="2125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0">
                  <a:extLst>
                    <a:ext uri="{9D8B030D-6E8A-4147-A177-3AD203B41FA5}">
                      <a16:colId xmlns:a16="http://schemas.microsoft.com/office/drawing/2014/main" val="1604540488"/>
                    </a:ext>
                  </a:extLst>
                </a:gridCol>
                <a:gridCol w="1668080">
                  <a:extLst>
                    <a:ext uri="{9D8B030D-6E8A-4147-A177-3AD203B41FA5}">
                      <a16:colId xmlns:a16="http://schemas.microsoft.com/office/drawing/2014/main" val="3846060965"/>
                    </a:ext>
                  </a:extLst>
                </a:gridCol>
              </a:tblGrid>
              <a:tr h="309435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azure_datalake_gen2_path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09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378023"/>
                  </a:ext>
                </a:extLst>
              </a:tr>
              <a:tr h="173511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50" b="1" dirty="0"/>
                        <a:t>Attributes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path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isFile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size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modifiedTime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userProperties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contentType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ACL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owner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groups</a:t>
                      </a:r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50" b="1" dirty="0"/>
                        <a:t>Relationships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schema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inputToProcesses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attachedSchema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meanings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outputFromProcesses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tabular_schema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105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1050" dirty="0"/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8695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1F2E5F-03F0-4870-BE85-EF4F21BA4360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3810000" y="2251305"/>
            <a:ext cx="61792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0F444C-9C54-418F-B5D6-DD6DA21A740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2141920" y="3273580"/>
            <a:ext cx="3954080" cy="46084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64EF28-90EE-4943-A198-B35769F5F09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3810000" y="4783606"/>
            <a:ext cx="617920" cy="983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119017C-299A-429A-B2AF-E8BC55E0082A}"/>
              </a:ext>
            </a:extLst>
          </p:cNvPr>
          <p:cNvSpPr/>
          <p:nvPr/>
        </p:nvSpPr>
        <p:spPr>
          <a:xfrm>
            <a:off x="281637" y="1178805"/>
            <a:ext cx="384405" cy="384405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B73984-2262-4631-8E04-5CEB0E7C6CBF}"/>
              </a:ext>
            </a:extLst>
          </p:cNvPr>
          <p:cNvSpPr/>
          <p:nvPr/>
        </p:nvSpPr>
        <p:spPr>
          <a:xfrm>
            <a:off x="4269485" y="1178805"/>
            <a:ext cx="384405" cy="384405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B7E673-B5FE-4A17-8C55-C44FFF07A8A7}"/>
              </a:ext>
            </a:extLst>
          </p:cNvPr>
          <p:cNvSpPr/>
          <p:nvPr/>
        </p:nvSpPr>
        <p:spPr>
          <a:xfrm>
            <a:off x="310212" y="3692214"/>
            <a:ext cx="384405" cy="384405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F2927D-515B-45DA-92D0-515861B07538}"/>
              </a:ext>
            </a:extLst>
          </p:cNvPr>
          <p:cNvSpPr/>
          <p:nvPr/>
        </p:nvSpPr>
        <p:spPr>
          <a:xfrm>
            <a:off x="4269485" y="3675367"/>
            <a:ext cx="384405" cy="384405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cs typeface="Aharoni" panose="02010803020104030203" pitchFamily="2" charset="-79"/>
              </a:rPr>
              <a:t>4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8652C8B-E3D6-459A-B46C-E957D4833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86"/>
          <a:stretch/>
        </p:blipFill>
        <p:spPr>
          <a:xfrm>
            <a:off x="8382000" y="947996"/>
            <a:ext cx="3533576" cy="51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6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💻Type System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E2520-2C8D-4557-9BFF-A0DDFEF1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52" y="1040395"/>
            <a:ext cx="10624096" cy="53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8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48686-AFA5-4842-9E87-A93C308E9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44" y="1224586"/>
            <a:ext cx="7315912" cy="5285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⚙ Type Definitions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3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21900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🎮 CRUD with Relationships and Custom Lineage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A0EE1-5457-4C4D-A9CA-4F7B6073B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689100"/>
            <a:ext cx="10883900" cy="3851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741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📚 Additional Resources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56E33-0C5D-4C40-99E5-478B351CF20E}"/>
              </a:ext>
            </a:extLst>
          </p:cNvPr>
          <p:cNvSpPr txBox="1"/>
          <p:nvPr/>
        </p:nvSpPr>
        <p:spPr>
          <a:xfrm>
            <a:off x="961696" y="1690064"/>
            <a:ext cx="9062837" cy="34778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3"/>
              </a:rPr>
              <a:t>[MS Docs] Microsoft Purview REST API</a:t>
            </a:r>
            <a:endParaRPr lang="en-GB" sz="2800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4"/>
              </a:rPr>
              <a:t>[MS Docs] Microsoft Purview Automation Best Practices</a:t>
            </a:r>
            <a:endParaRPr lang="en-GB" sz="2800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5"/>
              </a:rPr>
              <a:t>[YouTube] Azure Purview REST API Deep Dive</a:t>
            </a:r>
            <a:endParaRPr lang="en-GB" sz="28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6"/>
              </a:rPr>
              <a:t>[Community] PyApacheAtlas - Python SDK</a:t>
            </a:r>
            <a:endParaRPr lang="en-GB" sz="28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7"/>
              </a:rPr>
              <a:t>[Community] purviewcli - Command Line Interface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726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Thank You 👋</a:t>
            </a:r>
          </a:p>
        </p:txBody>
      </p:sp>
    </p:spTree>
    <p:extLst>
      <p:ext uri="{BB962C8B-B14F-4D97-AF65-F5344CB8AC3E}">
        <p14:creationId xmlns:p14="http://schemas.microsoft.com/office/powerpoint/2010/main" val="89897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6F8D48-2F25-31BA-E6D5-31BF778AC1A7}"/>
              </a:ext>
            </a:extLst>
          </p:cNvPr>
          <p:cNvSpPr txBox="1"/>
          <p:nvPr/>
        </p:nvSpPr>
        <p:spPr>
          <a:xfrm>
            <a:off x="508000" y="519051"/>
            <a:ext cx="2403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Purview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F10E2E-F020-D53D-B8F9-24003052D599}"/>
              </a:ext>
            </a:extLst>
          </p:cNvPr>
          <p:cNvSpPr/>
          <p:nvPr/>
        </p:nvSpPr>
        <p:spPr>
          <a:xfrm>
            <a:off x="316090" y="1275644"/>
            <a:ext cx="11458222" cy="21293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A8FA5-F80D-345E-B547-16733CFD60DC}"/>
              </a:ext>
            </a:extLst>
          </p:cNvPr>
          <p:cNvSpPr/>
          <p:nvPr/>
        </p:nvSpPr>
        <p:spPr>
          <a:xfrm>
            <a:off x="316090" y="3869116"/>
            <a:ext cx="11458222" cy="21293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E901C-48E8-3D14-BE7A-6B6E98AD11A6}"/>
              </a:ext>
            </a:extLst>
          </p:cNvPr>
          <p:cNvSpPr txBox="1"/>
          <p:nvPr/>
        </p:nvSpPr>
        <p:spPr>
          <a:xfrm>
            <a:off x="636517" y="1118378"/>
            <a:ext cx="831501" cy="307777"/>
          </a:xfrm>
          <a:prstGeom prst="rect">
            <a:avLst/>
          </a:prstGeom>
          <a:solidFill>
            <a:srgbClr val="EDEDED"/>
          </a:solidFill>
        </p:spPr>
        <p:txBody>
          <a:bodyPr wrap="none" lIns="36000" rIns="36000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690EC-9F1D-6147-9D9B-E62D17A3165C}"/>
              </a:ext>
            </a:extLst>
          </p:cNvPr>
          <p:cNvSpPr txBox="1"/>
          <p:nvPr/>
        </p:nvSpPr>
        <p:spPr>
          <a:xfrm>
            <a:off x="586558" y="3716084"/>
            <a:ext cx="2664641" cy="307777"/>
          </a:xfrm>
          <a:prstGeom prst="rect">
            <a:avLst/>
          </a:prstGeom>
          <a:solidFill>
            <a:srgbClr val="EDEDED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 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(REST API Endpoints)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D9F6-315E-BD26-21D9-39836886561B}"/>
              </a:ext>
            </a:extLst>
          </p:cNvPr>
          <p:cNvSpPr/>
          <p:nvPr/>
        </p:nvSpPr>
        <p:spPr>
          <a:xfrm>
            <a:off x="580537" y="4165748"/>
            <a:ext cx="2088000" cy="1517533"/>
          </a:xfrm>
          <a:prstGeom prst="rect">
            <a:avLst/>
          </a:prstGeom>
          <a:solidFill>
            <a:srgbClr val="FFFFFF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D6A123-B834-AFEB-3CD9-C9E7B97EC279}"/>
              </a:ext>
            </a:extLst>
          </p:cNvPr>
          <p:cNvSpPr/>
          <p:nvPr/>
        </p:nvSpPr>
        <p:spPr>
          <a:xfrm>
            <a:off x="7586132" y="1620775"/>
            <a:ext cx="3945467" cy="1517533"/>
          </a:xfrm>
          <a:prstGeom prst="rect">
            <a:avLst/>
          </a:prstGeom>
          <a:solidFill>
            <a:srgbClr val="FFFFFF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000AA-7EE5-BAC7-B03A-F80301162038}"/>
              </a:ext>
            </a:extLst>
          </p:cNvPr>
          <p:cNvSpPr/>
          <p:nvPr/>
        </p:nvSpPr>
        <p:spPr>
          <a:xfrm>
            <a:off x="580537" y="1620775"/>
            <a:ext cx="6762882" cy="1517533"/>
          </a:xfrm>
          <a:prstGeom prst="rect">
            <a:avLst/>
          </a:prstGeom>
          <a:solidFill>
            <a:srgbClr val="FFFFFF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E62773-24E3-0092-B4B3-EC05F8550AF5}"/>
              </a:ext>
            </a:extLst>
          </p:cNvPr>
          <p:cNvSpPr txBox="1"/>
          <p:nvPr/>
        </p:nvSpPr>
        <p:spPr>
          <a:xfrm>
            <a:off x="1618904" y="2777783"/>
            <a:ext cx="4686146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Catalog | Data Map | Data Estate Insights | Data Policy | Management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9E5BDC-AB1E-E372-36C4-D5A36A6E59B8}"/>
              </a:ext>
            </a:extLst>
          </p:cNvPr>
          <p:cNvSpPr txBox="1"/>
          <p:nvPr/>
        </p:nvSpPr>
        <p:spPr>
          <a:xfrm>
            <a:off x="3096136" y="2396759"/>
            <a:ext cx="1731683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Governance Portal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0E551F-A755-E5AE-0097-28451EACE24B}"/>
              </a:ext>
            </a:extLst>
          </p:cNvPr>
          <p:cNvSpPr txBox="1"/>
          <p:nvPr/>
        </p:nvSpPr>
        <p:spPr>
          <a:xfrm>
            <a:off x="9176265" y="2390444"/>
            <a:ext cx="765201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CC9BB8-E758-16B9-3340-AD7E9A1DD8C9}"/>
              </a:ext>
            </a:extLst>
          </p:cNvPr>
          <p:cNvSpPr/>
          <p:nvPr/>
        </p:nvSpPr>
        <p:spPr>
          <a:xfrm>
            <a:off x="2796302" y="4165748"/>
            <a:ext cx="2088000" cy="1517533"/>
          </a:xfrm>
          <a:prstGeom prst="rect">
            <a:avLst/>
          </a:prstGeom>
          <a:solidFill>
            <a:srgbClr val="FFFFFF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E8F260-B466-D5B9-6C98-D6854FABE307}"/>
              </a:ext>
            </a:extLst>
          </p:cNvPr>
          <p:cNvSpPr/>
          <p:nvPr/>
        </p:nvSpPr>
        <p:spPr>
          <a:xfrm>
            <a:off x="5012067" y="4165748"/>
            <a:ext cx="2088000" cy="1517533"/>
          </a:xfrm>
          <a:prstGeom prst="rect">
            <a:avLst/>
          </a:prstGeom>
          <a:solidFill>
            <a:srgbClr val="FFFFFF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91C6C2-031A-C2B2-D71F-7F336715ED72}"/>
              </a:ext>
            </a:extLst>
          </p:cNvPr>
          <p:cNvSpPr/>
          <p:nvPr/>
        </p:nvSpPr>
        <p:spPr>
          <a:xfrm>
            <a:off x="7227832" y="4165748"/>
            <a:ext cx="2088000" cy="1517533"/>
          </a:xfrm>
          <a:prstGeom prst="rect">
            <a:avLst/>
          </a:prstGeom>
          <a:solidFill>
            <a:srgbClr val="FFFFFF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0ECD7C-6BD3-7A05-5F03-C6C5D9866DEC}"/>
              </a:ext>
            </a:extLst>
          </p:cNvPr>
          <p:cNvSpPr/>
          <p:nvPr/>
        </p:nvSpPr>
        <p:spPr>
          <a:xfrm>
            <a:off x="9443599" y="4165748"/>
            <a:ext cx="2088000" cy="1517533"/>
          </a:xfrm>
          <a:prstGeom prst="rect">
            <a:avLst/>
          </a:prstGeom>
          <a:solidFill>
            <a:srgbClr val="FFFFFF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32A808-7E6D-8EF6-DA6F-77DF5B6FDD49}"/>
              </a:ext>
            </a:extLst>
          </p:cNvPr>
          <p:cNvSpPr txBox="1"/>
          <p:nvPr/>
        </p:nvSpPr>
        <p:spPr>
          <a:xfrm>
            <a:off x="574904" y="4841676"/>
            <a:ext cx="208800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AC7FA5-AD7A-73DB-2083-867CAFAE7349}"/>
              </a:ext>
            </a:extLst>
          </p:cNvPr>
          <p:cNvSpPr txBox="1"/>
          <p:nvPr/>
        </p:nvSpPr>
        <p:spPr>
          <a:xfrm>
            <a:off x="2792077" y="4841676"/>
            <a:ext cx="208800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Catalog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DA9B08-F6F3-2334-0D76-79D52A49688D}"/>
              </a:ext>
            </a:extLst>
          </p:cNvPr>
          <p:cNvSpPr txBox="1"/>
          <p:nvPr/>
        </p:nvSpPr>
        <p:spPr>
          <a:xfrm>
            <a:off x="5009250" y="4841676"/>
            <a:ext cx="208800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 &amp; Discover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B43A4-0A64-720F-8636-F433D7DA21B2}"/>
              </a:ext>
            </a:extLst>
          </p:cNvPr>
          <p:cNvSpPr txBox="1"/>
          <p:nvPr/>
        </p:nvSpPr>
        <p:spPr>
          <a:xfrm>
            <a:off x="7226423" y="4841676"/>
            <a:ext cx="208800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Policy Store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7E5484-BF3C-FA98-6FF2-9E5AFE34D1A2}"/>
              </a:ext>
            </a:extLst>
          </p:cNvPr>
          <p:cNvSpPr txBox="1"/>
          <p:nvPr/>
        </p:nvSpPr>
        <p:spPr>
          <a:xfrm>
            <a:off x="9443597" y="4841676"/>
            <a:ext cx="208800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6D4A74-FA3A-A61C-E4AC-99936A8698AA}"/>
              </a:ext>
            </a:extLst>
          </p:cNvPr>
          <p:cNvSpPr txBox="1"/>
          <p:nvPr/>
        </p:nvSpPr>
        <p:spPr>
          <a:xfrm>
            <a:off x="574904" y="5195102"/>
            <a:ext cx="2088000" cy="4104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 | Collection</a:t>
            </a:r>
            <a:b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Set Rule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F05891-A228-A0CF-BAA3-F1B2787E3E95}"/>
              </a:ext>
            </a:extLst>
          </p:cNvPr>
          <p:cNvSpPr txBox="1"/>
          <p:nvPr/>
        </p:nvSpPr>
        <p:spPr>
          <a:xfrm>
            <a:off x="2792077" y="5195102"/>
            <a:ext cx="2088000" cy="4104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Entity | Glossary | Lineage</a:t>
            </a:r>
            <a:b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Relationship | Types | Search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714A49-5CE4-B1C6-327F-15546A380E37}"/>
              </a:ext>
            </a:extLst>
          </p:cNvPr>
          <p:cNvSpPr txBox="1"/>
          <p:nvPr/>
        </p:nvSpPr>
        <p:spPr>
          <a:xfrm>
            <a:off x="5009250" y="5279312"/>
            <a:ext cx="2088000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Asset | Scan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49BB83-DE4A-591F-B412-F82C0D536D16}"/>
              </a:ext>
            </a:extLst>
          </p:cNvPr>
          <p:cNvSpPr txBox="1"/>
          <p:nvPr/>
        </p:nvSpPr>
        <p:spPr>
          <a:xfrm>
            <a:off x="7226423" y="5279312"/>
            <a:ext cx="2088000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 Policies | Data Policies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0EFB3E-6928-3BE2-CD81-1DAD376CB22F}"/>
              </a:ext>
            </a:extLst>
          </p:cNvPr>
          <p:cNvSpPr txBox="1"/>
          <p:nvPr/>
        </p:nvSpPr>
        <p:spPr>
          <a:xfrm>
            <a:off x="9443597" y="5195102"/>
            <a:ext cx="2088000" cy="410400"/>
          </a:xfrm>
          <a:prstGeom prst="rect">
            <a:avLst/>
          </a:prstGeom>
          <a:noFill/>
        </p:spPr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Class. Rule | Credential | Source</a:t>
            </a:r>
            <a:b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Scan | Filter | Ruleset | Trigger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52241BE1-DE7C-27BA-8459-20C50605C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1501" y="4353222"/>
            <a:ext cx="429151" cy="446317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77830328-6DDE-AFDA-B723-502AB6ACE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5847" y="4353222"/>
            <a:ext cx="429151" cy="446317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D0E64AA9-B33F-80C2-1906-EE212D2364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8674" y="4370388"/>
            <a:ext cx="429151" cy="429151"/>
          </a:xfrm>
          <a:prstGeom prst="rect">
            <a:avLst/>
          </a:prstGeom>
        </p:spPr>
      </p:pic>
      <p:pic>
        <p:nvPicPr>
          <p:cNvPr id="1025" name="Graphic 1024">
            <a:extLst>
              <a:ext uri="{FF2B5EF4-FFF2-40B4-BE49-F238E27FC236}">
                <a16:creationId xmlns:a16="http://schemas.microsoft.com/office/drawing/2014/main" id="{91057700-BE91-E110-0450-4D35E27C9B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4328" y="4370388"/>
            <a:ext cx="429151" cy="429151"/>
          </a:xfrm>
          <a:prstGeom prst="rect">
            <a:avLst/>
          </a:prstGeom>
        </p:spPr>
      </p:pic>
      <p:pic>
        <p:nvPicPr>
          <p:cNvPr id="1028" name="Graphic 1027">
            <a:extLst>
              <a:ext uri="{FF2B5EF4-FFF2-40B4-BE49-F238E27FC236}">
                <a16:creationId xmlns:a16="http://schemas.microsoft.com/office/drawing/2014/main" id="{A5E415F4-659E-15A3-7A20-6132422119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73021" y="4353222"/>
            <a:ext cx="429151" cy="446317"/>
          </a:xfrm>
          <a:prstGeom prst="rect">
            <a:avLst/>
          </a:prstGeom>
        </p:spPr>
      </p:pic>
      <p:pic>
        <p:nvPicPr>
          <p:cNvPr id="1029" name="Picture 2">
            <a:extLst>
              <a:ext uri="{FF2B5EF4-FFF2-40B4-BE49-F238E27FC236}">
                <a16:creationId xmlns:a16="http://schemas.microsoft.com/office/drawing/2014/main" id="{75187A15-FD30-8EEF-E656-EDE855E9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23" y="1637765"/>
            <a:ext cx="871307" cy="87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030" descr="Shape&#10;&#10;Description automatically generated with low confidence">
            <a:extLst>
              <a:ext uri="{FF2B5EF4-FFF2-40B4-BE49-F238E27FC236}">
                <a16:creationId xmlns:a16="http://schemas.microsoft.com/office/drawing/2014/main" id="{04E16F44-E218-1B80-3D51-93AC5721D7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92" y="1729549"/>
            <a:ext cx="675545" cy="675545"/>
          </a:xfrm>
          <a:prstGeom prst="rect">
            <a:avLst/>
          </a:prstGeom>
        </p:spPr>
      </p:pic>
      <p:sp>
        <p:nvSpPr>
          <p:cNvPr id="1032" name="TextBox 1031">
            <a:extLst>
              <a:ext uri="{FF2B5EF4-FFF2-40B4-BE49-F238E27FC236}">
                <a16:creationId xmlns:a16="http://schemas.microsoft.com/office/drawing/2014/main" id="{7AC8EA6E-AE06-571E-9810-2DDD9004DF36}"/>
              </a:ext>
            </a:extLst>
          </p:cNvPr>
          <p:cNvSpPr txBox="1"/>
          <p:nvPr/>
        </p:nvSpPr>
        <p:spPr>
          <a:xfrm>
            <a:off x="7842571" y="2777783"/>
            <a:ext cx="3432598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Connectors | Custom Lineage | Custom UX | …</a:t>
            </a:r>
          </a:p>
        </p:txBody>
      </p:sp>
      <p:pic>
        <p:nvPicPr>
          <p:cNvPr id="1034" name="Picture 1033" descr="A picture containing stationary, businesscard, envelope&#10;&#10;Description automatically generated">
            <a:extLst>
              <a:ext uri="{FF2B5EF4-FFF2-40B4-BE49-F238E27FC236}">
                <a16:creationId xmlns:a16="http://schemas.microsoft.com/office/drawing/2014/main" id="{112C4F69-2F15-2699-507D-B87BD91028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56" y="4216748"/>
            <a:ext cx="286964" cy="286964"/>
          </a:xfrm>
          <a:prstGeom prst="rect">
            <a:avLst/>
          </a:prstGeom>
        </p:spPr>
      </p:pic>
      <p:pic>
        <p:nvPicPr>
          <p:cNvPr id="1035" name="Picture 1034" descr="A picture containing stationary, businesscard, envelope&#10;&#10;Description automatically generated">
            <a:extLst>
              <a:ext uri="{FF2B5EF4-FFF2-40B4-BE49-F238E27FC236}">
                <a16:creationId xmlns:a16="http://schemas.microsoft.com/office/drawing/2014/main" id="{DF399761-893C-4880-8239-190B3926D28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2" y="6265936"/>
            <a:ext cx="286964" cy="286964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1D7502E2-4678-C168-20FA-E7BD8C9A905B}"/>
              </a:ext>
            </a:extLst>
          </p:cNvPr>
          <p:cNvSpPr txBox="1"/>
          <p:nvPr/>
        </p:nvSpPr>
        <p:spPr>
          <a:xfrm>
            <a:off x="636517" y="6280734"/>
            <a:ext cx="2088000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Apache Atlas 2.2</a:t>
            </a:r>
          </a:p>
        </p:txBody>
      </p:sp>
    </p:spTree>
    <p:extLst>
      <p:ext uri="{BB962C8B-B14F-4D97-AF65-F5344CB8AC3E}">
        <p14:creationId xmlns:p14="http://schemas.microsoft.com/office/powerpoint/2010/main" val="418873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Autofit/>
          </a:bodyPr>
          <a:lstStyle/>
          <a:p>
            <a:r>
              <a:rPr lang="en-GB" sz="4000" b="1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 🗺 What is Apache Atlas?</a:t>
            </a:r>
            <a:br>
              <a:rPr lang="en-GB" sz="18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br>
              <a:rPr lang="en-GB" sz="18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GB" sz="18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"Apache Atlas provides open metadata management and governance capabilities for organizations to build a catalog of their data assets, classify and govern these assets and provide collaboration capabilities around these data assets for data scientists, analysts and the data governance team.“</a:t>
            </a:r>
            <a:endParaRPr lang="en-GB" sz="18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6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0E2BF2-852D-4575-8CAF-7981F719A704}"/>
              </a:ext>
            </a:extLst>
          </p:cNvPr>
          <p:cNvSpPr txBox="1"/>
          <p:nvPr/>
        </p:nvSpPr>
        <p:spPr>
          <a:xfrm>
            <a:off x="961696" y="951398"/>
            <a:ext cx="8271642" cy="495520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200" b="1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🕒 Apache Atlas Milestones</a:t>
            </a:r>
            <a:endParaRPr lang="en-GB" sz="3200" b="0" i="0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2015-01-28 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Hortonworks Establishes Data Governance Initiative</a:t>
            </a:r>
            <a:endParaRPr lang="en-GB" sz="1800" b="0" i="0" u="none" strike="noStrike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2015-05-06 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Apache Atlas submitted to the Apache Software Foundation</a:t>
            </a:r>
            <a:endParaRPr lang="en-GB" sz="1800" b="0" i="0" u="none" strike="noStrike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2017-06-21 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Apache Atlas graduates to a Top-Level Project</a:t>
            </a:r>
            <a:endParaRPr lang="en-GB" sz="1800" b="0" i="0" u="none" strike="noStrike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2018-06-02 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Apache Atlas 1.0.0</a:t>
            </a:r>
            <a:endParaRPr lang="en-GB" sz="1800" b="0" i="0" u="none" strike="noStrike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2019-05-04 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Apache Atlas 2.0.0</a:t>
            </a:r>
            <a:endParaRPr lang="en-GB" sz="1800" b="0" i="0" u="none" strike="noStrike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2020-07-15 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Apache Atlas 2.1.0</a:t>
            </a:r>
            <a:r>
              <a:rPr lang="en-GB" sz="18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2021-08-17 </a:t>
            </a:r>
            <a:r>
              <a:rPr lang="en-GB" dirty="0">
                <a:solidFill>
                  <a:srgbClr val="24292F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Apache Atlas 2.2.0</a:t>
            </a:r>
            <a:r>
              <a:rPr lang="en-GB" dirty="0">
                <a:solidFill>
                  <a:srgbClr val="2429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800" b="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(Latest)</a:t>
            </a:r>
            <a:br>
              <a:rPr lang="en-GB" sz="18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36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⚙ REST API Endpoints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50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3A5FDF-CB07-483B-90FA-D81F7A794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44" y="1224586"/>
            <a:ext cx="7315912" cy="50868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96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🚀Getting Started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C5D06-6D5A-43FD-8B7E-36C74AF5D1B7}"/>
              </a:ext>
            </a:extLst>
          </p:cNvPr>
          <p:cNvSpPr txBox="1"/>
          <p:nvPr/>
        </p:nvSpPr>
        <p:spPr>
          <a:xfrm>
            <a:off x="961696" y="1690064"/>
            <a:ext cx="9580180" cy="34778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Create a </a:t>
            </a:r>
            <a:r>
              <a:rPr lang="en-GB" sz="2800" b="1" dirty="0"/>
              <a:t>Service Principal</a:t>
            </a:r>
            <a:r>
              <a:rPr lang="en-GB" sz="2800" dirty="0"/>
              <a:t> (Client ID, Tenant ID)</a:t>
            </a:r>
            <a:endParaRPr lang="en-GB" sz="2800" b="1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Generate a </a:t>
            </a:r>
            <a:r>
              <a:rPr lang="en-GB" sz="2800" b="1" dirty="0"/>
              <a:t>Client Secret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Configure Azure Purview to </a:t>
            </a:r>
            <a:r>
              <a:rPr lang="en-GB" sz="2800" b="1" dirty="0"/>
              <a:t>Trust </a:t>
            </a:r>
            <a:r>
              <a:rPr lang="en-GB" sz="2800" dirty="0"/>
              <a:t>the Service Principal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Generate an </a:t>
            </a:r>
            <a:r>
              <a:rPr lang="en-GB" sz="2800" b="1" dirty="0"/>
              <a:t>Access Token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You’re ready, read the </a:t>
            </a:r>
            <a:r>
              <a:rPr lang="en-GB" sz="2800" dirty="0">
                <a:hlinkClick r:id="rId3"/>
              </a:rPr>
              <a:t>swagger</a:t>
            </a:r>
            <a:r>
              <a:rPr lang="en-GB" sz="2800" dirty="0"/>
              <a:t> :)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C3D35-B9D1-4947-B5F8-B4E78274F979}"/>
              </a:ext>
            </a:extLst>
          </p:cNvPr>
          <p:cNvSpPr txBox="1"/>
          <p:nvPr/>
        </p:nvSpPr>
        <p:spPr>
          <a:xfrm>
            <a:off x="961696" y="6375289"/>
            <a:ext cx="9580180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GB" sz="1200" dirty="0">
                <a:hlinkClick r:id="rId4"/>
              </a:rPr>
              <a:t>https://aka.ms/purviewlab</a:t>
            </a:r>
            <a:r>
              <a:rPr lang="en-GB" sz="1200" dirty="0"/>
              <a:t> &gt; REST API</a:t>
            </a:r>
          </a:p>
        </p:txBody>
      </p:sp>
    </p:spTree>
    <p:extLst>
      <p:ext uri="{BB962C8B-B14F-4D97-AF65-F5344CB8AC3E}">
        <p14:creationId xmlns:p14="http://schemas.microsoft.com/office/powerpoint/2010/main" val="144923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938EF0-7090-4792-AFC3-D15C0909E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31"/>
          <a:stretch/>
        </p:blipFill>
        <p:spPr>
          <a:xfrm>
            <a:off x="5381297" y="4049731"/>
            <a:ext cx="6558455" cy="2355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🐱‍💻Reverse Engineer Purview Studio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B177E-2447-4D22-BA2D-9393D8491675}"/>
              </a:ext>
            </a:extLst>
          </p:cNvPr>
          <p:cNvSpPr txBox="1"/>
          <p:nvPr/>
        </p:nvSpPr>
        <p:spPr>
          <a:xfrm>
            <a:off x="961696" y="1690064"/>
            <a:ext cx="6752897" cy="34778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Navigate to Purview Studio (Edge/Chrome)</a:t>
            </a:r>
            <a:endParaRPr lang="en-GB" sz="2800" b="1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Open Developer Tools (F12)</a:t>
            </a:r>
            <a:endParaRPr lang="en-GB" sz="2800" b="1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Navigate to </a:t>
            </a:r>
            <a:r>
              <a:rPr lang="en-GB" sz="2800" b="1" dirty="0"/>
              <a:t>Network </a:t>
            </a:r>
            <a:r>
              <a:rPr lang="en-GB" sz="2800" dirty="0"/>
              <a:t>&gt;</a:t>
            </a:r>
            <a:r>
              <a:rPr lang="en-GB" sz="2800" b="1" dirty="0"/>
              <a:t> XHR</a:t>
            </a:r>
            <a:endParaRPr lang="en-GB" sz="28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Type “atlas” into the Filter</a:t>
            </a:r>
            <a:endParaRPr lang="en-GB" sz="2800" b="1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Start Browsing :)</a:t>
            </a:r>
          </a:p>
        </p:txBody>
      </p:sp>
    </p:spTree>
    <p:extLst>
      <p:ext uri="{BB962C8B-B14F-4D97-AF65-F5344CB8AC3E}">
        <p14:creationId xmlns:p14="http://schemas.microsoft.com/office/powerpoint/2010/main" val="303646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🗺Get Atlas Endpoint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B177E-2447-4D22-BA2D-9393D8491675}"/>
              </a:ext>
            </a:extLst>
          </p:cNvPr>
          <p:cNvSpPr txBox="1"/>
          <p:nvPr/>
        </p:nvSpPr>
        <p:spPr>
          <a:xfrm>
            <a:off x="961696" y="2428727"/>
            <a:ext cx="6752897" cy="200054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Azure Portal &gt; Purview Account</a:t>
            </a:r>
            <a:endParaRPr lang="en-GB" sz="2800" b="1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Properties</a:t>
            </a:r>
            <a:endParaRPr lang="en-GB" sz="2800" b="1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Atlas Endpoint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F3394-EBC1-4C5C-B500-7D3511C9E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146" y="1461261"/>
            <a:ext cx="5157874" cy="3772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619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🎮 CRUD with Entities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E6C7C-0843-2548-8BB2-B0438E9B8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487209"/>
            <a:ext cx="10744200" cy="3883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064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CP Blue Bar template">
  <a:themeElements>
    <a:clrScheme name="Custom 3">
      <a:dk1>
        <a:srgbClr val="1A1A1A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243A5E"/>
      </a:accent2>
      <a:accent3>
        <a:srgbClr val="D83B01"/>
      </a:accent3>
      <a:accent4>
        <a:srgbClr val="107C10"/>
      </a:accent4>
      <a:accent5>
        <a:srgbClr val="8661C5"/>
      </a:accent5>
      <a:accent6>
        <a:srgbClr val="737373"/>
      </a:accent6>
      <a:hlink>
        <a:srgbClr val="D59DFF"/>
      </a:hlink>
      <a:folHlink>
        <a:srgbClr val="D59DFF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75000"/>
            </a:schemeClr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CP Blue Bar template" id="{CFE7B791-C2E7-4325-9B07-07DF86B9255E}" vid="{972023DB-4979-45B7-975E-63A58B9639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Widescreen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OCP Blue Bar template</vt:lpstr>
      <vt:lpstr>Microsoft Purview API</vt:lpstr>
      <vt:lpstr>PowerPoint Presentation</vt:lpstr>
      <vt:lpstr> 🗺 What is Apache Atlas?  "Apache Atlas provides open metadata management and governance capabilities for organizations to build a catalog of their data assets, classify and govern these assets and provide collaboration capabilities around these data assets for data scientists, analysts and the data governance team.“</vt:lpstr>
      <vt:lpstr>PowerPoint Presentation</vt:lpstr>
      <vt:lpstr>⚙ REST API Endpoints</vt:lpstr>
      <vt:lpstr>🚀Getting Started</vt:lpstr>
      <vt:lpstr>🐱‍💻Reverse Engineer Purview Studio</vt:lpstr>
      <vt:lpstr>🗺Get Atlas Endpoint</vt:lpstr>
      <vt:lpstr>🎮 CRUD with Entities</vt:lpstr>
      <vt:lpstr>💻Type System</vt:lpstr>
      <vt:lpstr>💻Type System</vt:lpstr>
      <vt:lpstr>⚙ Type Definitions</vt:lpstr>
      <vt:lpstr>🎮 CRUD with Relationships and Custom Lineage</vt:lpstr>
      <vt:lpstr>📚 Additional Resources</vt:lpstr>
      <vt:lpstr>Thank You 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2021-10-21T08:57:14Z</dcterms:created>
  <dcterms:modified xsi:type="dcterms:W3CDTF">2022-05-25T11:10:11Z</dcterms:modified>
</cp:coreProperties>
</file>