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2" r:id="rId2"/>
    <p:sldId id="403" r:id="rId3"/>
    <p:sldId id="411" r:id="rId4"/>
    <p:sldId id="405" r:id="rId5"/>
    <p:sldId id="406" r:id="rId6"/>
    <p:sldId id="407" r:id="rId7"/>
    <p:sldId id="408" r:id="rId8"/>
    <p:sldId id="409" r:id="rId9"/>
    <p:sldId id="410" r:id="rId10"/>
    <p:sldId id="412" r:id="rId11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onarini" initials="AB" lastIdx="8" clrIdx="0">
    <p:extLst>
      <p:ext uri="{19B8F6BF-5375-455C-9EA6-DF929625EA0E}">
        <p15:presenceInfo xmlns:p15="http://schemas.microsoft.com/office/powerpoint/2012/main" userId="Andrea Bonarini" providerId="None"/>
      </p:ext>
    </p:extLst>
  </p:cmAuthor>
  <p:cmAuthor id="2" name="Matteo Matteucci" initials="MM" lastIdx="3" clrIdx="1">
    <p:extLst>
      <p:ext uri="{19B8F6BF-5375-455C-9EA6-DF929625EA0E}">
        <p15:presenceInfo xmlns:p15="http://schemas.microsoft.com/office/powerpoint/2012/main" userId="S::10104160@polimi.it::a8786d3b-383a-4244-b2cb-716f89f8dd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5CF8-6945-4B25-B73E-3ECFC9B3D1D4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6B65-873D-4D82-92F7-0C19CD5013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B65-873D-4D82-92F7-0C19CD5013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3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4" y="296906"/>
            <a:ext cx="1442830" cy="8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ttangolo 125"/>
          <p:cNvSpPr/>
          <p:nvPr userDrawn="1"/>
        </p:nvSpPr>
        <p:spPr>
          <a:xfrm>
            <a:off x="0" y="1375638"/>
            <a:ext cx="9144000" cy="3767867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it-IT" sz="24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38487" y="1376363"/>
            <a:ext cx="9036647" cy="135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25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tangolo 128"/>
          <p:cNvSpPr/>
          <p:nvPr userDrawn="1"/>
        </p:nvSpPr>
        <p:spPr>
          <a:xfrm>
            <a:off x="-3870" y="4844466"/>
            <a:ext cx="9144000" cy="3061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93563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728FA5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57200" y="901338"/>
            <a:ext cx="8323726" cy="3693285"/>
          </a:xfrm>
        </p:spPr>
        <p:txBody>
          <a:bodyPr>
            <a:normAutofit/>
          </a:bodyPr>
          <a:lstStyle>
            <a:lvl1pPr marL="182563" indent="-182563">
              <a:buNone/>
              <a:defRPr sz="1600">
                <a:latin typeface="Century Gothic" panose="020B0502020202020204" pitchFamily="34" charset="0"/>
                <a:cs typeface="Arial" pitchFamily="34" charset="0"/>
              </a:defRPr>
            </a:lvl1pPr>
            <a:lvl2pPr marL="447675" indent="-192088">
              <a:buFont typeface="Arial" panose="020B0604020202020204" pitchFamily="34" charset="0"/>
              <a:buChar char="•"/>
              <a:defRPr sz="1600">
                <a:latin typeface="Century Gothic" panose="020B0502020202020204" pitchFamily="34" charset="0"/>
                <a:cs typeface="Arial" pitchFamily="34" charset="0"/>
              </a:defRPr>
            </a:lvl2pPr>
            <a:lvl3pPr marL="720725" indent="-182563">
              <a:defRPr sz="1600">
                <a:latin typeface="Century Gothic" panose="020B0502020202020204" pitchFamily="34" charset="0"/>
                <a:cs typeface="Arial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205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60939"/>
            <a:ext cx="1491762" cy="2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330648" y="4878615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C34303B-C01F-4685-A19D-2C2BA5EBEA18}" type="slidenum">
              <a:rPr lang="it-IT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‹N›</a:t>
            </a:fld>
            <a:endParaRPr lang="it-IT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586E-0F2A-47A1-BB59-8D1D41E61AD0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4EA9-911B-4346-905F-2B07563BCE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3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75663" y="1779662"/>
            <a:ext cx="8992673" cy="1944215"/>
          </a:xfrm>
        </p:spPr>
        <p:txBody>
          <a:bodyPr>
            <a:noAutofit/>
          </a:bodyPr>
          <a:lstStyle/>
          <a:p>
            <a:pPr algn="ctr">
              <a:spcBef>
                <a:spcPts val="1600"/>
              </a:spcBef>
            </a:pPr>
            <a:r>
              <a:rPr lang="it-IT" sz="4000" dirty="0">
                <a:solidFill>
                  <a:schemeClr val="bg1"/>
                </a:solidFill>
              </a:rPr>
              <a:t>Implementation of MQTT-SN in OMNeT++</a:t>
            </a:r>
            <a:br>
              <a:rPr lang="it-IT" sz="2800" dirty="0">
                <a:solidFill>
                  <a:schemeClr val="bg1"/>
                </a:solidFill>
              </a:rPr>
            </a:br>
            <a:br>
              <a:rPr lang="it-IT" sz="3600" b="0" dirty="0">
                <a:solidFill>
                  <a:schemeClr val="bg1"/>
                </a:solidFill>
              </a:rPr>
            </a:br>
            <a:r>
              <a:rPr lang="it-IT" sz="2400" b="0" dirty="0">
                <a:solidFill>
                  <a:schemeClr val="bg1"/>
                </a:solidFill>
              </a:rPr>
              <a:t>Tayfun Gumus</a:t>
            </a:r>
            <a:br>
              <a:rPr lang="it-IT" sz="2400" b="0" i="1" dirty="0">
                <a:solidFill>
                  <a:schemeClr val="bg1"/>
                </a:solidFill>
              </a:rPr>
            </a:br>
            <a:endParaRPr lang="it-IT" sz="2000" b="0" i="1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1" y="90457"/>
            <a:ext cx="2934765" cy="1238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28F83-B8B3-4E16-B24D-9B94398CFBFA}"/>
              </a:ext>
            </a:extLst>
          </p:cNvPr>
          <p:cNvSpPr txBox="1"/>
          <p:nvPr/>
        </p:nvSpPr>
        <p:spPr>
          <a:xfrm>
            <a:off x="5652120" y="4045889"/>
            <a:ext cx="33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Advisor: Prof. Alessandro Redondi</a:t>
            </a:r>
          </a:p>
        </p:txBody>
      </p:sp>
    </p:spTree>
    <p:extLst>
      <p:ext uri="{BB962C8B-B14F-4D97-AF65-F5344CB8AC3E}">
        <p14:creationId xmlns:p14="http://schemas.microsoft.com/office/powerpoint/2010/main" val="14310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it-IT" dirty="0"/>
              <a:t>The potential future opportunities are the following:</a:t>
            </a:r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MQTT-SN enhancements using the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additional protocol features for performance gains</a:t>
            </a:r>
          </a:p>
        </p:txBody>
      </p:sp>
    </p:spTree>
    <p:extLst>
      <p:ext uri="{BB962C8B-B14F-4D97-AF65-F5344CB8AC3E}">
        <p14:creationId xmlns:p14="http://schemas.microsoft.com/office/powerpoint/2010/main" val="1098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MQTT-SN overview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8"/>
            <a:ext cx="8323726" cy="38306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protocol used in the field of Internet of Things (IoT)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derives from MQTT, specifically designed for Wireless Sensor Networks (WSNs) within resource-limited scenarios, such as computing power, bandwidth and energy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Adopts publish/subscribe pattern, enabling publishers to distribute messages to subscribers on specified topics, all managed by the central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Operates over UDP, vulnerable to packet loss without error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mitigate the issue, different Quality of Service (QoS) levels are provided, ensuring flexible and prioritized message delivery</a:t>
            </a:r>
          </a:p>
        </p:txBody>
      </p:sp>
    </p:spTree>
    <p:extLst>
      <p:ext uri="{BB962C8B-B14F-4D97-AF65-F5344CB8AC3E}">
        <p14:creationId xmlns:p14="http://schemas.microsoft.com/office/powerpoint/2010/main" val="36205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8"/>
            <a:ext cx="8323726" cy="3830652"/>
          </a:xfrm>
        </p:spPr>
        <p:txBody>
          <a:bodyPr>
            <a:noAutofit/>
          </a:bodyPr>
          <a:lstStyle/>
          <a:p>
            <a:pPr marL="0" indent="0"/>
            <a:r>
              <a:rPr lang="en-US" dirty="0"/>
              <a:t>The goal of the project is to delve into MQTT-SN by: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Correctly implementing it within a simulation environment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Conducting QoS analysis to evaluate the protocol behavior under certain simulation conditions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OMNeT++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8"/>
            <a:ext cx="3970784" cy="375864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Modular, component-based C++ simulation environment with INET library integration for realistic network and communication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implementation adheres to standard MQTT-SN specifications, ensuring protocol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802.11 wireless network simulation with typical MQTT-SN scenario: publishers send data to subscribers through a broker</a:t>
            </a:r>
          </a:p>
        </p:txBody>
      </p:sp>
      <p:pic>
        <p:nvPicPr>
          <p:cNvPr id="5" name="Immagine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D524CDCA-9A51-9C6A-ED38-468D32B7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1779662"/>
            <a:ext cx="3970784" cy="26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Quality of Service (QoS)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implementation, QoS assessment is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performance metrics, end-to-end delay and hit rate, are applied to publication packets, enabling a quantitative evaluation of different QoS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packet errors through a controlled Bit Error Rate (BER) to simulate realistic network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Comparative analysis of the results obtained for different QoS levels, highlighting the impact of packet errors on the selected metrics</a:t>
            </a:r>
          </a:p>
        </p:txBody>
      </p:sp>
    </p:spTree>
    <p:extLst>
      <p:ext uri="{BB962C8B-B14F-4D97-AF65-F5344CB8AC3E}">
        <p14:creationId xmlns:p14="http://schemas.microsoft.com/office/powerpoint/2010/main" val="61590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QoS levels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9"/>
            <a:ext cx="5987008" cy="32374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QoS 0 (</a:t>
            </a:r>
            <a:r>
              <a:rPr lang="it-IT" b="1" i="1" dirty="0"/>
              <a:t>At most once):</a:t>
            </a:r>
            <a:r>
              <a:rPr lang="en-US" b="1" i="1" dirty="0"/>
              <a:t> </a:t>
            </a:r>
            <a:r>
              <a:rPr lang="en-US" dirty="0"/>
              <a:t>provides best-effort delivery with no acknowledgment required, whereas </a:t>
            </a:r>
            <a:r>
              <a:rPr lang="en-US" b="1" i="1" dirty="0"/>
              <a:t>QoS -1</a:t>
            </a:r>
            <a:r>
              <a:rPr lang="en-US" dirty="0"/>
              <a:t> is similar but operates without even establishing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QoS 1 (At least once): </a:t>
            </a:r>
            <a:r>
              <a:rPr lang="en-US" dirty="0"/>
              <a:t>ensures message delivery with acknowledgments; sender retransmits if necessary. Duplicates are managed by the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QoS 2 (Exactly once): </a:t>
            </a:r>
            <a:r>
              <a:rPr lang="en-US" dirty="0"/>
              <a:t>guarantees unique message delivery through a two-step acknowledgment process between sender and receiver, eliminating duplicates</a:t>
            </a:r>
          </a:p>
        </p:txBody>
      </p:sp>
      <p:pic>
        <p:nvPicPr>
          <p:cNvPr id="11" name="Immagine 10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27819A1C-BBB6-EDEB-43C1-C2A9E01E4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882368"/>
            <a:ext cx="1612578" cy="806289"/>
          </a:xfrm>
          <a:prstGeom prst="rect">
            <a:avLst/>
          </a:prstGeom>
        </p:spPr>
      </p:pic>
      <p:pic>
        <p:nvPicPr>
          <p:cNvPr id="13" name="Immagine 1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E6A20C47-F58A-DF65-E66A-221A4B8700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7" y="1944897"/>
            <a:ext cx="1643828" cy="1114531"/>
          </a:xfrm>
          <a:prstGeom prst="rect">
            <a:avLst/>
          </a:prstGeom>
        </p:spPr>
      </p:pic>
      <p:pic>
        <p:nvPicPr>
          <p:cNvPr id="15" name="Immagine 1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C2337C55-F8E4-C3C8-26C7-DB3449BBEE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26" y="3296299"/>
            <a:ext cx="1682790" cy="14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 comparison: end-to-end delay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8"/>
            <a:ext cx="4114799" cy="375864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QoS levels, QoS -1 and QoS 0, outperform higher levels with publications delivered in milliseconds, thanks to their no-acknowledgment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Conversely, QoS 1 and QoS 2 show longer delays due to handshake waiting and retransmissions in case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 1 exhibits less delay than QoS 2 attributed to fewer packet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B6C4408-20CC-E51D-1561-F274F5AA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38798"/>
            <a:ext cx="4215866" cy="26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 comparison: hit rate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1338"/>
            <a:ext cx="4330824" cy="368663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 1 and QoS 2 achieve significantly higher hit rates than the other levels, a result of their acknowledgment and retransmission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 -1 and QoS 0 demonstrate similar performances, with QoS 0 slightly better due to the establishment of a connection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 1 exceeds QoS 2 in hit rates, due to QoS 2's extra exchanges. QoS 1 allows duplicates; QoS 2 ensures 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C528430-8EAB-20CD-285B-D3E05585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059582"/>
            <a:ext cx="388024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724C-BC44-4CEB-97C0-5DDAA4A2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5918-5616-4C94-A808-9556EF89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of Service choice directly depends on the application's needs, balancing between responsiveness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QoS levels are suitable for applications that require responsiveness as a priority, but in contrast, packet losses will be high in error-prone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 1 and QoS 2 are appropriate to manage applications that have reliability as key requirement, despite the reactivity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Moreover, QoS 2 is crucial for sensitive applications in which delivery only once is a key need without duplicates upon receipt</a:t>
            </a:r>
          </a:p>
        </p:txBody>
      </p:sp>
    </p:spTree>
    <p:extLst>
      <p:ext uri="{BB962C8B-B14F-4D97-AF65-F5344CB8AC3E}">
        <p14:creationId xmlns:p14="http://schemas.microsoft.com/office/powerpoint/2010/main" val="16781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13174</TotalTime>
  <Words>599</Words>
  <PresentationFormat>Presentazione su schermo (16:9)</PresentationFormat>
  <Paragraphs>71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Implementation of MQTT-SN in OMNeT++  Tayfun Gumus </vt:lpstr>
      <vt:lpstr>MQTT-SN overview</vt:lpstr>
      <vt:lpstr>Objectives</vt:lpstr>
      <vt:lpstr>Implementation with OMNeT++</vt:lpstr>
      <vt:lpstr>Quality of Service (QoS) evaluation</vt:lpstr>
      <vt:lpstr>QoS levels overview</vt:lpstr>
      <vt:lpstr>QoS comparison: end-to-end delay</vt:lpstr>
      <vt:lpstr>QoS comparison: hit rate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2021-01-08T10:25:37Z</dcterms:created>
  <dcterms:modified xsi:type="dcterms:W3CDTF">2024-04-08T21:17:16Z</dcterms:modified>
</cp:coreProperties>
</file>