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–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–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–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–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5890"/>
  </p:normalViewPr>
  <p:slideViewPr>
    <p:cSldViewPr snapToGrid="0" snapToObjects="1">
      <p:cViewPr varScale="1">
        <p:scale>
          <a:sx n="90" d="100"/>
          <a:sy n="90" d="100"/>
        </p:scale>
        <p:origin x="232" y="7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smtClean="0"/>
              <a:t>12/4/19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361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12/4/19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256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  <a:t>12/4/19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651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12/4/19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082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smtClean="0"/>
              <a:t>12/4/19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559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12/4/19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378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t>12/4/19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378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12/4/19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886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12/4/19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262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smtClean="0"/>
              <a:t>12/4/19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897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smtClean="0"/>
              <a:t>12/4/19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615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smtClean="0"/>
              <a:t>12/4/19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551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DE234-7A77-0047-AEE8-EC4DA1B1C4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Fake Review predictions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95E092-BD15-7C40-8A11-FA0EB2670C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Tay Jia Xing</a:t>
            </a:r>
          </a:p>
          <a:p>
            <a:r>
              <a:rPr lang="en-US" dirty="0"/>
              <a:t>General Assembly DSI 10</a:t>
            </a:r>
          </a:p>
        </p:txBody>
      </p:sp>
    </p:spTree>
    <p:extLst>
      <p:ext uri="{BB962C8B-B14F-4D97-AF65-F5344CB8AC3E}">
        <p14:creationId xmlns:p14="http://schemas.microsoft.com/office/powerpoint/2010/main" val="1951132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BD539-EFBF-0545-9270-FA4484178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 /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6D89B1-F255-2249-8CF4-81120BB039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More consumers are also relying on online reviews for purchase decision making. Online reviews have become a tool whereby business seeks to improve sales. Business can also be targeted with negative review to tarnish its reputation.</a:t>
            </a:r>
          </a:p>
          <a:p>
            <a:pPr marL="0" indent="0">
              <a:buNone/>
            </a:pPr>
            <a:r>
              <a:rPr lang="en-US" dirty="0"/>
              <a:t>This project aims to train a machine learning classifier model to predict whether a review posted on Yelp is recommended/spam/genuine or not recommended/ham/fake. </a:t>
            </a:r>
          </a:p>
        </p:txBody>
      </p:sp>
    </p:spTree>
    <p:extLst>
      <p:ext uri="{BB962C8B-B14F-4D97-AF65-F5344CB8AC3E}">
        <p14:creationId xmlns:p14="http://schemas.microsoft.com/office/powerpoint/2010/main" val="680372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AA49B-5E1A-BB47-9918-92983A070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D00706-B6BE-EF45-B4CE-0BF806C341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Labelled dataset for Yelp </a:t>
            </a:r>
          </a:p>
          <a:p>
            <a:r>
              <a:rPr lang="en-US" dirty="0"/>
              <a:t>Year 2004 – 2015 on restaurants in the US.</a:t>
            </a:r>
          </a:p>
          <a:p>
            <a:r>
              <a:rPr lang="en-SG" dirty="0"/>
              <a:t>358,957 observations (90% </a:t>
            </a:r>
            <a:r>
              <a:rPr lang="en-US" dirty="0"/>
              <a:t>genuine reviews and 10% fake reviews)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9" name="Folded Corner 8">
            <a:extLst>
              <a:ext uri="{FF2B5EF4-FFF2-40B4-BE49-F238E27FC236}">
                <a16:creationId xmlns:a16="http://schemas.microsoft.com/office/drawing/2014/main" id="{1A4F9576-5857-F041-94F6-92805E1EF4D5}"/>
              </a:ext>
            </a:extLst>
          </p:cNvPr>
          <p:cNvSpPr/>
          <p:nvPr/>
        </p:nvSpPr>
        <p:spPr>
          <a:xfrm>
            <a:off x="600075" y="3714750"/>
            <a:ext cx="4943475" cy="2457450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Class 0</a:t>
            </a:r>
          </a:p>
          <a:p>
            <a:pPr algn="ctr"/>
            <a:endParaRPr lang="en-SG" dirty="0"/>
          </a:p>
          <a:p>
            <a:pPr algn="ctr"/>
            <a:r>
              <a:rPr lang="en-SG" dirty="0"/>
              <a:t>“I had the braised lamb sandwich and was one of the best sandwiches of my life. Do yourself a favour and try this place! Friendly service and cosy atmosphere.”</a:t>
            </a:r>
          </a:p>
        </p:txBody>
      </p:sp>
      <p:sp>
        <p:nvSpPr>
          <p:cNvPr id="10" name="Folded Corner 9">
            <a:extLst>
              <a:ext uri="{FF2B5EF4-FFF2-40B4-BE49-F238E27FC236}">
                <a16:creationId xmlns:a16="http://schemas.microsoft.com/office/drawing/2014/main" id="{FE0E8004-0BE2-0948-8A7B-1299D9F9FD62}"/>
              </a:ext>
            </a:extLst>
          </p:cNvPr>
          <p:cNvSpPr/>
          <p:nvPr/>
        </p:nvSpPr>
        <p:spPr>
          <a:xfrm>
            <a:off x="6178677" y="3714750"/>
            <a:ext cx="4943475" cy="2457450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  <a:p>
            <a:pPr algn="ctr"/>
            <a:r>
              <a:rPr lang="en-SG" dirty="0"/>
              <a:t>Class 1</a:t>
            </a:r>
          </a:p>
          <a:p>
            <a:pPr algn="ctr"/>
            <a:endParaRPr lang="en-SG" dirty="0"/>
          </a:p>
          <a:p>
            <a:pPr algn="ctr"/>
            <a:r>
              <a:rPr lang="en-SG" dirty="0"/>
              <a:t>“The food at snack is a selection of popular Greek dishes. The appetizer tray is good as is the Greek salad. We were underwhelmed with the main courses. There are 4-5 tables here so it's sometimes hard to get seated.”</a:t>
            </a:r>
          </a:p>
        </p:txBody>
      </p:sp>
    </p:spTree>
    <p:extLst>
      <p:ext uri="{BB962C8B-B14F-4D97-AF65-F5344CB8AC3E}">
        <p14:creationId xmlns:p14="http://schemas.microsoft.com/office/powerpoint/2010/main" val="839841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0F6E8-900A-9840-9A36-B6695E32A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93F07-C7DB-A147-9F14-0C8F8B1FCC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3752" y="1828800"/>
            <a:ext cx="10058400" cy="2164842"/>
          </a:xfrm>
        </p:spPr>
        <p:txBody>
          <a:bodyPr/>
          <a:lstStyle/>
          <a:p>
            <a:r>
              <a:rPr lang="en-US" dirty="0" err="1"/>
              <a:t>Downsample</a:t>
            </a:r>
            <a:r>
              <a:rPr lang="en-US" dirty="0"/>
              <a:t> – </a:t>
            </a:r>
            <a:r>
              <a:rPr lang="en-SG" dirty="0"/>
              <a:t>105,409 observations (65% </a:t>
            </a:r>
            <a:r>
              <a:rPr lang="en-US" dirty="0"/>
              <a:t>genuine reviews and 35% fake reviews)</a:t>
            </a:r>
          </a:p>
          <a:p>
            <a:r>
              <a:rPr lang="en-US" dirty="0"/>
              <a:t>Extract letters only</a:t>
            </a:r>
          </a:p>
          <a:p>
            <a:r>
              <a:rPr lang="en-SG" dirty="0"/>
              <a:t>Remove </a:t>
            </a:r>
            <a:r>
              <a:rPr lang="en-SG" dirty="0" err="1"/>
              <a:t>stopwords</a:t>
            </a:r>
            <a:endParaRPr lang="en-US" dirty="0"/>
          </a:p>
          <a:p>
            <a:r>
              <a:rPr lang="en-US" dirty="0"/>
              <a:t>NLTK </a:t>
            </a:r>
            <a:r>
              <a:rPr lang="en-US" dirty="0" err="1"/>
              <a:t>Lemmatizer</a:t>
            </a:r>
            <a:endParaRPr lang="en-US" dirty="0"/>
          </a:p>
          <a:p>
            <a:r>
              <a:rPr lang="en-US" dirty="0"/>
              <a:t>TF-IDF Vectorizer</a:t>
            </a:r>
            <a:endParaRPr lang="en-SG" dirty="0"/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2819764-EE64-1447-967C-2BC2976E8E74}"/>
              </a:ext>
            </a:extLst>
          </p:cNvPr>
          <p:cNvSpPr txBox="1">
            <a:spLocks/>
          </p:cNvSpPr>
          <p:nvPr/>
        </p:nvSpPr>
        <p:spPr>
          <a:xfrm>
            <a:off x="1069848" y="3728466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Model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B944154-A8F8-CD43-887E-A89975F8CA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8423223"/>
              </p:ext>
            </p:extLst>
          </p:nvPr>
        </p:nvGraphicFramePr>
        <p:xfrm>
          <a:off x="1063750" y="5080634"/>
          <a:ext cx="7908799" cy="74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550988">
                  <a:extLst>
                    <a:ext uri="{9D8B030D-6E8A-4147-A177-3AD203B41FA5}">
                      <a16:colId xmlns:a16="http://schemas.microsoft.com/office/drawing/2014/main" val="3679202050"/>
                    </a:ext>
                  </a:extLst>
                </a:gridCol>
                <a:gridCol w="1614487">
                  <a:extLst>
                    <a:ext uri="{9D8B030D-6E8A-4147-A177-3AD203B41FA5}">
                      <a16:colId xmlns:a16="http://schemas.microsoft.com/office/drawing/2014/main" val="926601628"/>
                    </a:ext>
                  </a:extLst>
                </a:gridCol>
                <a:gridCol w="1832170">
                  <a:extLst>
                    <a:ext uri="{9D8B030D-6E8A-4147-A177-3AD203B41FA5}">
                      <a16:colId xmlns:a16="http://schemas.microsoft.com/office/drawing/2014/main" val="3612621422"/>
                    </a:ext>
                  </a:extLst>
                </a:gridCol>
                <a:gridCol w="1911154">
                  <a:extLst>
                    <a:ext uri="{9D8B030D-6E8A-4147-A177-3AD203B41FA5}">
                      <a16:colId xmlns:a16="http://schemas.microsoft.com/office/drawing/2014/main" val="4625147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ROC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8922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9790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8327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56F32-F34A-BE4E-8D15-39358EF55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 / features engineering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A5CCD6-4522-7F4D-98A5-4213CF4FD7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875948"/>
            <a:ext cx="10058400" cy="43605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/>
              <a:t>Review Features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21CF49FF-5CFB-FA49-99A9-10630B633EEE}"/>
              </a:ext>
            </a:extLst>
          </p:cNvPr>
          <p:cNvSpPr txBox="1">
            <a:spLocks/>
          </p:cNvSpPr>
          <p:nvPr/>
        </p:nvSpPr>
        <p:spPr>
          <a:xfrm>
            <a:off x="1069847" y="2505201"/>
            <a:ext cx="4516565" cy="3544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Number of words / characters</a:t>
            </a:r>
          </a:p>
          <a:p>
            <a:r>
              <a:rPr lang="en-US" dirty="0"/>
              <a:t>Syllable count</a:t>
            </a:r>
          </a:p>
          <a:p>
            <a:r>
              <a:rPr lang="en-US" dirty="0"/>
              <a:t>Number of Uppercase characters</a:t>
            </a:r>
          </a:p>
          <a:p>
            <a:r>
              <a:rPr lang="en-US" dirty="0"/>
              <a:t>Ratio of uppercase characters</a:t>
            </a:r>
          </a:p>
          <a:p>
            <a:r>
              <a:rPr lang="en-US" dirty="0" err="1"/>
              <a:t>Textblob</a:t>
            </a:r>
            <a:r>
              <a:rPr lang="en-US" dirty="0"/>
              <a:t> – Polarity / Subjectivity</a:t>
            </a:r>
          </a:p>
          <a:p>
            <a:r>
              <a:rPr lang="en-US" dirty="0" err="1"/>
              <a:t>SpaCy</a:t>
            </a:r>
            <a:r>
              <a:rPr lang="en-US" dirty="0"/>
              <a:t> – POS tags (</a:t>
            </a:r>
            <a:r>
              <a:rPr lang="en-US" dirty="0" err="1"/>
              <a:t>eg</a:t>
            </a:r>
            <a:r>
              <a:rPr lang="en-US" dirty="0"/>
              <a:t>, ADJ, NOUN)</a:t>
            </a:r>
          </a:p>
          <a:p>
            <a:r>
              <a:rPr lang="en-US" dirty="0"/>
              <a:t>Rating difference</a:t>
            </a:r>
          </a:p>
          <a:p>
            <a:r>
              <a:rPr lang="en-US" dirty="0"/>
              <a:t>Total 60 review features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6184BC3-23D0-104C-8EA0-CC6FCA979F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8852" y="2289397"/>
            <a:ext cx="4813300" cy="349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954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5AB58-9278-064B-A748-EB9276E57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 / features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7171E4-8072-9645-9407-AACAE3FE1D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557462"/>
            <a:ext cx="5273802" cy="3815906"/>
          </a:xfrm>
        </p:spPr>
        <p:txBody>
          <a:bodyPr>
            <a:normAutofit/>
          </a:bodyPr>
          <a:lstStyle/>
          <a:p>
            <a:r>
              <a:rPr lang="en-US" dirty="0"/>
              <a:t>Total number of review by each user</a:t>
            </a:r>
          </a:p>
          <a:p>
            <a:r>
              <a:rPr lang="en-US" dirty="0"/>
              <a:t>Average duration between each review</a:t>
            </a:r>
          </a:p>
          <a:p>
            <a:r>
              <a:rPr lang="en-US" dirty="0"/>
              <a:t>Number of same day reviews posted</a:t>
            </a:r>
          </a:p>
          <a:p>
            <a:r>
              <a:rPr lang="en-US" dirty="0"/>
              <a:t>User lifetime</a:t>
            </a:r>
          </a:p>
          <a:p>
            <a:r>
              <a:rPr lang="en-US" dirty="0"/>
              <a:t>Ratio of no. reviews / lifetime</a:t>
            </a:r>
          </a:p>
          <a:p>
            <a:r>
              <a:rPr lang="en-US" dirty="0"/>
              <a:t>Ratio of no. reviews / dataset timespan</a:t>
            </a:r>
          </a:p>
          <a:p>
            <a:r>
              <a:rPr lang="en-US" dirty="0"/>
              <a:t>Ratio of positive &amp; negative ratings</a:t>
            </a:r>
          </a:p>
          <a:p>
            <a:r>
              <a:rPr lang="en-US" dirty="0"/>
              <a:t>Deviation of user’s rating</a:t>
            </a:r>
          </a:p>
          <a:p>
            <a:r>
              <a:rPr lang="en-US" dirty="0"/>
              <a:t>Total 20 features</a:t>
            </a:r>
          </a:p>
        </p:txBody>
      </p:sp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3943D7FD-507E-B744-90B6-6D54B13C5B17}"/>
              </a:ext>
            </a:extLst>
          </p:cNvPr>
          <p:cNvSpPr txBox="1">
            <a:spLocks/>
          </p:cNvSpPr>
          <p:nvPr/>
        </p:nvSpPr>
        <p:spPr>
          <a:xfrm>
            <a:off x="1069848" y="1875948"/>
            <a:ext cx="10058400" cy="4360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sz="3200" dirty="0"/>
              <a:t>Users Features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BAE373-6E3B-DC44-AA03-EA12AEFDAD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1300" y="2312003"/>
            <a:ext cx="47244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523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D586B-2072-AA43-8F2F-E94039133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2F4FE1D-4F54-CC41-80B0-6B47F2E234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2605315"/>
              </p:ext>
            </p:extLst>
          </p:nvPr>
        </p:nvGraphicFramePr>
        <p:xfrm>
          <a:off x="1063752" y="1933130"/>
          <a:ext cx="9408985" cy="28651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222498">
                  <a:extLst>
                    <a:ext uri="{9D8B030D-6E8A-4147-A177-3AD203B41FA5}">
                      <a16:colId xmlns:a16="http://schemas.microsoft.com/office/drawing/2014/main" val="2897312134"/>
                    </a:ext>
                  </a:extLst>
                </a:gridCol>
                <a:gridCol w="2700338">
                  <a:extLst>
                    <a:ext uri="{9D8B030D-6E8A-4147-A177-3AD203B41FA5}">
                      <a16:colId xmlns:a16="http://schemas.microsoft.com/office/drawing/2014/main" val="3535636361"/>
                    </a:ext>
                  </a:extLst>
                </a:gridCol>
                <a:gridCol w="1385887">
                  <a:extLst>
                    <a:ext uri="{9D8B030D-6E8A-4147-A177-3AD203B41FA5}">
                      <a16:colId xmlns:a16="http://schemas.microsoft.com/office/drawing/2014/main" val="1589548370"/>
                    </a:ext>
                  </a:extLst>
                </a:gridCol>
                <a:gridCol w="1057275">
                  <a:extLst>
                    <a:ext uri="{9D8B030D-6E8A-4147-A177-3AD203B41FA5}">
                      <a16:colId xmlns:a16="http://schemas.microsoft.com/office/drawing/2014/main" val="1191332796"/>
                    </a:ext>
                  </a:extLst>
                </a:gridCol>
                <a:gridCol w="1042987">
                  <a:extLst>
                    <a:ext uri="{9D8B030D-6E8A-4147-A177-3AD203B41FA5}">
                      <a16:colId xmlns:a16="http://schemas.microsoft.com/office/drawing/2014/main" val="8888427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Recall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8447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Review 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8763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Review 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4619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User 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7765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User + Review 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133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User + Review 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2868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User + Review Features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(Top 20 features 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4547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0437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316B8-CFE4-F44B-9A6C-F423FFD72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20 features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3FE9FC-3A44-3840-8A66-86F3DC7EA5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590" y="1671637"/>
            <a:ext cx="6908708" cy="44719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2665939-5531-A34D-87CB-A6D6CAB301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2953" y="611125"/>
            <a:ext cx="3959188" cy="288690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AB93412-6860-9949-8A02-6801929B74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2953" y="3600707"/>
            <a:ext cx="3959188" cy="2772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7289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7F466-1310-3C4E-A0D8-F9F2CC02E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0FB6C-7DA2-A148-BC24-A7ACE91065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735645"/>
            <a:ext cx="10058400" cy="4050792"/>
          </a:xfrm>
        </p:spPr>
        <p:txBody>
          <a:bodyPr/>
          <a:lstStyle/>
          <a:p>
            <a:r>
              <a:rPr lang="en-US" dirty="0"/>
              <a:t>Based on review text alone, its not sufficient to determine which review are fake or genuine.</a:t>
            </a:r>
          </a:p>
          <a:p>
            <a:r>
              <a:rPr lang="en-US" dirty="0"/>
              <a:t>Some review features like polarity, subjectively and difference in rating from the restaurant's average rating can be helpful for prediction.</a:t>
            </a:r>
          </a:p>
          <a:p>
            <a:r>
              <a:rPr lang="en-US" dirty="0"/>
              <a:t>User's behavior is critical to make this prediction.</a:t>
            </a:r>
          </a:p>
          <a:p>
            <a:r>
              <a:rPr lang="en-US" dirty="0"/>
              <a:t>Limitations of model:</a:t>
            </a:r>
          </a:p>
          <a:p>
            <a:pPr lvl="1"/>
            <a:r>
              <a:rPr lang="en-US" dirty="0"/>
              <a:t>Requires data on user’s behavior over time</a:t>
            </a:r>
          </a:p>
          <a:p>
            <a:pPr lvl="1"/>
            <a:r>
              <a:rPr lang="en-US" dirty="0"/>
              <a:t>Challenge to predict single review users and new users</a:t>
            </a:r>
          </a:p>
          <a:p>
            <a:r>
              <a:rPr lang="en-US" dirty="0"/>
              <a:t>Cost of misclassification – Reputation lost on restaurant, degraded user experience and creditability of website.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5889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229</TotalTime>
  <Words>479</Words>
  <Application>Microsoft Macintosh PowerPoint</Application>
  <PresentationFormat>Widescreen</PresentationFormat>
  <Paragraphs>102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Calibri</vt:lpstr>
      <vt:lpstr>Rockwell</vt:lpstr>
      <vt:lpstr>Rockwell Condensed</vt:lpstr>
      <vt:lpstr>Rockwell Extra Bold</vt:lpstr>
      <vt:lpstr>Wingdings</vt:lpstr>
      <vt:lpstr>Wood Type</vt:lpstr>
      <vt:lpstr>Fake Review predictions</vt:lpstr>
      <vt:lpstr>Problem statement / background</vt:lpstr>
      <vt:lpstr>Data Source</vt:lpstr>
      <vt:lpstr>Data cleaning</vt:lpstr>
      <vt:lpstr>Eda / features engineering</vt:lpstr>
      <vt:lpstr>Eda / features engineering</vt:lpstr>
      <vt:lpstr>model</vt:lpstr>
      <vt:lpstr>Top 20 features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Fake Review predictions</dc:title>
  <dc:creator>Jia Xing Tay</dc:creator>
  <cp:lastModifiedBy>Jia Xing Tay</cp:lastModifiedBy>
  <cp:revision>19</cp:revision>
  <dcterms:created xsi:type="dcterms:W3CDTF">2019-12-04T11:22:08Z</dcterms:created>
  <dcterms:modified xsi:type="dcterms:W3CDTF">2019-12-04T15:11:13Z</dcterms:modified>
</cp:coreProperties>
</file>