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85F00BC-6F8E-43BA-83A6-7B45C772E29F}">
  <a:tblStyle styleId="{B85F00BC-6F8E-43BA-83A6-7B45C772E2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32669225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32669225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32669225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32669225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32669225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32669225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32669225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32669225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my v2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32669225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32669225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32669225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32669225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32669225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32669225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3266922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3266922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32669225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32669225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32669225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32669225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32669225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32669225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did more but alot were correlated. Ie various combo such as </a:t>
            </a:r>
            <a:r>
              <a:rPr lang="en"/>
              <a:t>porch, garage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32669225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32669225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32669225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32669225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1st Flr SF, 2nd Flr SF, Total Bsmt SF, Wood Deck SF, Open Porch SF, Garage Area,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32669225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32669225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" y="0"/>
            <a:ext cx="9143995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470450"/>
            <a:ext cx="8520600" cy="9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How we build our model that predicts the price of a house at sale in Ames, Iowa before a sale.</a:t>
            </a:r>
            <a:endParaRPr b="1" sz="24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688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DSI 10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Jia Xing &amp; Andrew </a:t>
            </a:r>
            <a:endParaRPr b="1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Regression model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It is really a very good model but too complex to explain and reduce it to ~25.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900" y="2025801"/>
            <a:ext cx="4027401" cy="229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3741" y="2025800"/>
            <a:ext cx="4666364" cy="229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Coefficient ranking 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Features with high coeff to price.			</a:t>
            </a:r>
            <a:r>
              <a:rPr lang="en"/>
              <a:t>Features with negative coeff to price.	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4125" y="2107760"/>
            <a:ext cx="3638176" cy="2468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900" y="2114900"/>
            <a:ext cx="3638176" cy="245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we differ in how we try to reduce features: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Jia Xing: Increased alpha to reduce the number of features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Andrew: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Presence of high correlated features make his lasso unstable.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Optimal_alpha changed with every run of the notebook..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Tried ElasticNet but the optimal feature changed it to a pure lasso.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Finally use Ridge and a feature select base on highest coefficient.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Whats useful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Reducing common features or nearzerovariance.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Ie if all houses have aircon, then model can’t learn to predict non aircon house.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70174"/>
            <a:ext cx="3693750" cy="231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Jia Xing’s final Lasso with 25 features.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1D1C1D"/>
                </a:solidFill>
                <a:highlight>
                  <a:srgbClr val="FFFFFF"/>
                </a:highlight>
              </a:rPr>
              <a:t>Kaggle score: 32961.87211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Lasso score: 0.881				Lasso rmse: 27415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694999"/>
            <a:ext cx="4206499" cy="219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2675" y="2419650"/>
            <a:ext cx="3466850" cy="235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Andrew’s preferred model: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Simple MLR Using All12F,Overall Qual &amp; age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Kaggle score: 34772.95786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/>
              <a:t>Why?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Based on the histogram of Sale Price, most of the property cost &gt;$100,000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The deviation of the mean absolute error and root mean square error from the complicated 30 feature models does not differ that much in the grand scale of things. </a:t>
            </a:r>
            <a:r>
              <a:rPr i="1" lang="en" sz="1500" u="sng"/>
              <a:t>His Ridge2 RMSE is 6K less than MLR.</a:t>
            </a:r>
            <a:endParaRPr i="1" sz="1500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Simple MLR Adjust R2 is 0.82 while his Ridge2 is 0.87</a:t>
            </a:r>
            <a:endParaRPr sz="1500"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1700" y="445025"/>
            <a:ext cx="3560600" cy="23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and flow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Exploring and cleaning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Exploratory Data Plots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Creation of Baseline model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Embedded method of feature selection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and cleaning the data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 created here is created using a regression model based on the Ames Housing Dataset.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</a:rPr>
              <a:t>Problems with the dataset</a:t>
            </a:r>
            <a:endParaRPr u="sng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Missing values caused by NA and null. - filled with various methods.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Mislabeling</a:t>
            </a:r>
            <a:r>
              <a:rPr lang="en"/>
              <a:t> of types.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Ordinal rank some of the categories.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Presence of outliers - Drop 2 big houses with &gt;4000 sq ft.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Snippets of code</a:t>
            </a:r>
            <a:endParaRPr i="1" sz="240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Changing the types (i.e ms_subclass for get dummies later)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Filling data with median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Changing into Ordinal</a:t>
            </a:r>
            <a:endParaRPr sz="120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523" y="2786478"/>
            <a:ext cx="3068853" cy="97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800" y="1582989"/>
            <a:ext cx="7508350" cy="79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521" y="4026525"/>
            <a:ext cx="5340404" cy="97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Plots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Both of us did plots and realise that there are outlier data and there are some features that might make sense if we combine them. Ie basement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600" y="1942275"/>
            <a:ext cx="4090700" cy="26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942275"/>
            <a:ext cx="3784503" cy="26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Both of us combined Gr_living_area and total_bsmt_sf.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Datapoints became more packed.</a:t>
            </a:r>
            <a:endParaRPr sz="1500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83475"/>
            <a:ext cx="82296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Creation of Baseline model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 knows that area is related to price.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R2 = </a:t>
            </a:r>
            <a:r>
              <a:rPr lang="en"/>
              <a:t>0.72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Mean Absolute Error: 29593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Roo</a:t>
            </a:r>
            <a:r>
              <a:rPr lang="en"/>
              <a:t>t Mean Squared Error: 42867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175" y="1649875"/>
            <a:ext cx="4320126" cy="27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3 MLR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All12F,Overall Qual &amp; age based on correlation heatmap.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All12F is a blend of various area features.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Adj 0.79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Mean Absolute Error: 24364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Root Mean Squared Error: 35182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6190" y="1549750"/>
            <a:ext cx="347073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Embedded method of feature selection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of us also tried get dummies and did lasso and ridge for </a:t>
            </a:r>
            <a:r>
              <a:rPr b="1" lang="en"/>
              <a:t>ALL</a:t>
            </a:r>
            <a:r>
              <a:rPr lang="en"/>
              <a:t> features.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Problems we faced: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How to do feature selection - not easy to explain 106 features to stakeholders.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3" name="Google Shape;113;p21"/>
          <p:cNvGraphicFramePr/>
          <p:nvPr/>
        </p:nvGraphicFramePr>
        <p:xfrm>
          <a:off x="1049250" y="299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{B85F00BC-6F8E-43BA-83A6-7B45C772E29F}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/>
                        <a:t>Very good adjusted R2	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/>
                        <a:t>Very good RMSE</a:t>
                      </a:r>
                      <a:endParaRPr b="1" sz="1200"/>
                    </a:p>
                    <a:p>
                      <a:pPr indent="0" lvl="0" marL="0" rtl="0" algn="l"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Features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lasso score: 0.918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lasso RMSE: 22678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106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ridge score:0.916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1D1C1D"/>
                          </a:solidFill>
                          <a:highlight>
                            <a:srgbClr val="FFFFFF"/>
                          </a:highlight>
                        </a:rPr>
                        <a:t>ridge RMSE:23033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106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