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74" r:id="rId6"/>
    <p:sldId id="276" r:id="rId7"/>
    <p:sldId id="260" r:id="rId8"/>
    <p:sldId id="275" r:id="rId9"/>
    <p:sldId id="261" r:id="rId10"/>
    <p:sldId id="278" r:id="rId11"/>
    <p:sldId id="279" r:id="rId12"/>
    <p:sldId id="269" r:id="rId13"/>
    <p:sldId id="262" r:id="rId14"/>
    <p:sldId id="280" r:id="rId15"/>
    <p:sldId id="268" r:id="rId16"/>
    <p:sldId id="272" r:id="rId17"/>
    <p:sldId id="281" r:id="rId18"/>
    <p:sldId id="264" r:id="rId19"/>
    <p:sldId id="265" r:id="rId20"/>
    <p:sldId id="273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30" autoAdjust="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2:38:55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2590 288 24575,'-1'-6'0,"0"1"0,0-1 0,0 0 0,-1 1 0,0 0 0,0-1 0,0 1 0,-1 0 0,0 0 0,0 0 0,0 1 0,-1-1 0,1 1 0,-1 0 0,0 0 0,0 0 0,-7-5 0,-12-8 0,0 0 0,-29-15 0,36 22 0,-11-3 0,0 2 0,0 0 0,-1 2 0,0 1 0,0 1 0,-1 1 0,-31-2 0,-23-5 0,12 0 0,0 3 0,-123 0 0,-284 11 0,448 1 0,0 1 0,0 1 0,-44 14 0,-26 4 0,71-16 0,0 1 0,-36 14 0,35-10 0,-51 11 0,38-12 0,1 2 0,-45 20 0,-35 9 0,77-26 0,1 2 0,0 2 0,-62 36 0,-9 12 0,107-61 0,0-1 0,0 1 0,1 1 0,0-1 0,0 1 0,1 1 0,0-1 0,0 1 0,1 0 0,0 0 0,0 1 0,1-1 0,0 1 0,0 0 0,1 0 0,0 0 0,1 1 0,-2 18 0,-4 23 0,2-15 0,-2 69 0,11-54 0,3 1 0,2-1 0,21 74 0,-5-24 0,32 95 0,-37-116 0,-5-19 0,25 66 0,-4-6 0,-26-83 0,26 66 0,2-19 0,4-1 0,4-3 0,68 96 0,-74-131 0,72 68 0,-53-58 0,5-1 0,2-3 0,2-3 0,117 65 0,-132-83 0,45 23 0,2-5 0,186 64 0,80-22 0,-316-84 0,67 3 0,20 1 0,-41-1-287,0-5-1,104-8 1,-46 1 77,-74-3 157,-1-4-1,1-3 1,-2-3-1,81-27 0,-73 13 54,-2-4 0,125-67 0,-202 97 0,19-11 108,0 0 0,-1-1 0,-1-2-1,0 0 1,-1-1 0,-1-2 0,-1 0-1,-1-1 1,-1-1 0,0 0-1,18-33 1,-8 4-62,-13 25-46,-1-1 1,-2 0-1,11-32 0,55-194 0,-61 191 0,-3 0 0,9-92 0,-20-60 0,-4 116 0,-1 74 0,0 0 0,-2 0 0,-1 1 0,-8-26 0,-9-47 0,15 57 0,-2 0 0,-2 1 0,-1 0 0,-2 0 0,-1 2 0,-2 0 0,-2 0 0,-32-45 0,24 43 0,-2 1 0,-2 2 0,-2 0 0,-1 2 0,-1 2 0,-70-48 0,24 23 0,47 30 0,-2 2 0,-1 1 0,-70-31 0,7 6 0,68 31 0,-61-23 0,-9 5 0,-145-41 0,56 45 0,75 14 0,72 12 0,-54 0 0,57 4 0,-69-10 0,71 5 0,-53 0 0,53 4 0,-55-9 0,-15-7-20,46 8-652,-100-28-1,144 32-6153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4:47:42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1 350 24575,'2'12'0,"0"0"0,1-1 0,0 1 0,1-1 0,0 0 0,1 0 0,1-1 0,-1 1 0,8 9 0,14 30 0,-18-29 0,0 1 0,-2 0 0,0 0 0,5 39 0,1 5 0,2 29 0,-18-161 0,3-1 0,3 1 0,13-72 0,14-18 0,-25 131 0,-2-1 0,0 0 0,-3-50 0,1-18 0,-1 92 0,0 0 0,0 0 0,0 0 0,1 0 0,-1 0 0,0 0 0,1 0 0,0 0 0,-1 0 0,1 0 0,0 0 0,0 0 0,0 0 0,0 1 0,0-1 0,1 0 0,-1 1 0,0-1 0,1 1 0,-1-1 0,1 1 0,0 0 0,-1 0 0,1-1 0,0 1 0,2-1 0,0 2 0,0-1 0,0 0 0,0 1 0,0 0 0,0 0 0,0 0 0,0 0 0,0 1 0,0 0 0,-1-1 0,1 1 0,7 3 0,8 4 0,0 1 0,-1 1 0,0 0 0,19 15 0,81 55 0,-65-46 0,-2 2 0,85 77 0,-135-112 0,0 1 0,0-1 0,0 0 0,0 0 0,0-1 0,0 1 0,0 0 0,0 0 0,0 0 0,0-1 0,1 1 0,-1-1 0,0 1 0,1-1 0,-1 1 0,0-1 0,1 0 0,-1 1 0,1-1 0,-1 0 0,0 0 0,1 0 0,-1 0 0,0 0 0,1-1 0,-1 1 0,1 0 0,-1-1 0,0 1 0,1-1 0,-1 1 0,0-1 0,0 0 0,1 1 0,-1-1 0,0 0 0,0 0 0,0 0 0,0 0 0,0 0 0,0 0 0,0 0 0,-1 0 0,1 0 0,0 0 0,0-1 0,0-1 0,6-9 0,-1-1 0,0 1 0,8-28 0,-8 21 0,9-14 0,1 0 0,21-31 0,12-25 0,-47 86 0,-1 0 0,1-1 0,0 1 0,0 0 0,0 0 0,0 1 0,0-1 0,1 0 0,-1 1 0,1-1 0,0 1 0,-1 0 0,1 0 0,0 0 0,0 0 0,1 1 0,-1-1 0,0 1 0,6-2 0,-3 2 0,-1 1 0,0 0 0,1 0 0,-1 0 0,1 0 0,-1 1 0,1 0 0,-1 0 0,0 0 0,1 1 0,6 3 0,9 5 0,-1 1 0,0 1 0,-1 1 0,31 26 0,-39-31 0,-1 0 0,0 1 0,0 1 0,-1-1 0,0 2 0,-1-1 0,0 1 0,-1 0 0,0 1 0,0-1 0,-2 1 0,1 1 0,-1-1 0,-1 1 0,-1 0 0,0 0 0,0 0 0,-1 0 0,-1 1 0,0 13 0,-1 4 0,-1 0 0,-1-1 0,-2 1 0,-9 33 0,9-48-151,0 1-1,1 0 0,1 1 0,1-1 1,0 0-1,2 0 0,-1 1 1,7 29-1,-1-28-6674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4:47:4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88 378 24575,'93'3'0,"-49"-1"0,0-1 0,0-2 0,50-9 0,-81 6 0,0 0 0,-1-1 0,1 0 0,-1-1 0,-1-1 0,1 0 0,-1-1 0,0 0 0,-1 0 0,0-1 0,0-1 0,-1 1 0,0-2 0,0 1 0,6-12 0,-8 11 0,-1-1 0,0 1 0,-1-1 0,8-23 0,-11 29 0,-1 0 0,1 0 0,-1 0 0,0 1 0,-1-2 0,0 1 0,0 0 0,0 0 0,0 0 0,-1 0 0,0 0 0,-3-8 0,2 9 0,-1 1 0,1-1 0,-1 1 0,-1 0 0,1 0 0,0 0 0,-1 1 0,0-1 0,0 1 0,0 0 0,0 0 0,0 0 0,-1 1 0,1-1 0,-1 1 0,0 0 0,0 1 0,0-1 0,0 1 0,-9-2 0,-9 0 0,-1 0 0,0 2 0,-25 1 0,42 0 0,-13 0 0,-12 0 0,0 1 0,-59 10 0,80-8 0,0 0 0,1 1 0,-1 0 0,0 0 0,1 1 0,0 1 0,0 0 0,1 0 0,0 0 0,0 2 0,-14 13 0,13-10 0,0 0 0,1 0 0,0 1 0,1 0 0,0 1 0,1 0 0,0 0 0,2 0 0,-1 1 0,1 0 0,1 0 0,-2 17 0,4-22 0,1 1 0,1 0 0,0 0 0,1-1 0,-1 1 0,2 0 0,-1-1 0,1 1 0,1-1 0,0 1 0,0-1 0,1 0 0,0 0 0,1-1 0,0 1 0,0-1 0,0 0 0,1 0 0,9 8 0,23 21 0,2-3 0,1-1 0,68 41 0,-106-72 0,32 21 0,1-1 0,64 27 0,-46-34-1365,-30-11-5461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2:38:56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24575,'2'40'0,"9"50"0,-6-50 0,2 54 0,-8 409-1365,1-483-5461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2:38:5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24575,'1'18'0,"0"0"0,9 32 0,2 32 0,-11 584 79,-3-325-1523,2-320-5382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2:38:57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24575,'1'8'0,"1"0"0,0-1 0,0 1 0,1-1 0,0 0 0,0 0 0,6 8 0,3 10 0,91 219 0,13 5 0,-100-218 0,1-2 0,33 43 0,0 2 0,-31-47 0,2-1 0,1 0 0,31 28 0,3 4 0,-31-34 0,1-1 0,1-1 0,37 22 0,-22-14 0,31 19 0,2-3 0,118 53 0,-146-80 0,93 24 0,-116-38 0,0-1 0,0-1 0,0-1 0,1-1 0,-1-1 0,1-2 0,40-6 0,-56 4 0,0 1 0,-1-1 0,1-1 0,-1 1 0,0-1 0,0-1 0,-1 0 0,0 0 0,0 0 0,0-1 0,-1 0 0,1 0 0,8-16 0,5-7 0,-2-1 0,18-42 0,-25 46 0,-1-1 0,-1 0 0,-2-1 0,-1 0 0,4-34 0,-7 35 39,2 0-1,12-36 0,2-9-1518,-16 56-5346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2:38:58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24575,'1'0'0,"0"0"0,0 1 0,0-1 0,0 1 0,0-1 0,0 1 0,0 0 0,0-1 0,-1 1 0,1 0 0,0 0 0,0 0 0,-1-1 0,1 1 0,0 0 0,-1 0 0,1 0 0,-1 0 0,1 0 0,-1 0 0,1 0 0,-1 1 0,0-1 0,1 0 0,-1 0 0,0 0 0,0 2 0,4 36 0,-3-34 0,-2 185 0,3 30 0,10-148 0,-8-51 0,0 0 0,1 33 0,-7 42 0,3 72 0,11-104 0,0 16 0,-1-13 78,-3-34-1521,-5-15-5383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2:38:58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1 298 24575,'32'0'0,"-1"0"0,1-3 0,50-9 0,-46 5 0,43-2 0,-7 0 0,163-15 0,-103 1 0,240-74 0,-328 80-341,-1-2 0,-1-1-1,43-29 1,-72 41-6485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2:38:59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399 0 24575,'-1'9'0,"0"-1"0,0 1 0,-1-1 0,0 0 0,0 1 0,-1-1 0,0 0 0,0-1 0,-1 1 0,-7 10 0,-7 10 0,-31 34 0,10-14 0,-101 175 0,102-156 0,13-20 0,-14 22 0,39-68-45,0-1-1,-1 1 1,1-1-1,0 1 1,-1 0-1,1-1 1,-1 1-1,1-1 1,-1 1-1,1-1 1,-1 0-1,1 1 1,-1-1-1,1 1 1,-1-1-1,0 0 1,1 1-1,-1-1 1,0 0-1,1 0 1,-1 0-1,0 0 1,1 1-1,-1-1 1,0 0-1,1 0 0,-1 0 1,0 0-1,0-1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2:38:59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24575,'5'0'0,"0"1"0,0 0 0,1 0 0,-1 1 0,-1-1 0,1 1 0,0 0 0,0 1 0,-1-1 0,1 1 0,-1-1 0,0 2 0,7 4 0,52 57 0,-36-35 0,14 8 0,72 50 0,-71-56 0,77 71 0,-88-73 0,68 49 0,-67-55 0,-1 1 0,47 48 0,43 65 0,-25-18 0,-84-106-1365,-1-3-5461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4:47:40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2318 24575,'-2'0'0,"1"-1"0,-1 0 0,1 1 0,0-1 0,-1 0 0,1 0 0,0 0 0,0 0 0,0 0 0,-1 0 0,1 0 0,0 0 0,0-1 0,1 1 0,-1 0 0,0-1 0,0 1 0,1 0 0,-1-1 0,0 1 0,1-1 0,0 1 0,-1-1 0,1 1 0,0-1 0,0 0 0,0-1 0,-4-44 0,6 24 0,1 1 0,8-31 0,0 1 0,47-178 0,-43 158 0,40-117 0,-29 119 0,-2 7 0,29-121 0,-47 162 0,0 0 0,12-26 0,9-32 0,31-152 0,-46 185 0,26-69 0,-18 60 0,6-16 0,-4 9 0,24-102 0,-36 128 0,1 1 0,2 0 0,2 0 0,1 2 0,21-36 0,-32 62 0,0 0 0,-1-1 0,-1 1 0,1-1 0,-1 0 0,-1 0 0,3-13 0,-6 21 0,1 0 0,-1 0 0,1 0 0,-1 0 0,1 0 0,-1 0 0,0 0 0,1 0 0,-1 0 0,0 0 0,0 0 0,0 0 0,0 0 0,0 1 0,0-1 0,0 0 0,0 1 0,0-1 0,0 0 0,0 1 0,0 0 0,0-1 0,-1 1 0,1 0 0,0-1 0,0 1 0,0 0 0,-1 0 0,1 0 0,-2 0 0,-46 0 0,40 1 0,-18-1 0,1 0 0,0 0 0,1 2 0,-1 1 0,1 1 0,0 1 0,-40 13 0,-16 11 0,48-18 0,1 1 0,-46 24 0,65-29 0,-123 76 0,117-70 0,1 1 0,0 0 0,1 2 0,-28 31 0,42-37 0,17-14 0,17-12 0,37-29 0,-46 29 0,0 1 0,1 1 0,45-20 0,176-40 0,-117 39 0,41-9 0,-135 29 0,-29 13 0,1-1 0,-1 1 0,1 0 0,0 0 0,0 1 0,0-1 0,0 1 0,7-1 0,-11 3 0,1-1 0,0 0 0,-1 1 0,1-1 0,-1 1 0,1 0 0,-1-1 0,1 1 0,-1 0 0,1 0 0,-1 0 0,0 0 0,0 0 0,1 0 0,-1 1 0,0-1 0,0 0 0,0 1 0,0-1 0,0 0 0,-1 1 0,1-1 0,0 1 0,-1 0 0,1-1 0,-1 1 0,1-1 0,-1 1 0,0 0 0,1-1 0,-1 3 0,3 17 0,0 1 0,-1 23 0,6 39 0,1-31 0,-3 1 0,-2 0 0,-2 0 0,-7 78 0,1-114 20,0 1-1,-1-1 0,0-1 0,-2 1 1,-13 25-1,-12 36-1500,26-60-5345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0386-63B1-43C8-B52F-213A5D9D2997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229A1-087C-4938-9E6F-1E2B7D74C9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9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41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232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0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88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993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82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88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10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72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886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02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85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190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8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55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13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37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8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5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26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29A1-087C-4938-9E6F-1E2B7D74C97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83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49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3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0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8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8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48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1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9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5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19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48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10ADAE2-E75C-4FB8-AF7F-0B2608ADBAFA}" type="datetimeFigureOut">
              <a:rPr lang="en-AU" smtClean="0"/>
              <a:t>14/03/2024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7F23F8B-1B90-4E3F-9B47-57A428262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34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customXml" Target="../ink/ink1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10" Type="http://schemas.openxmlformats.org/officeDocument/2006/relationships/image" Target="../media/image4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customXml" Target="../ink/ink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jack@tayko.i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news.sophos.com/en-us/2022/06/24/openssl-issues-a-bugfix-for-the-previous-bugfix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59EA-E37D-47E0-0B01-8605D7414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AU" sz="7200" dirty="0"/>
              <a:t>AppSec</a:t>
            </a:r>
            <a:br>
              <a:rPr lang="en-AU" dirty="0"/>
            </a:b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09E86C-9E20-0CBA-4857-B0AAC17CD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94"/>
            <a:ext cx="9144000" cy="1655762"/>
          </a:xfrm>
        </p:spPr>
        <p:txBody>
          <a:bodyPr/>
          <a:lstStyle/>
          <a:p>
            <a:r>
              <a:rPr lang="en-AU" sz="2400" dirty="0">
                <a:latin typeface="+mj-lt"/>
              </a:rPr>
              <a:t>Where to Start, and Some Free, Easy Wins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328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E40D3-E119-DA43-7081-64B7BD4C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26" y="915655"/>
            <a:ext cx="9320947" cy="50266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F8E0BC-2B06-E03E-273C-2F317CCAE5EC}"/>
              </a:ext>
            </a:extLst>
          </p:cNvPr>
          <p:cNvCxnSpPr/>
          <p:nvPr/>
        </p:nvCxnSpPr>
        <p:spPr>
          <a:xfrm>
            <a:off x="389106" y="535021"/>
            <a:ext cx="1245141" cy="680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3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E40D3-E119-DA43-7081-64B7BD4C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26" y="915655"/>
            <a:ext cx="9320947" cy="50266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F8E0BC-2B06-E03E-273C-2F317CCAE5EC}"/>
              </a:ext>
            </a:extLst>
          </p:cNvPr>
          <p:cNvCxnSpPr>
            <a:cxnSpLocks/>
          </p:cNvCxnSpPr>
          <p:nvPr/>
        </p:nvCxnSpPr>
        <p:spPr>
          <a:xfrm>
            <a:off x="476655" y="2110902"/>
            <a:ext cx="1128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9A0531-4E43-A51B-51CF-EDE0773BE990}"/>
              </a:ext>
            </a:extLst>
          </p:cNvPr>
          <p:cNvCxnSpPr>
            <a:cxnSpLocks/>
          </p:cNvCxnSpPr>
          <p:nvPr/>
        </p:nvCxnSpPr>
        <p:spPr>
          <a:xfrm>
            <a:off x="476655" y="3518170"/>
            <a:ext cx="1128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68187D-BE3D-F39B-94E5-DF7360733CF0}"/>
              </a:ext>
            </a:extLst>
          </p:cNvPr>
          <p:cNvCxnSpPr>
            <a:cxnSpLocks/>
          </p:cNvCxnSpPr>
          <p:nvPr/>
        </p:nvCxnSpPr>
        <p:spPr>
          <a:xfrm>
            <a:off x="476655" y="4760068"/>
            <a:ext cx="1128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18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D5F8-059B-57E8-19FC-DDABC067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EBB0-AF43-F8B3-E46C-CAD5314E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sz="2400" dirty="0"/>
              <a:t>Level 1 – ad-hoc, best effort.</a:t>
            </a:r>
          </a:p>
          <a:p>
            <a:pPr>
              <a:spcBef>
                <a:spcPts val="1800"/>
              </a:spcBef>
            </a:pPr>
            <a:r>
              <a:rPr lang="en-AU" sz="2400" dirty="0"/>
              <a:t>Level 2 – consistent, repeatable.</a:t>
            </a:r>
          </a:p>
          <a:p>
            <a:pPr>
              <a:spcBef>
                <a:spcPts val="1800"/>
              </a:spcBef>
            </a:pPr>
            <a:r>
              <a:rPr lang="en-AU" sz="2400" dirty="0"/>
              <a:t>Level 3 – systematic, and continuously evolving with technology.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539722-BD2C-F49D-71CE-4ECD4D252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47306"/>
            <a:ext cx="961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6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FBB2-AAB8-29BE-E9D7-D4982B7E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 Where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151B-440F-FFC0-7AF1-A3C014D8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sz="2400" dirty="0"/>
              <a:t>What makes a good place to start?</a:t>
            </a:r>
          </a:p>
          <a:p>
            <a:pPr>
              <a:spcBef>
                <a:spcPts val="1800"/>
              </a:spcBef>
            </a:pPr>
            <a:r>
              <a:rPr lang="en-AU" sz="2400" dirty="0"/>
              <a:t>Too much time investment to do everything.</a:t>
            </a:r>
          </a:p>
          <a:p>
            <a:pPr>
              <a:spcBef>
                <a:spcPts val="1800"/>
              </a:spcBef>
            </a:pPr>
            <a:r>
              <a:rPr lang="en-AU" sz="2400" dirty="0"/>
              <a:t>Ideally, we’d start with activities we can do locally just with a laptop and a command line.</a:t>
            </a:r>
          </a:p>
          <a:p>
            <a:pPr>
              <a:spcBef>
                <a:spcPts val="1800"/>
              </a:spcBef>
            </a:pPr>
            <a:r>
              <a:rPr lang="en-AU" sz="2400" dirty="0"/>
              <a:t>Don’t make the mistake of getting fancy too quickly.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3FA6DB-D6B6-9298-CFC6-78A3BE2B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47306"/>
            <a:ext cx="961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3EEBF-31A5-BC1A-9EFD-C895CE75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26" y="915655"/>
            <a:ext cx="9320947" cy="502669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07D59D-3FE7-4009-A39B-A6244A9E8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2865" y="195655"/>
            <a:ext cx="720000" cy="720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557D82F-E2B9-0049-5008-9D7C95680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7828" y="195655"/>
            <a:ext cx="720000" cy="72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32240ED-FE6E-8023-501F-078929E88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99" y="195655"/>
            <a:ext cx="720000" cy="72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AA30626-3286-91D7-9FE8-6984B88DF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2412" y="195655"/>
            <a:ext cx="720000" cy="72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3C3EFB7-CA31-1C26-2F34-F87EB9CFA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8825" y="19565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06C8-98E7-E5B5-ADD4-43D9A284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3BCC-61BD-CFFF-7287-6BA77C3A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What area would be good to tackle here?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5E8A21D-FB23-7E84-0DFF-0F96D5F2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778F899-712D-177E-6886-CE6FDBF7C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547306"/>
            <a:ext cx="961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5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7125-BD42-6CDA-12EE-3D496CB9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Secure Build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8FFCF-B15B-2456-350C-6DBBBEE8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7" y="2064902"/>
            <a:ext cx="11370025" cy="27281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A35EE1-B1B4-AAE8-56A4-1C418E487573}"/>
              </a:ext>
            </a:extLst>
          </p:cNvPr>
          <p:cNvCxnSpPr>
            <a:cxnSpLocks/>
          </p:cNvCxnSpPr>
          <p:nvPr/>
        </p:nvCxnSpPr>
        <p:spPr>
          <a:xfrm flipH="1">
            <a:off x="10437779" y="2178996"/>
            <a:ext cx="916021" cy="107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5A310-07DA-5F75-6A1D-389C8A7EFF4B}"/>
              </a:ext>
            </a:extLst>
          </p:cNvPr>
          <p:cNvCxnSpPr>
            <a:cxnSpLocks/>
          </p:cNvCxnSpPr>
          <p:nvPr/>
        </p:nvCxnSpPr>
        <p:spPr>
          <a:xfrm flipH="1" flipV="1">
            <a:off x="11235447" y="4075889"/>
            <a:ext cx="671208" cy="1391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06C8-98E7-E5B5-ADD4-43D9A284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3BCC-61BD-CFFF-7287-6BA77C3A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sz="2000" dirty="0"/>
              <a:t>What area would be good to tackle here?</a:t>
            </a:r>
          </a:p>
          <a:p>
            <a:pPr>
              <a:spcBef>
                <a:spcPts val="1800"/>
              </a:spcBef>
            </a:pPr>
            <a:r>
              <a:rPr lang="en-AU" sz="2000" dirty="0"/>
              <a:t>Software Bill of Materials </a:t>
            </a:r>
            <a:r>
              <a:rPr lang="en-AU" sz="2000" dirty="0">
                <a:sym typeface="Wingdings" panose="05000000000000000000" pitchFamily="2" charset="2"/>
              </a:rPr>
              <a:t> </a:t>
            </a:r>
            <a:r>
              <a:rPr lang="en-AU" sz="2000" dirty="0"/>
              <a:t>SBOM</a:t>
            </a:r>
          </a:p>
          <a:p>
            <a:pPr>
              <a:spcBef>
                <a:spcPts val="1800"/>
              </a:spcBef>
            </a:pPr>
            <a:r>
              <a:rPr lang="en-AU" sz="2000" dirty="0"/>
              <a:t>Industry standards:</a:t>
            </a:r>
          </a:p>
          <a:p>
            <a:pPr lvl="1">
              <a:spcBef>
                <a:spcPts val="1800"/>
              </a:spcBef>
            </a:pPr>
            <a:r>
              <a:rPr lang="en-AU" sz="1800" dirty="0"/>
              <a:t>OWASP </a:t>
            </a:r>
            <a:r>
              <a:rPr lang="en-AU" sz="1800" dirty="0" err="1"/>
              <a:t>CycloneDX</a:t>
            </a:r>
            <a:r>
              <a:rPr lang="en-AU" sz="1800" dirty="0"/>
              <a:t> – SBOM specification</a:t>
            </a:r>
          </a:p>
          <a:p>
            <a:pPr lvl="1">
              <a:spcBef>
                <a:spcPts val="1800"/>
              </a:spcBef>
            </a:pPr>
            <a:r>
              <a:rPr lang="en-AU" sz="1800" dirty="0"/>
              <a:t>Tools for most common programming languages to generate </a:t>
            </a:r>
            <a:r>
              <a:rPr lang="en-AU" sz="1800" dirty="0" err="1"/>
              <a:t>CycloneDX</a:t>
            </a:r>
            <a:r>
              <a:rPr lang="en-AU" sz="1800" dirty="0"/>
              <a:t> SBOMs</a:t>
            </a:r>
          </a:p>
          <a:p>
            <a:pPr>
              <a:spcBef>
                <a:spcPts val="1800"/>
              </a:spcBef>
            </a:pPr>
            <a:r>
              <a:rPr lang="en-AU" sz="2000" dirty="0"/>
              <a:t>Software Component Analysis </a:t>
            </a:r>
            <a:r>
              <a:rPr lang="en-AU" sz="2000" dirty="0">
                <a:sym typeface="Wingdings" panose="05000000000000000000" pitchFamily="2" charset="2"/>
              </a:rPr>
              <a:t> SCA</a:t>
            </a:r>
            <a:endParaRPr lang="en-AU" sz="2000" dirty="0"/>
          </a:p>
          <a:p>
            <a:pPr>
              <a:spcBef>
                <a:spcPts val="1800"/>
              </a:spcBef>
            </a:pPr>
            <a:r>
              <a:rPr lang="en-AU" sz="2000" dirty="0"/>
              <a:t>Tooling:</a:t>
            </a:r>
          </a:p>
          <a:p>
            <a:pPr lvl="1">
              <a:spcBef>
                <a:spcPts val="1800"/>
              </a:spcBef>
            </a:pPr>
            <a:r>
              <a:rPr lang="en-AU" sz="1800" dirty="0"/>
              <a:t>OWASP </a:t>
            </a:r>
            <a:r>
              <a:rPr lang="en-AU" sz="1800" dirty="0" err="1"/>
              <a:t>DependencyTrack</a:t>
            </a:r>
            <a:endParaRPr lang="en-AU" sz="1800" dirty="0"/>
          </a:p>
          <a:p>
            <a:endParaRPr lang="en-AU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78F899-712D-177E-6886-CE6FDBF7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47306"/>
            <a:ext cx="961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084A-FCD7-A799-5E60-313660D5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640" y="2766218"/>
            <a:ext cx="1700719" cy="1325563"/>
          </a:xfrm>
        </p:spPr>
        <p:txBody>
          <a:bodyPr/>
          <a:lstStyle/>
          <a:p>
            <a:pPr algn="ctr"/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72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9588-04FA-3D6F-BCC7-BFCE015D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2AB9-C2AE-0F83-4259-6979D0E8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AU" dirty="0"/>
              <a:t>Static Application Security Testing </a:t>
            </a:r>
            <a:r>
              <a:rPr lang="en-AU" dirty="0">
                <a:sym typeface="Wingdings" panose="05000000000000000000" pitchFamily="2" charset="2"/>
              </a:rPr>
              <a:t> SAST</a:t>
            </a:r>
          </a:p>
          <a:p>
            <a:pPr>
              <a:spcBef>
                <a:spcPts val="1800"/>
              </a:spcBef>
            </a:pPr>
            <a:r>
              <a:rPr lang="en-AU" dirty="0">
                <a:sym typeface="Wingdings" panose="05000000000000000000" pitchFamily="2" charset="2"/>
              </a:rPr>
              <a:t>Automated code scanning attempting to identify code-level vulnerabilities</a:t>
            </a:r>
          </a:p>
          <a:p>
            <a:pPr>
              <a:spcBef>
                <a:spcPts val="1800"/>
              </a:spcBef>
            </a:pPr>
            <a:r>
              <a:rPr lang="en-AU" dirty="0">
                <a:sym typeface="Wingdings" panose="05000000000000000000" pitchFamily="2" charset="2"/>
              </a:rPr>
              <a:t>Tooling:</a:t>
            </a:r>
          </a:p>
          <a:p>
            <a:pPr lvl="1">
              <a:spcBef>
                <a:spcPts val="1800"/>
              </a:spcBef>
            </a:pPr>
            <a:r>
              <a:rPr lang="en-AU" dirty="0" err="1">
                <a:sym typeface="Wingdings" panose="05000000000000000000" pitchFamily="2" charset="2"/>
              </a:rPr>
              <a:t>Semgrep</a:t>
            </a:r>
            <a:r>
              <a:rPr lang="en-AU" dirty="0">
                <a:sym typeface="Wingdings" panose="05000000000000000000" pitchFamily="2" charset="2"/>
              </a:rPr>
              <a:t> – Free, with great language support and extensive community-driven rule-base</a:t>
            </a:r>
          </a:p>
          <a:p>
            <a:pPr lvl="1">
              <a:spcBef>
                <a:spcPts val="1800"/>
              </a:spcBef>
            </a:pPr>
            <a:r>
              <a:rPr lang="en-AU" dirty="0">
                <a:sym typeface="Wingdings" panose="05000000000000000000" pitchFamily="2" charset="2"/>
              </a:rPr>
              <a:t>CI/CD friendly</a:t>
            </a:r>
            <a:endParaRPr lang="en-AU" dirty="0"/>
          </a:p>
          <a:p>
            <a:pPr>
              <a:spcBef>
                <a:spcPts val="1800"/>
              </a:spcBef>
            </a:pPr>
            <a:endParaRPr lang="en-A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AC9025-3962-E036-8532-C305F50AB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47306"/>
            <a:ext cx="961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410A-8E15-CFBF-BB29-46EB5A97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whoami &amp;&amp; background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3D95-E77A-DE44-728D-AF875C5C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2091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sz="1600" dirty="0">
                <a:latin typeface="Barlow" panose="020F0502020204030204" pitchFamily="2" charset="0"/>
              </a:rPr>
              <a:t>Jack Walker</a:t>
            </a:r>
          </a:p>
          <a:p>
            <a:pPr>
              <a:spcBef>
                <a:spcPts val="1800"/>
              </a:spcBef>
            </a:pPr>
            <a:r>
              <a:rPr lang="en-AU" sz="1600" dirty="0">
                <a:latin typeface="Barlow" panose="020F0502020204030204" pitchFamily="2" charset="0"/>
              </a:rPr>
              <a:t>Born January 1st, 1990 </a:t>
            </a:r>
          </a:p>
          <a:p>
            <a:pPr>
              <a:spcBef>
                <a:spcPts val="1800"/>
              </a:spcBef>
            </a:pPr>
            <a:r>
              <a:rPr lang="en-AU" sz="1600" dirty="0">
                <a:latin typeface="Barlow" panose="020F0502020204030204" pitchFamily="2" charset="0"/>
              </a:rPr>
              <a:t>Surrounded by technology as a kid. Avid (competitive) gamer and tinkerer.</a:t>
            </a:r>
          </a:p>
          <a:p>
            <a:pPr>
              <a:spcBef>
                <a:spcPts val="1800"/>
              </a:spcBef>
            </a:pPr>
            <a:r>
              <a:rPr lang="en-AU" sz="1600" dirty="0">
                <a:latin typeface="Barlow" panose="020F0502020204030204" pitchFamily="2" charset="0"/>
              </a:rPr>
              <a:t>Consultant at big and small firms across a variety of industries with a focus on offensive and application security.</a:t>
            </a:r>
          </a:p>
          <a:p>
            <a:pPr>
              <a:spcBef>
                <a:spcPts val="1800"/>
              </a:spcBef>
            </a:pPr>
            <a:r>
              <a:rPr lang="en-AU" sz="1600" dirty="0">
                <a:latin typeface="Barlow" panose="020F0502020204030204" pitchFamily="2" charset="0"/>
              </a:rPr>
              <a:t>Currently </a:t>
            </a:r>
            <a:r>
              <a:rPr lang="en-AU" sz="1600" dirty="0">
                <a:latin typeface="Barlow" panose="020F0502020204030204" pitchFamily="2" charset="0"/>
                <a:sym typeface="Wingdings" panose="05000000000000000000" pitchFamily="2" charset="2"/>
              </a:rPr>
              <a:t> </a:t>
            </a:r>
            <a:r>
              <a:rPr lang="en-AU" sz="1600" dirty="0">
                <a:latin typeface="Barlow" panose="020F0502020204030204" pitchFamily="2" charset="0"/>
              </a:rPr>
              <a:t>Principal Security Consultant @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318C95-8831-2CF8-F773-05B75263613C}"/>
              </a:ext>
            </a:extLst>
          </p:cNvPr>
          <p:cNvGrpSpPr/>
          <p:nvPr/>
        </p:nvGrpSpPr>
        <p:grpSpPr>
          <a:xfrm>
            <a:off x="9842880" y="796628"/>
            <a:ext cx="1510920" cy="1788120"/>
            <a:chOff x="9531489" y="448417"/>
            <a:chExt cx="1510920" cy="178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EE7D63-E78F-F565-E780-A85A4233E8B9}"/>
                    </a:ext>
                  </a:extLst>
                </p14:cNvPr>
                <p14:cNvContentPartPr/>
                <p14:nvPr/>
              </p14:nvContentPartPr>
              <p14:xfrm>
                <a:off x="9531489" y="448417"/>
                <a:ext cx="1510920" cy="113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EE7D63-E78F-F565-E780-A85A4233E8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22849" y="439417"/>
                  <a:ext cx="1528560" cy="11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DFD519-3841-C684-6220-98499B8691E9}"/>
                    </a:ext>
                  </a:extLst>
                </p14:cNvPr>
                <p14:cNvContentPartPr/>
                <p14:nvPr/>
              </p14:nvContentPartPr>
              <p14:xfrm>
                <a:off x="10110009" y="689977"/>
                <a:ext cx="9360" cy="284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DFD519-3841-C684-6220-98499B8691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01009" y="681337"/>
                  <a:ext cx="27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70D95D-B045-2E8E-C5A2-647258051C10}"/>
                    </a:ext>
                  </a:extLst>
                </p14:cNvPr>
                <p14:cNvContentPartPr/>
                <p14:nvPr/>
              </p14:nvContentPartPr>
              <p14:xfrm>
                <a:off x="10351569" y="724177"/>
                <a:ext cx="9720" cy="43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70D95D-B045-2E8E-C5A2-647258051C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42929" y="715537"/>
                  <a:ext cx="273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73047E-005E-D258-987A-3F82038A5D0B}"/>
                    </a:ext>
                  </a:extLst>
                </p14:cNvPr>
                <p14:cNvContentPartPr/>
                <p14:nvPr/>
              </p14:nvContentPartPr>
              <p14:xfrm>
                <a:off x="9945849" y="940177"/>
                <a:ext cx="646920" cy="50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73047E-005E-D258-987A-3F82038A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37209" y="931177"/>
                  <a:ext cx="6645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7BB696-00F1-CD4C-6304-EF7A0EB8D3F9}"/>
                    </a:ext>
                  </a:extLst>
                </p14:cNvPr>
                <p14:cNvContentPartPr/>
                <p14:nvPr/>
              </p14:nvContentPartPr>
              <p14:xfrm>
                <a:off x="10317009" y="1595737"/>
                <a:ext cx="34200" cy="42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7BB696-00F1-CD4C-6304-EF7A0EB8D3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08369" y="1587097"/>
                  <a:ext cx="518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727DC5-1806-EC4B-310A-5A715BC17992}"/>
                    </a:ext>
                  </a:extLst>
                </p14:cNvPr>
                <p14:cNvContentPartPr/>
                <p14:nvPr/>
              </p14:nvContentPartPr>
              <p14:xfrm>
                <a:off x="10066809" y="1713097"/>
                <a:ext cx="479160" cy="10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727DC5-1806-EC4B-310A-5A715BC179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58169" y="1704457"/>
                  <a:ext cx="496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842F79-570E-F52A-CE3C-2B338F219210}"/>
                    </a:ext>
                  </a:extLst>
                </p14:cNvPr>
                <p14:cNvContentPartPr/>
                <p14:nvPr/>
              </p14:nvContentPartPr>
              <p14:xfrm>
                <a:off x="10191009" y="2001097"/>
                <a:ext cx="143640" cy="23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842F79-570E-F52A-CE3C-2B338F2192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82369" y="1992097"/>
                  <a:ext cx="161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331260-2B5A-F300-46BE-F376561D945E}"/>
                    </a:ext>
                  </a:extLst>
                </p14:cNvPr>
                <p14:cNvContentPartPr/>
                <p14:nvPr/>
              </p14:nvContentPartPr>
              <p14:xfrm>
                <a:off x="10360209" y="1888777"/>
                <a:ext cx="356400" cy="32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331260-2B5A-F300-46BE-F376561D94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51209" y="1880137"/>
                  <a:ext cx="374040" cy="342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5E3FBE6-2834-1F17-B962-B757D3DCC4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8" y="3817454"/>
            <a:ext cx="1100837" cy="36768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303821BA-B95C-3EF8-164D-34E6F62F82E9}"/>
              </a:ext>
            </a:extLst>
          </p:cNvPr>
          <p:cNvGrpSpPr/>
          <p:nvPr/>
        </p:nvGrpSpPr>
        <p:grpSpPr>
          <a:xfrm>
            <a:off x="1912189" y="4733544"/>
            <a:ext cx="6521568" cy="1732404"/>
            <a:chOff x="1912189" y="4733544"/>
            <a:chExt cx="6521568" cy="1732404"/>
          </a:xfrm>
        </p:grpSpPr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837B829E-C9DC-C2FD-5F85-7AC423A57E3F}"/>
                </a:ext>
              </a:extLst>
            </p:cNvPr>
            <p:cNvSpPr/>
            <p:nvPr/>
          </p:nvSpPr>
          <p:spPr>
            <a:xfrm>
              <a:off x="1912189" y="4738059"/>
              <a:ext cx="1086928" cy="577970"/>
            </a:xfrm>
            <a:prstGeom prst="flowChartAlternateProcess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</a:rPr>
                <a:t>Med Student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7D630F4A-0443-26AB-81A3-F62301150497}"/>
                </a:ext>
              </a:extLst>
            </p:cNvPr>
            <p:cNvSpPr/>
            <p:nvPr/>
          </p:nvSpPr>
          <p:spPr>
            <a:xfrm>
              <a:off x="2999117" y="5887978"/>
              <a:ext cx="1086928" cy="577970"/>
            </a:xfrm>
            <a:prstGeom prst="flowChartAlternateProcess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</a:rPr>
                <a:t>Uni Drop-out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8B5D66DB-209C-A94A-1557-BC2D93CBBC28}"/>
                </a:ext>
              </a:extLst>
            </p:cNvPr>
            <p:cNvSpPr/>
            <p:nvPr/>
          </p:nvSpPr>
          <p:spPr>
            <a:xfrm>
              <a:off x="4086045" y="4738059"/>
              <a:ext cx="1086928" cy="577970"/>
            </a:xfrm>
            <a:prstGeom prst="flowChartAlternateProcess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</a:rPr>
                <a:t>Pathology Assistant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2151E96C-882F-FE6B-F1AB-CF9B3817033F}"/>
                </a:ext>
              </a:extLst>
            </p:cNvPr>
            <p:cNvSpPr/>
            <p:nvPr/>
          </p:nvSpPr>
          <p:spPr>
            <a:xfrm>
              <a:off x="5172973" y="5884968"/>
              <a:ext cx="1086928" cy="577970"/>
            </a:xfrm>
            <a:prstGeom prst="flowChartAlternateProcess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</a:rPr>
                <a:t>Developer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2C7811D0-C3F0-9308-1747-98DFC6C51C58}"/>
                </a:ext>
              </a:extLst>
            </p:cNvPr>
            <p:cNvSpPr/>
            <p:nvPr/>
          </p:nvSpPr>
          <p:spPr>
            <a:xfrm>
              <a:off x="6259901" y="4733544"/>
              <a:ext cx="1086928" cy="577970"/>
            </a:xfrm>
            <a:prstGeom prst="flowChartAlternateProcess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err="1">
                  <a:solidFill>
                    <a:schemeClr val="bg1"/>
                  </a:solidFill>
                </a:rPr>
                <a:t>Pentester</a:t>
              </a:r>
              <a:endParaRPr lang="en-AU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1245DE99-2C91-F913-665A-91AAAF76F613}"/>
                </a:ext>
              </a:extLst>
            </p:cNvPr>
            <p:cNvSpPr/>
            <p:nvPr/>
          </p:nvSpPr>
          <p:spPr>
            <a:xfrm>
              <a:off x="7346829" y="5883262"/>
              <a:ext cx="1086928" cy="577970"/>
            </a:xfrm>
            <a:prstGeom prst="flowChartAlternateProcess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</a:rPr>
                <a:t>AppSec Consultant</a:t>
              </a:r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DA3BF755-1CD3-DF12-BC22-B32C8D97FDED}"/>
                </a:ext>
              </a:extLst>
            </p:cNvPr>
            <p:cNvSpPr/>
            <p:nvPr/>
          </p:nvSpPr>
          <p:spPr>
            <a:xfrm>
              <a:off x="3488581" y="5494004"/>
              <a:ext cx="108000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DC4B570B-3E3E-6682-2929-91FDA413F798}"/>
                </a:ext>
              </a:extLst>
            </p:cNvPr>
            <p:cNvSpPr/>
            <p:nvPr/>
          </p:nvSpPr>
          <p:spPr>
            <a:xfrm>
              <a:off x="2401653" y="5494004"/>
              <a:ext cx="108000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1423C17-8B41-FBF2-8980-632FE7298386}"/>
                </a:ext>
              </a:extLst>
            </p:cNvPr>
            <p:cNvSpPr/>
            <p:nvPr/>
          </p:nvSpPr>
          <p:spPr>
            <a:xfrm>
              <a:off x="4575509" y="5494004"/>
              <a:ext cx="108000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609C650-62E6-51F3-F2CF-7C2C9F49EE68}"/>
                </a:ext>
              </a:extLst>
            </p:cNvPr>
            <p:cNvSpPr/>
            <p:nvPr/>
          </p:nvSpPr>
          <p:spPr>
            <a:xfrm>
              <a:off x="5662436" y="5490813"/>
              <a:ext cx="108000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E3555C-988E-DDDD-082E-F181CB5E6E16}"/>
                </a:ext>
              </a:extLst>
            </p:cNvPr>
            <p:cNvSpPr/>
            <p:nvPr/>
          </p:nvSpPr>
          <p:spPr>
            <a:xfrm>
              <a:off x="6749365" y="5489388"/>
              <a:ext cx="108000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A7DA12D5-DA1C-B3FB-8D2B-CCAA5F99EF4A}"/>
                </a:ext>
              </a:extLst>
            </p:cNvPr>
            <p:cNvSpPr/>
            <p:nvPr/>
          </p:nvSpPr>
          <p:spPr>
            <a:xfrm>
              <a:off x="7831543" y="5494004"/>
              <a:ext cx="108000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B5662E0-1F5F-3C3C-3063-033678F1435C}"/>
                </a:ext>
              </a:extLst>
            </p:cNvPr>
            <p:cNvCxnSpPr>
              <a:stCxn id="38" idx="6"/>
              <a:endCxn id="37" idx="2"/>
            </p:cNvCxnSpPr>
            <p:nvPr/>
          </p:nvCxnSpPr>
          <p:spPr>
            <a:xfrm>
              <a:off x="2509653" y="5548004"/>
              <a:ext cx="978928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77A636-0E58-6D5B-8A9E-0BB82D41C68D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3596581" y="5543388"/>
              <a:ext cx="978928" cy="461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00E10AF-0CE9-1872-5A4C-126833B5DC5C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4683509" y="5544813"/>
              <a:ext cx="978927" cy="319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5F3BF4-1FC0-B5A2-F595-3CDB55FC876C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5770436" y="5543388"/>
              <a:ext cx="978929" cy="142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FF66D4-3041-ADC8-ECA1-1AF929FAD090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6857365" y="5543388"/>
              <a:ext cx="974178" cy="461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318E42-6DE6-090C-FA0A-804BF18D4791}"/>
                </a:ext>
              </a:extLst>
            </p:cNvPr>
            <p:cNvCxnSpPr>
              <a:stCxn id="38" idx="0"/>
              <a:endCxn id="29" idx="2"/>
            </p:cNvCxnSpPr>
            <p:nvPr/>
          </p:nvCxnSpPr>
          <p:spPr>
            <a:xfrm flipV="1">
              <a:off x="2455653" y="5316029"/>
              <a:ext cx="0" cy="17797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422CB8-BB79-B2D9-0EEB-E692F5EA063C}"/>
                </a:ext>
              </a:extLst>
            </p:cNvPr>
            <p:cNvCxnSpPr>
              <a:cxnSpLocks/>
              <a:stCxn id="31" idx="0"/>
              <a:endCxn id="37" idx="4"/>
            </p:cNvCxnSpPr>
            <p:nvPr/>
          </p:nvCxnSpPr>
          <p:spPr>
            <a:xfrm flipV="1">
              <a:off x="3542581" y="5602004"/>
              <a:ext cx="0" cy="285974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E40F9C-35E7-5C94-988B-7943C21E4D73}"/>
                </a:ext>
              </a:extLst>
            </p:cNvPr>
            <p:cNvCxnSpPr>
              <a:cxnSpLocks/>
              <a:stCxn id="33" idx="2"/>
              <a:endCxn id="39" idx="0"/>
            </p:cNvCxnSpPr>
            <p:nvPr/>
          </p:nvCxnSpPr>
          <p:spPr>
            <a:xfrm>
              <a:off x="4629509" y="5316029"/>
              <a:ext cx="0" cy="17797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1EDB17-E02B-7989-59B1-596DA0E23763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>
              <a:off x="6803365" y="5311514"/>
              <a:ext cx="0" cy="177874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2DB8B01-72F1-345D-797E-B177FBA132EB}"/>
                </a:ext>
              </a:extLst>
            </p:cNvPr>
            <p:cNvCxnSpPr>
              <a:cxnSpLocks/>
              <a:stCxn id="34" idx="0"/>
              <a:endCxn id="40" idx="4"/>
            </p:cNvCxnSpPr>
            <p:nvPr/>
          </p:nvCxnSpPr>
          <p:spPr>
            <a:xfrm flipH="1" flipV="1">
              <a:off x="5716436" y="5598813"/>
              <a:ext cx="1" cy="286155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93B0690-B2F1-6B48-EBC9-6BECC3A65743}"/>
                </a:ext>
              </a:extLst>
            </p:cNvPr>
            <p:cNvCxnSpPr>
              <a:cxnSpLocks/>
              <a:stCxn id="42" idx="4"/>
              <a:endCxn id="36" idx="0"/>
            </p:cNvCxnSpPr>
            <p:nvPr/>
          </p:nvCxnSpPr>
          <p:spPr>
            <a:xfrm>
              <a:off x="7885543" y="5602004"/>
              <a:ext cx="4750" cy="281258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A623B28-CC7E-72EA-1B2D-37627CA43E19}"/>
                  </a:ext>
                </a:extLst>
              </p14:cNvPr>
              <p14:cNvContentPartPr/>
              <p14:nvPr/>
            </p14:nvContentPartPr>
            <p14:xfrm>
              <a:off x="10085580" y="2843918"/>
              <a:ext cx="338760" cy="834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A623B28-CC7E-72EA-1B2D-37627CA43E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76580" y="2834918"/>
                <a:ext cx="356400" cy="85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C1F7B506-8337-8BEC-907A-8B19EF3B0F9B}"/>
              </a:ext>
            </a:extLst>
          </p:cNvPr>
          <p:cNvGrpSpPr/>
          <p:nvPr/>
        </p:nvGrpSpPr>
        <p:grpSpPr>
          <a:xfrm>
            <a:off x="9850140" y="3957758"/>
            <a:ext cx="830160" cy="308880"/>
            <a:chOff x="9850140" y="3957758"/>
            <a:chExt cx="83016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5F9253-965B-6D65-1550-F68FA1F50159}"/>
                    </a:ext>
                  </a:extLst>
                </p14:cNvPr>
                <p14:cNvContentPartPr/>
                <p14:nvPr/>
              </p14:nvContentPartPr>
              <p14:xfrm>
                <a:off x="9850140" y="3967838"/>
                <a:ext cx="489600" cy="298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5F9253-965B-6D65-1550-F68FA1F501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41500" y="3959198"/>
                  <a:ext cx="5072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C7C7A8-3F57-2329-C8E1-1CC80B525814}"/>
                    </a:ext>
                  </a:extLst>
                </p14:cNvPr>
                <p14:cNvContentPartPr/>
                <p14:nvPr/>
              </p14:nvContentPartPr>
              <p14:xfrm>
                <a:off x="10452780" y="3957758"/>
                <a:ext cx="227520" cy="271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C7C7A8-3F57-2329-C8E1-1CC80B5258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43780" y="3949118"/>
                  <a:ext cx="245160" cy="28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26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7BE0D0-72C5-9D07-339A-141D8B56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Testing Practice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BCE79-EB75-C970-164C-B37A06F0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" y="2011557"/>
            <a:ext cx="11103302" cy="28348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53080A-24F3-2C89-43A2-BC76655C2C3D}"/>
              </a:ext>
            </a:extLst>
          </p:cNvPr>
          <p:cNvCxnSpPr>
            <a:cxnSpLocks/>
          </p:cNvCxnSpPr>
          <p:nvPr/>
        </p:nvCxnSpPr>
        <p:spPr>
          <a:xfrm flipH="1">
            <a:off x="8647889" y="1478604"/>
            <a:ext cx="680937" cy="1721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4BE5A-123B-B6A2-EEED-F541E78865D3}"/>
              </a:ext>
            </a:extLst>
          </p:cNvPr>
          <p:cNvCxnSpPr>
            <a:cxnSpLocks/>
          </p:cNvCxnSpPr>
          <p:nvPr/>
        </p:nvCxnSpPr>
        <p:spPr>
          <a:xfrm flipH="1" flipV="1">
            <a:off x="8482519" y="4192621"/>
            <a:ext cx="943583" cy="135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1908-DACC-253B-F928-4724B179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095" y="2766218"/>
            <a:ext cx="1661809" cy="1325563"/>
          </a:xfrm>
        </p:spPr>
        <p:txBody>
          <a:bodyPr/>
          <a:lstStyle/>
          <a:p>
            <a:pPr algn="ctr"/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361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449D-D1FF-29BE-3F50-A25E71A4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/>
          <a:lstStyle/>
          <a:p>
            <a:r>
              <a:rPr lang="en-AU" dirty="0"/>
              <a:t>&lt;&lt; EOF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A317-740F-4E57-E1AA-7FE55B3B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sz="4000" dirty="0">
                <a:latin typeface="+mj-lt"/>
              </a:rPr>
              <a:t>Feel free to get in touch!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Email - </a:t>
            </a:r>
            <a:r>
              <a:rPr lang="en-AU" dirty="0">
                <a:hlinkClick r:id="rId3"/>
              </a:rPr>
              <a:t>jack@tayko.io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Discord - @xel_au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E34664-D160-2B82-C12C-6E397036820A}"/>
              </a:ext>
            </a:extLst>
          </p:cNvPr>
          <p:cNvSpPr txBox="1">
            <a:spLocks/>
          </p:cNvSpPr>
          <p:nvPr/>
        </p:nvSpPr>
        <p:spPr>
          <a:xfrm>
            <a:off x="-2209800" y="3766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AU" dirty="0"/>
              <a:t>Presentation Repo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endParaRPr lang="en-A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D8BF56-06BE-90D6-C657-40C9A9CC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8979" y="2183893"/>
            <a:ext cx="3165948" cy="31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AA24-5D5A-B7BD-1ECA-18304B9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The AppSec Problem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88ECFD-1B6E-818E-3177-824FADE56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981" y="477268"/>
            <a:ext cx="962564" cy="962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E06D7D-9C8B-0F0D-6299-02D0D69CD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838" y="1599016"/>
            <a:ext cx="5182323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AA24-5D5A-B7BD-1ECA-18304B9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The AppSec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01D7-A10A-07C9-2BAD-FBFCAD2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4386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sz="1600" dirty="0"/>
              <a:t>The scope of the problem is large</a:t>
            </a:r>
          </a:p>
          <a:p>
            <a:pPr>
              <a:spcBef>
                <a:spcPts val="1800"/>
              </a:spcBef>
            </a:pPr>
            <a:r>
              <a:rPr lang="en-AU" sz="1600" dirty="0"/>
              <a:t>Solving it in-house often results in increased responsibility for people who are already busy and have an ever-growing pile of problems</a:t>
            </a:r>
          </a:p>
          <a:p>
            <a:pPr>
              <a:spcBef>
                <a:spcPts val="1800"/>
              </a:spcBef>
            </a:pPr>
            <a:r>
              <a:rPr lang="en-AU" sz="1600" dirty="0"/>
              <a:t>Justifying the cost of (and finding) dedicated hires is very challenging</a:t>
            </a:r>
          </a:p>
          <a:p>
            <a:pPr>
              <a:spcBef>
                <a:spcPts val="1800"/>
              </a:spcBef>
            </a:pPr>
            <a:r>
              <a:rPr lang="en-AU" sz="1600" dirty="0"/>
              <a:t>The cost and time involved in maintenance of automated tools and triaging their output is commonly high.</a:t>
            </a:r>
          </a:p>
          <a:p>
            <a:pPr>
              <a:spcBef>
                <a:spcPts val="1800"/>
              </a:spcBef>
            </a:pPr>
            <a:r>
              <a:rPr lang="en-AU" sz="1600" dirty="0"/>
              <a:t>The balancing act of product development revolves around: cost, quality, and speed of delivery. </a:t>
            </a:r>
          </a:p>
          <a:p>
            <a:pPr>
              <a:spcBef>
                <a:spcPts val="1800"/>
              </a:spcBef>
            </a:pPr>
            <a:r>
              <a:rPr lang="en-AU" sz="1600" dirty="0"/>
              <a:t>Quality is often the first area where sacrifices are made.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88ECFD-1B6E-818E-3177-824FADE56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981" y="477268"/>
            <a:ext cx="962564" cy="9625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AB76159-EC58-2F1A-3F84-8822CB2964C8}"/>
              </a:ext>
            </a:extLst>
          </p:cNvPr>
          <p:cNvGrpSpPr/>
          <p:nvPr/>
        </p:nvGrpSpPr>
        <p:grpSpPr>
          <a:xfrm>
            <a:off x="8727682" y="3691205"/>
            <a:ext cx="2868182" cy="2485758"/>
            <a:chOff x="8068836" y="3766520"/>
            <a:chExt cx="2868182" cy="248575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730B5A0-6ECD-A331-EBC4-C62F7A64F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8836" y="3766520"/>
              <a:ext cx="2868182" cy="248575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525036-8293-2B59-5B58-5ADAF5F179F4}"/>
                </a:ext>
              </a:extLst>
            </p:cNvPr>
            <p:cNvSpPr txBox="1"/>
            <p:nvPr/>
          </p:nvSpPr>
          <p:spPr>
            <a:xfrm>
              <a:off x="9112006" y="4465538"/>
              <a:ext cx="781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+mj-lt"/>
                </a:rPr>
                <a:t>Quality</a:t>
              </a:r>
              <a:endParaRPr lang="en-AU" sz="12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02DE6B-4E32-7B13-D127-BFF430343281}"/>
                </a:ext>
              </a:extLst>
            </p:cNvPr>
            <p:cNvSpPr txBox="1"/>
            <p:nvPr/>
          </p:nvSpPr>
          <p:spPr>
            <a:xfrm>
              <a:off x="9224530" y="4970975"/>
              <a:ext cx="8918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+mj-lt"/>
                </a:rPr>
                <a:t>Speed of delivery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1B7E5F-953A-8741-CA2E-55DF600D0AA3}"/>
                </a:ext>
              </a:extLst>
            </p:cNvPr>
            <p:cNvSpPr txBox="1"/>
            <p:nvPr/>
          </p:nvSpPr>
          <p:spPr>
            <a:xfrm>
              <a:off x="8520538" y="5754230"/>
              <a:ext cx="551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+mj-lt"/>
                </a:rPr>
                <a:t>Cost</a:t>
              </a: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7136B0B-E1C5-68E4-6556-7159851AB0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95633" y="5009399"/>
              <a:ext cx="1414587" cy="12259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D985EA-0644-12C5-D012-699D4309ED67}"/>
                </a:ext>
              </a:extLst>
            </p:cNvPr>
            <p:cNvSpPr txBox="1"/>
            <p:nvPr/>
          </p:nvSpPr>
          <p:spPr>
            <a:xfrm>
              <a:off x="9799198" y="5687776"/>
              <a:ext cx="8220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+mj-lt"/>
                </a:rPr>
                <a:t>Speed of Delivery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9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858C-EE16-7631-6CE9-B7F9424B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79" y="1579306"/>
            <a:ext cx="7035441" cy="36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BB4A3D-9BE8-BFA9-DCB9-534EC7820DBA}"/>
              </a:ext>
            </a:extLst>
          </p:cNvPr>
          <p:cNvGrpSpPr/>
          <p:nvPr/>
        </p:nvGrpSpPr>
        <p:grpSpPr>
          <a:xfrm>
            <a:off x="700421" y="441117"/>
            <a:ext cx="6427743" cy="1528946"/>
            <a:chOff x="2290230" y="908708"/>
            <a:chExt cx="7611538" cy="19052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B3E091-375C-BE31-AAE1-0291DDBEA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0231" y="908708"/>
              <a:ext cx="7611537" cy="9050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2A0A6-7FD8-8490-3B2E-D987F78F4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0230" y="1813709"/>
              <a:ext cx="7611537" cy="100026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942A71E-BDE6-9CD7-B84B-DEBD613A4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945" y="2680359"/>
            <a:ext cx="6607882" cy="1256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E0B67F-4962-AD75-DC6C-E5EB36F0E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21" y="4646700"/>
            <a:ext cx="6697906" cy="1528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4141D3-F076-62CA-51FB-160615D56BFB}"/>
              </a:ext>
            </a:extLst>
          </p:cNvPr>
          <p:cNvSpPr txBox="1"/>
          <p:nvPr/>
        </p:nvSpPr>
        <p:spPr>
          <a:xfrm>
            <a:off x="700421" y="6245975"/>
            <a:ext cx="3875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https://news.sophos.com/en-us/2022/06/24/openssl-issues-a-bugfix-for-the-previous-bugfix/</a:t>
            </a:r>
            <a:r>
              <a:rPr lang="en-AU" sz="1050" b="1" u="sng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B5A01-A281-780A-0153-108C56CC749D}"/>
              </a:ext>
            </a:extLst>
          </p:cNvPr>
          <p:cNvSpPr txBox="1"/>
          <p:nvPr/>
        </p:nvSpPr>
        <p:spPr>
          <a:xfrm>
            <a:off x="7948308" y="4144925"/>
            <a:ext cx="35225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50" b="1" u="sng" dirty="0"/>
              <a:t>https://arstechnica.com/information-technology/2021/12/patch-fixing-critical-log4j-0-day-has-its-own-vulnerability-thats-under-exploit/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478B6-DCA2-4E43-320E-A455EA2FCB0E}"/>
              </a:ext>
            </a:extLst>
          </p:cNvPr>
          <p:cNvSpPr txBox="1"/>
          <p:nvPr/>
        </p:nvSpPr>
        <p:spPr>
          <a:xfrm>
            <a:off x="700421" y="2074797"/>
            <a:ext cx="3522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u="sng" dirty="0"/>
              <a:t>https://therecord.media/google-zero-days-report-2022</a:t>
            </a:r>
          </a:p>
        </p:txBody>
      </p:sp>
    </p:spTree>
    <p:extLst>
      <p:ext uri="{BB962C8B-B14F-4D97-AF65-F5344CB8AC3E}">
        <p14:creationId xmlns:p14="http://schemas.microsoft.com/office/powerpoint/2010/main" val="410315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EA87-DFC9-15A8-CA49-B03C5FAF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 How Can We Get Buy-in?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FFFE-3FE3-530A-F666-8EF65507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3820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2000" dirty="0"/>
              <a:t>Re-frame the conversation</a:t>
            </a:r>
          </a:p>
          <a:p>
            <a:pPr>
              <a:spcBef>
                <a:spcPts val="1800"/>
              </a:spcBef>
            </a:pPr>
            <a:r>
              <a:rPr lang="en-AU" sz="2000" dirty="0"/>
              <a:t>Talk the language of the stakeholders who you need buy-in from:</a:t>
            </a:r>
          </a:p>
          <a:p>
            <a:pPr lvl="1">
              <a:spcBef>
                <a:spcPts val="1800"/>
              </a:spcBef>
            </a:pPr>
            <a:r>
              <a:rPr lang="en-AU" sz="1600" dirty="0"/>
              <a:t>Risk </a:t>
            </a:r>
          </a:p>
          <a:p>
            <a:pPr lvl="1">
              <a:spcBef>
                <a:spcPts val="1800"/>
              </a:spcBef>
            </a:pPr>
            <a:r>
              <a:rPr lang="en-AU" sz="1600" dirty="0"/>
              <a:t>Project predictability</a:t>
            </a:r>
          </a:p>
          <a:p>
            <a:pPr lvl="1">
              <a:spcBef>
                <a:spcPts val="1800"/>
              </a:spcBef>
            </a:pPr>
            <a:r>
              <a:rPr lang="en-AU" sz="1600" dirty="0"/>
              <a:t>Finance</a:t>
            </a:r>
            <a:endParaRPr lang="en-AU" sz="2000" dirty="0"/>
          </a:p>
        </p:txBody>
      </p:sp>
      <p:pic>
        <p:nvPicPr>
          <p:cNvPr id="5" name="Picture 4" descr="A graph of a cost and time&#10;&#10;Description automatically generated">
            <a:extLst>
              <a:ext uri="{FF2B5EF4-FFF2-40B4-BE49-F238E27FC236}">
                <a16:creationId xmlns:a16="http://schemas.microsoft.com/office/drawing/2014/main" id="{DFE81968-AA7F-11D0-B4CA-4BB37826C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4" y="3604392"/>
            <a:ext cx="5263457" cy="288848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75859F1-3738-54E1-6C71-A8423F3A5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547306"/>
            <a:ext cx="961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7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745-C57E-77F3-72AE-E3C26F29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 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81C6-F243-6676-338D-100928A6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sz="1800" dirty="0"/>
              <a:t>So, if this is such a broad problem, where do we start?</a:t>
            </a:r>
          </a:p>
          <a:p>
            <a:pPr>
              <a:spcBef>
                <a:spcPts val="1800"/>
              </a:spcBef>
            </a:pPr>
            <a:r>
              <a:rPr lang="en-AU" sz="1800" dirty="0"/>
              <a:t>What resources already exist that could help get us going?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BFE06-12D7-297D-5321-3899C69E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83" y="3132820"/>
            <a:ext cx="4531634" cy="31790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1E2AADC-5162-B496-35D0-C30413EA6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547306"/>
            <a:ext cx="961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B47A-1E26-FBCC-DC1F-9775DDA5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OWASP SAMM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C2D2-CB00-6AA4-C966-9FF6C980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sz="1800" dirty="0"/>
              <a:t>Software Assurance Maturity Model (SAMM)</a:t>
            </a:r>
          </a:p>
          <a:p>
            <a:pPr>
              <a:spcBef>
                <a:spcPts val="1800"/>
              </a:spcBef>
            </a:pPr>
            <a:r>
              <a:rPr lang="en-AU" sz="1800" dirty="0"/>
              <a:t>OWASP Flagship Project</a:t>
            </a:r>
          </a:p>
          <a:p>
            <a:pPr>
              <a:spcBef>
                <a:spcPts val="1800"/>
              </a:spcBef>
            </a:pPr>
            <a:r>
              <a:rPr lang="en-AU" sz="1800" dirty="0"/>
              <a:t>Aims to provide the clear, measurable steps and pathways to maturing a software assurance programme (SAP)</a:t>
            </a:r>
          </a:p>
          <a:p>
            <a:pPr>
              <a:spcBef>
                <a:spcPts val="1800"/>
              </a:spcBef>
            </a:pPr>
            <a:r>
              <a:rPr lang="en-AU" sz="1800" dirty="0"/>
              <a:t>The components of a SAP typically include governance and strategy, a SDLC, and operational management practices.</a:t>
            </a:r>
          </a:p>
          <a:p>
            <a:pPr>
              <a:spcBef>
                <a:spcPts val="1800"/>
              </a:spcBef>
            </a:pPr>
            <a:r>
              <a:rPr lang="en-AU" sz="1800" dirty="0"/>
              <a:t>SDLC = Software Development Lifecycle</a:t>
            </a:r>
            <a:endParaRPr lang="en-AU" sz="1400" dirty="0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F19AE39E-AF96-5D6C-3295-C5B2CED7E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49" y="4082714"/>
            <a:ext cx="421063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ustom 3">
      <a:majorFont>
        <a:latin typeface="JetBrains Mono"/>
        <a:ea typeface=""/>
        <a:cs typeface=""/>
      </a:majorFont>
      <a:minorFont>
        <a:latin typeface="Barl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552</Words>
  <Application>Microsoft Office PowerPoint</Application>
  <PresentationFormat>Widescreen</PresentationFormat>
  <Paragraphs>102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Barlow</vt:lpstr>
      <vt:lpstr>JetBrains Mono</vt:lpstr>
      <vt:lpstr>Wingdings</vt:lpstr>
      <vt:lpstr>Office Theme</vt:lpstr>
      <vt:lpstr>AppSec </vt:lpstr>
      <vt:lpstr>whoami &amp;&amp; background</vt:lpstr>
      <vt:lpstr> The AppSec Problem</vt:lpstr>
      <vt:lpstr> The AppSec Problem</vt:lpstr>
      <vt:lpstr>PowerPoint Presentation</vt:lpstr>
      <vt:lpstr>PowerPoint Presentation</vt:lpstr>
      <vt:lpstr>  How Can We Get Buy-in?</vt:lpstr>
      <vt:lpstr>  Breaking Down the Problem</vt:lpstr>
      <vt:lpstr>OWASP SAMM</vt:lpstr>
      <vt:lpstr>PowerPoint Presentation</vt:lpstr>
      <vt:lpstr>PowerPoint Presentation</vt:lpstr>
      <vt:lpstr>  Maturity Model</vt:lpstr>
      <vt:lpstr>  Where Do We Start?</vt:lpstr>
      <vt:lpstr>PowerPoint Presentation</vt:lpstr>
      <vt:lpstr>  Implementation</vt:lpstr>
      <vt:lpstr>Secure Build Practice</vt:lpstr>
      <vt:lpstr>  Implementation</vt:lpstr>
      <vt:lpstr>Demo</vt:lpstr>
      <vt:lpstr>  Verification</vt:lpstr>
      <vt:lpstr>Security Testing Practice</vt:lpstr>
      <vt:lpstr>Demo</vt:lpstr>
      <vt:lpstr>&lt;&lt; EOF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AppSec</dc:title>
  <dc:creator>Jack</dc:creator>
  <cp:lastModifiedBy>Jack</cp:lastModifiedBy>
  <cp:revision>12</cp:revision>
  <dcterms:created xsi:type="dcterms:W3CDTF">2024-03-12T07:32:47Z</dcterms:created>
  <dcterms:modified xsi:type="dcterms:W3CDTF">2024-03-14T12:03:40Z</dcterms:modified>
</cp:coreProperties>
</file>