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34"/>
  </p:notesMasterIdLst>
  <p:handoutMasterIdLst>
    <p:handoutMasterId r:id="rId35"/>
  </p:handoutMasterIdLst>
  <p:sldIdLst>
    <p:sldId id="400" r:id="rId2"/>
    <p:sldId id="257" r:id="rId3"/>
    <p:sldId id="401" r:id="rId4"/>
    <p:sldId id="389" r:id="rId5"/>
    <p:sldId id="324" r:id="rId6"/>
    <p:sldId id="327" r:id="rId7"/>
    <p:sldId id="378" r:id="rId8"/>
    <p:sldId id="329" r:id="rId9"/>
    <p:sldId id="330" r:id="rId10"/>
    <p:sldId id="399" r:id="rId11"/>
    <p:sldId id="390" r:id="rId12"/>
    <p:sldId id="331" r:id="rId13"/>
    <p:sldId id="333" r:id="rId14"/>
    <p:sldId id="402" r:id="rId15"/>
    <p:sldId id="381" r:id="rId16"/>
    <p:sldId id="382" r:id="rId17"/>
    <p:sldId id="341" r:id="rId18"/>
    <p:sldId id="342" r:id="rId19"/>
    <p:sldId id="343" r:id="rId20"/>
    <p:sldId id="393" r:id="rId21"/>
    <p:sldId id="394" r:id="rId22"/>
    <p:sldId id="403" r:id="rId23"/>
    <p:sldId id="348" r:id="rId24"/>
    <p:sldId id="384" r:id="rId25"/>
    <p:sldId id="385" r:id="rId26"/>
    <p:sldId id="404" r:id="rId27"/>
    <p:sldId id="405" r:id="rId28"/>
    <p:sldId id="406" r:id="rId29"/>
    <p:sldId id="407" r:id="rId30"/>
    <p:sldId id="364" r:id="rId31"/>
    <p:sldId id="376" r:id="rId32"/>
    <p:sldId id="408" r:id="rId33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7747" autoAdjust="0"/>
  </p:normalViewPr>
  <p:slideViewPr>
    <p:cSldViewPr>
      <p:cViewPr varScale="1">
        <p:scale>
          <a:sx n="56" d="100"/>
          <a:sy n="56" d="100"/>
        </p:scale>
        <p:origin x="17" y="2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>
                <a:latin typeface="Arial" pitchFamily="34" charset="0"/>
              </a:rPr>
              <a:pPr/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32B3BCA-EBBF-44BC-853D-C22737AD10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4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45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64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86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983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5800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89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496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14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3463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479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770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64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7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18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4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18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9" y="4780292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9" y="5966818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1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1"/>
            <a:ext cx="6201666" cy="34177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6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59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7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1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464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8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287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0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072313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1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7" y="6170274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1</a:t>
            </a:r>
          </a:p>
          <a:p>
            <a:r>
              <a:rPr lang="en-US" altLang="en-US" dirty="0"/>
              <a:t>Database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Classification by data type </a:t>
            </a:r>
          </a:p>
          <a:p>
            <a:pPr lvl="1"/>
            <a:r>
              <a:rPr lang="en-US" altLang="en-US" dirty="0"/>
              <a:t>General-purpose database: contains a wide variety of data used in multiple disciplines</a:t>
            </a:r>
          </a:p>
          <a:p>
            <a:pPr lvl="1"/>
            <a:r>
              <a:rPr lang="en-US" altLang="en-US" dirty="0"/>
              <a:t>Discipline-specific database: contains data focused on specific subject areas</a:t>
            </a:r>
          </a:p>
          <a:p>
            <a:pPr lvl="1"/>
            <a:r>
              <a:rPr lang="en-US" altLang="en-US" dirty="0"/>
              <a:t>Operational database: designed to support a company’s day-to-day operations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Analytical database: stores historical data and business metrics used exclusively for tactical or strategic decision making </a:t>
            </a:r>
          </a:p>
          <a:p>
            <a:pPr lvl="1"/>
            <a:r>
              <a:rPr lang="en-US" altLang="en-US" dirty="0"/>
              <a:t>Data warehouse: stores data in a format optimized for decision support </a:t>
            </a:r>
          </a:p>
          <a:p>
            <a:pPr lvl="1"/>
            <a:r>
              <a:rPr lang="en-US" altLang="en-US" dirty="0"/>
              <a:t>Online analytical processing (OLAP): tools for retrieving, processing, and modeling data from the data warehouse</a:t>
            </a:r>
          </a:p>
          <a:p>
            <a:pPr lvl="1"/>
            <a:r>
              <a:rPr lang="en-US" altLang="en-US" dirty="0"/>
              <a:t>Business intelligence: captures and processes business data to generate information that support decision making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(4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can be classified to reflect the degree to which the data is structured</a:t>
            </a:r>
          </a:p>
          <a:p>
            <a:pPr lvl="1"/>
            <a:r>
              <a:rPr lang="en-US" altLang="en-US" dirty="0"/>
              <a:t>Unstructured data exists in its original (raw) state</a:t>
            </a:r>
          </a:p>
          <a:p>
            <a:pPr lvl="1"/>
            <a:r>
              <a:rPr lang="en-US" altLang="en-US" dirty="0"/>
              <a:t>Structured data results from formatting </a:t>
            </a:r>
          </a:p>
          <a:p>
            <a:pPr lvl="2"/>
            <a:r>
              <a:rPr lang="en-US" altLang="en-US" dirty="0"/>
              <a:t>Structure is applied based on type of processing to be performed</a:t>
            </a:r>
          </a:p>
          <a:p>
            <a:pPr lvl="1"/>
            <a:r>
              <a:rPr lang="en-US" altLang="en-US" dirty="0"/>
              <a:t>Semistructured data: processed to some extent</a:t>
            </a:r>
          </a:p>
          <a:p>
            <a:r>
              <a:rPr lang="en-US" altLang="en-US" dirty="0"/>
              <a:t>Extensible Markup Language (XML) </a:t>
            </a:r>
          </a:p>
          <a:p>
            <a:pPr lvl="1"/>
            <a:r>
              <a:rPr lang="en-US" altLang="en-US" dirty="0"/>
              <a:t>Represents data elements in textual format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Focuses on design of database structure that will be used to store and manage end-user data</a:t>
            </a:r>
          </a:p>
          <a:p>
            <a:pPr lvl="1"/>
            <a:r>
              <a:rPr lang="en-US" altLang="en-US" dirty="0"/>
              <a:t>Well-designed database: facilitates data management and generates accurate and valuable information</a:t>
            </a:r>
          </a:p>
          <a:p>
            <a:pPr lvl="1"/>
            <a:r>
              <a:rPr lang="en-US" altLang="en-US" dirty="0"/>
              <a:t>Poorly designed database: causes difficult-to-trace errors that may lead to poor decision making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Is Important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 file systems</a:t>
            </a:r>
          </a:p>
          <a:p>
            <a:pPr lvl="1"/>
            <a:r>
              <a:rPr lang="en-CA" dirty="0"/>
              <a:t>Accomplished through a system of file folders and filing cabinets</a:t>
            </a:r>
          </a:p>
          <a:p>
            <a:r>
              <a:rPr lang="en-US" dirty="0"/>
              <a:t>Computerized file systems </a:t>
            </a:r>
          </a:p>
          <a:p>
            <a:pPr lvl="1"/>
            <a:r>
              <a:rPr lang="en-US" dirty="0"/>
              <a:t>Data processing (DP) specialist created a computer-based system to track data and produce required reports</a:t>
            </a:r>
          </a:p>
          <a:p>
            <a:r>
              <a:rPr lang="en-US" dirty="0"/>
              <a:t>File system redux: modern end-user productivity tools </a:t>
            </a:r>
          </a:p>
          <a:p>
            <a:pPr lvl="1"/>
            <a:r>
              <a:rPr lang="en-US" dirty="0"/>
              <a:t>Includes spreadsheet programs such as Microsoft Excel</a:t>
            </a:r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  <a:p>
            <a:pPr lvl="0"/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</a:t>
            </a:r>
            <a:r>
              <a:rPr lang="en-US" altLang="en-US" dirty="0"/>
              <a:t> (2 of 3)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97794"/>
              </p:ext>
            </p:extLst>
          </p:nvPr>
        </p:nvGraphicFramePr>
        <p:xfrm>
          <a:off x="914400" y="1447800"/>
          <a:ext cx="7239000" cy="3302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Table 1.2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Basic File Terminology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TERM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DEFINITION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Data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Raw facts, such as a telephone number, a birth date, a customer name, and a year-to-date (YTD) sales value. Data has little meaning unless it has been organized in some logical manner.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Field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character or group of characters (alphabetic or numeric) that has a specific meaning. A field is used to define and store data.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Record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logically connected set of one or more fields that describes a person, place, or thing. For example, the fields that constitute a record for a customer might consist of the customer’s name, address, phone number, date of birth, credit limit, and unpaid balance.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File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collection of related records. For example, a file might contain data about the students currently enrolled at Gigantic University.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</a:t>
            </a:r>
            <a:r>
              <a:rPr lang="en-US" altLang="en-US" dirty="0"/>
              <a:t> (3 of 3)</a:t>
            </a:r>
            <a:endParaRPr lang="en-US" dirty="0"/>
          </a:p>
        </p:txBody>
      </p:sp>
      <p:pic>
        <p:nvPicPr>
          <p:cNvPr id="3074" name="Picture 2" descr="Figure 1.9 depicts how file management and report programs are individually used for customer and sales data in a sales department, as well as agent files in a personnel department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502400" cy="31686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file systems challenge the types of information that can be created from data as well as information accuracy </a:t>
            </a:r>
          </a:p>
          <a:p>
            <a:pPr lvl="1"/>
            <a:r>
              <a:rPr lang="en-US" dirty="0"/>
              <a:t>Lengthy development times</a:t>
            </a:r>
          </a:p>
          <a:p>
            <a:pPr lvl="1"/>
            <a:r>
              <a:rPr lang="en-US" altLang="en-US" dirty="0"/>
              <a:t>Difficulty of getting quick answers</a:t>
            </a:r>
            <a:endParaRPr lang="en-US" dirty="0"/>
          </a:p>
          <a:p>
            <a:pPr lvl="1"/>
            <a:r>
              <a:rPr lang="en-US" altLang="en-US" dirty="0"/>
              <a:t>Complex system administration</a:t>
            </a:r>
          </a:p>
          <a:p>
            <a:pPr lvl="1"/>
            <a:r>
              <a:rPr lang="en-US" altLang="en-US" dirty="0"/>
              <a:t>Lack of security and limited data sharing</a:t>
            </a:r>
          </a:p>
          <a:p>
            <a:pPr lvl="1"/>
            <a:r>
              <a:rPr lang="en-US" altLang="en-US" dirty="0"/>
              <a:t>Extensive programming</a:t>
            </a:r>
            <a:endParaRPr lang="en-US" dirty="0"/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File System Data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Structural dependence</a:t>
            </a:r>
          </a:p>
          <a:p>
            <a:pPr lvl="1"/>
            <a:r>
              <a:rPr lang="en-US" altLang="en-US" dirty="0"/>
              <a:t>Access to a file is dependent on its own structure</a:t>
            </a:r>
          </a:p>
          <a:p>
            <a:pPr lvl="1"/>
            <a:r>
              <a:rPr lang="en-US" altLang="en-US" dirty="0"/>
              <a:t>All file system programs are modified to conform to a new file structure</a:t>
            </a:r>
          </a:p>
          <a:p>
            <a:r>
              <a:rPr lang="en-US" altLang="en-US" dirty="0"/>
              <a:t>Structural independence</a:t>
            </a:r>
          </a:p>
          <a:p>
            <a:pPr lvl="1"/>
            <a:r>
              <a:rPr lang="en-US" altLang="en-US" dirty="0"/>
              <a:t>File structure is changed without affecting the application’s ability to access the data</a:t>
            </a:r>
          </a:p>
          <a:p>
            <a:endParaRPr lang="en-US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and Data Dependence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dependence</a:t>
            </a:r>
          </a:p>
          <a:p>
            <a:pPr lvl="1"/>
            <a:r>
              <a:rPr lang="en-US" altLang="en-US" dirty="0"/>
              <a:t>Data access changes when data storage characteristics change</a:t>
            </a:r>
          </a:p>
          <a:p>
            <a:r>
              <a:rPr lang="en-US" altLang="en-US" dirty="0"/>
              <a:t>Data independence</a:t>
            </a:r>
          </a:p>
          <a:p>
            <a:pPr lvl="1"/>
            <a:r>
              <a:rPr lang="en-US" altLang="en-US" dirty="0"/>
              <a:t>Data storage characteristics are changed without affecting the program’s ability to access the data</a:t>
            </a:r>
          </a:p>
          <a:p>
            <a:r>
              <a:rPr lang="en-US" altLang="en-US" dirty="0"/>
              <a:t>Practical significance of data dependence is the difference between logical and physical format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and Data Dependence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/>
              <a:t>Define the difference between data and information</a:t>
            </a:r>
          </a:p>
          <a:p>
            <a:pPr lvl="1"/>
            <a:r>
              <a:rPr lang="en-US" altLang="en-US" dirty="0"/>
              <a:t>Describe what a database is, various types, and why they are valuable assets for decision making</a:t>
            </a:r>
          </a:p>
          <a:p>
            <a:pPr lvl="1"/>
            <a:r>
              <a:rPr lang="en-US" altLang="en-US" dirty="0"/>
              <a:t>Explain the importance of database design</a:t>
            </a:r>
          </a:p>
          <a:p>
            <a:pPr lvl="1"/>
            <a:r>
              <a:rPr lang="en-US" altLang="en-US" dirty="0"/>
              <a:t>See how modern databases evolved from file systems</a:t>
            </a:r>
          </a:p>
          <a:p>
            <a:pPr lvl="1"/>
            <a:r>
              <a:rPr lang="en-US" altLang="en-US" dirty="0"/>
              <a:t>Understand flaws in file system data management</a:t>
            </a:r>
          </a:p>
          <a:p>
            <a:pPr lvl="1"/>
            <a:r>
              <a:rPr lang="en-US" altLang="en-US" dirty="0"/>
              <a:t>Outline the main components of the database system</a:t>
            </a:r>
          </a:p>
          <a:p>
            <a:pPr lvl="1"/>
            <a:r>
              <a:rPr lang="en-US" altLang="en-US" dirty="0"/>
              <a:t>Describe the main functions of a database management system (DBMS)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Unnecessarily storing the same data at different places</a:t>
            </a:r>
          </a:p>
          <a:p>
            <a:pPr lvl="1"/>
            <a:r>
              <a:rPr lang="en-US" dirty="0"/>
              <a:t>Islands of information (i.e., scattered data locations)</a:t>
            </a:r>
          </a:p>
          <a:p>
            <a:pPr lvl="1"/>
            <a:r>
              <a:rPr lang="en-US" dirty="0"/>
              <a:t>Increases the probability of </a:t>
            </a:r>
            <a:r>
              <a:rPr lang="en-CA" dirty="0"/>
              <a:t>having different versions of the same data </a:t>
            </a:r>
            <a:r>
              <a:rPr lang="en-US" dirty="0"/>
              <a:t>	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results of uncontrolled data redundancy </a:t>
            </a:r>
          </a:p>
          <a:p>
            <a:pPr lvl="1"/>
            <a:r>
              <a:rPr lang="en-US" altLang="en-US" dirty="0"/>
              <a:t>Poor data security </a:t>
            </a:r>
          </a:p>
          <a:p>
            <a:pPr lvl="1"/>
            <a:r>
              <a:rPr lang="en-US" altLang="en-US" dirty="0"/>
              <a:t>Data inconsistency </a:t>
            </a:r>
          </a:p>
          <a:p>
            <a:pPr lvl="1"/>
            <a:r>
              <a:rPr lang="en-CA" altLang="en-US" dirty="0"/>
              <a:t>Data-entry errors </a:t>
            </a:r>
          </a:p>
          <a:p>
            <a:pPr lvl="1"/>
            <a:r>
              <a:rPr lang="en-CA" altLang="en-US" dirty="0"/>
              <a:t>Data integrity problems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Develop when not all of the required changes in the redundant data are made successfully </a:t>
            </a:r>
            <a:endParaRPr lang="en-US" altLang="en-US" dirty="0"/>
          </a:p>
          <a:p>
            <a:pPr lvl="1"/>
            <a:r>
              <a:rPr lang="en-US" dirty="0"/>
              <a:t>Update anomalies</a:t>
            </a:r>
          </a:p>
          <a:p>
            <a:pPr lvl="1"/>
            <a:r>
              <a:rPr lang="en-US" dirty="0"/>
              <a:t>Insertion anomalies</a:t>
            </a:r>
          </a:p>
          <a:p>
            <a:pPr lvl="1"/>
            <a:r>
              <a:rPr lang="en-US" dirty="0"/>
              <a:t>Deletion anomalies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Logically related data stored in a single logical data repository</a:t>
            </a:r>
          </a:p>
          <a:p>
            <a:pPr lvl="1"/>
            <a:r>
              <a:rPr lang="en-US" altLang="en-US" dirty="0"/>
              <a:t>Physically distributed among multiple storage facilities</a:t>
            </a:r>
          </a:p>
          <a:p>
            <a:pPr lvl="1"/>
            <a:r>
              <a:rPr lang="en-US" altLang="en-US" dirty="0"/>
              <a:t>DBMS eliminates most of file system’s data inconsistency, data anomaly, data dependence, and structural dependence problems</a:t>
            </a:r>
          </a:p>
          <a:p>
            <a:r>
              <a:rPr lang="en-US" altLang="en-US" dirty="0"/>
              <a:t>Current generation DBMS software</a:t>
            </a:r>
          </a:p>
          <a:p>
            <a:pPr lvl="2"/>
            <a:r>
              <a:rPr lang="en-US" altLang="en-US" dirty="0"/>
              <a:t>Stores data structures, relationships between structures, and access paths</a:t>
            </a:r>
          </a:p>
          <a:p>
            <a:pPr lvl="2"/>
            <a:r>
              <a:rPr lang="en-US" altLang="en-US" dirty="0"/>
              <a:t>Defines, stores, and manages all access paths and components</a:t>
            </a:r>
          </a:p>
          <a:p>
            <a:endParaRPr lang="en-US" alt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Systems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Systems (2 of 2)</a:t>
            </a:r>
          </a:p>
        </p:txBody>
      </p:sp>
      <p:pic>
        <p:nvPicPr>
          <p:cNvPr id="4098" name="Picture 2" descr="Figure 1.10 illustrates how employee, customer, sales, inventory, and accounts information are grouped together in a database for use across personnel, sales, and accounting departments. In a file system, the departments only have access to certain files:&#10; The personnel department may access only employee files.&#10; The sales department may access only customer, sales, and inventory files.&#10; The accounting department only has access to account files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502400" cy="41084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system: organization of components that define and regulate the collection, storage, management, and use of data within a database environment</a:t>
            </a:r>
          </a:p>
          <a:p>
            <a:pPr lvl="1"/>
            <a:r>
              <a:rPr lang="en-US"/>
              <a:t>Hardware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Procedures</a:t>
            </a:r>
          </a:p>
          <a:p>
            <a:pPr lvl="1"/>
            <a:r>
              <a:rPr lang="en-US"/>
              <a:t>Data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System Environment (1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System Environment</a:t>
            </a:r>
            <a:r>
              <a:rPr lang="en-US" altLang="en-US"/>
              <a:t> (2 of 2)</a:t>
            </a:r>
            <a:endParaRPr lang="en-US" dirty="0"/>
          </a:p>
        </p:txBody>
      </p:sp>
      <p:pic>
        <p:nvPicPr>
          <p:cNvPr id="3" name="Picture 2" descr="In Figure 1.11, the integration of functions between system administrators, database administrators, database designers, system analysts, programmers, and end users within a database environment is shown (refer to the text for detailed descriptions).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502400" cy="32893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 management</a:t>
            </a:r>
            <a:endParaRPr lang="en-CA" dirty="0"/>
          </a:p>
          <a:p>
            <a:pPr lvl="1"/>
            <a:r>
              <a:rPr lang="en-US" dirty="0"/>
              <a:t>Data dictionary: stores definitions of data elements and their relationships</a:t>
            </a:r>
          </a:p>
          <a:p>
            <a:r>
              <a:rPr lang="en-US" dirty="0"/>
              <a:t>Data storage management</a:t>
            </a:r>
          </a:p>
          <a:p>
            <a:pPr lvl="1"/>
            <a:r>
              <a:rPr lang="en-US" dirty="0"/>
              <a:t>Performance tuning ensures efficient performance </a:t>
            </a:r>
          </a:p>
          <a:p>
            <a:r>
              <a:rPr lang="en-US" dirty="0"/>
              <a:t>Data transformation and presentation</a:t>
            </a:r>
          </a:p>
          <a:p>
            <a:pPr lvl="1"/>
            <a:r>
              <a:rPr lang="en-US" dirty="0"/>
              <a:t>Data is formatted to conform to logical expectations</a:t>
            </a:r>
          </a:p>
          <a:p>
            <a:r>
              <a:rPr lang="en-US" dirty="0"/>
              <a:t>Security management</a:t>
            </a:r>
          </a:p>
          <a:p>
            <a:pPr lvl="1"/>
            <a:r>
              <a:rPr lang="en-CA" dirty="0"/>
              <a:t>Enforces user security and data privacy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Multiuser access control</a:t>
            </a:r>
            <a:endParaRPr lang="en-CA" dirty="0"/>
          </a:p>
          <a:p>
            <a:pPr lvl="1"/>
            <a:r>
              <a:rPr lang="en-US" dirty="0"/>
              <a:t>Sophisticated algorithms ensure that multiple users can access the database concurrently without compromising its integrity</a:t>
            </a:r>
          </a:p>
          <a:p>
            <a:r>
              <a:rPr lang="en-US" dirty="0"/>
              <a:t>Backup and recovery management</a:t>
            </a:r>
          </a:p>
          <a:p>
            <a:pPr lvl="1"/>
            <a:r>
              <a:rPr lang="en-CA" dirty="0"/>
              <a:t>Enables recovery of the database after a failure</a:t>
            </a:r>
          </a:p>
          <a:p>
            <a:r>
              <a:rPr lang="en-US" dirty="0"/>
              <a:t>Data integrity management </a:t>
            </a:r>
            <a:endParaRPr lang="en-CA" dirty="0"/>
          </a:p>
          <a:p>
            <a:pPr lvl="1"/>
            <a:r>
              <a:rPr lang="en-US" dirty="0"/>
              <a:t>Minimizes redundancy and maximizes consistency</a:t>
            </a: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access languages and application programming interfaces </a:t>
            </a:r>
          </a:p>
          <a:p>
            <a:pPr lvl="1"/>
            <a:r>
              <a:rPr lang="en-US" dirty="0"/>
              <a:t>Query language: lets the user specify what must be done without having to specify how </a:t>
            </a:r>
          </a:p>
          <a:p>
            <a:pPr lvl="1"/>
            <a:r>
              <a:rPr lang="en-US" dirty="0"/>
              <a:t>Structured Query Language (SQL): de facto query language and data access standard supported by the majority of DBMS vendors</a:t>
            </a:r>
          </a:p>
          <a:p>
            <a:r>
              <a:rPr lang="en-US" dirty="0"/>
              <a:t>Database communication interfaces</a:t>
            </a:r>
          </a:p>
          <a:p>
            <a:pPr lvl="1"/>
            <a:r>
              <a:rPr lang="en-US" dirty="0"/>
              <a:t>Accept end-user requests via multiple, different network environments 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data in today’s world</a:t>
            </a:r>
          </a:p>
          <a:p>
            <a:pPr lvl="1"/>
            <a:r>
              <a:rPr lang="en-US" dirty="0"/>
              <a:t>Ubiquitous (i.e., abundant, global, and everywhere) </a:t>
            </a:r>
            <a:endParaRPr lang="fr-FR" dirty="0"/>
          </a:p>
          <a:p>
            <a:pPr lvl="1"/>
            <a:r>
              <a:rPr lang="fr-FR" dirty="0"/>
              <a:t>Pervasive (i.e., unescapable, prevalent, and persistent)</a:t>
            </a:r>
          </a:p>
          <a:p>
            <a:r>
              <a:rPr lang="en-US" dirty="0"/>
              <a:t>Databases make data persistent and shareable in a secure way</a:t>
            </a:r>
          </a:p>
          <a:p>
            <a:pPr lvl="1"/>
            <a:r>
              <a:rPr lang="en-US" dirty="0"/>
              <a:t>Specialized structures that allow computer-based systems to store, manage, and retrieve data very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Disadvantages of database systems</a:t>
            </a:r>
          </a:p>
          <a:p>
            <a:pPr lvl="1"/>
            <a:r>
              <a:rPr lang="en-US" dirty="0"/>
              <a:t>Increased costs</a:t>
            </a:r>
            <a:endParaRPr lang="en-CA" dirty="0"/>
          </a:p>
          <a:p>
            <a:pPr lvl="1"/>
            <a:r>
              <a:rPr lang="en-US" dirty="0"/>
              <a:t>Management complexity</a:t>
            </a:r>
          </a:p>
          <a:p>
            <a:pPr lvl="1"/>
            <a:r>
              <a:rPr lang="en-US" dirty="0"/>
              <a:t>Maintaining currency</a:t>
            </a:r>
            <a:endParaRPr lang="en-CA" dirty="0"/>
          </a:p>
          <a:p>
            <a:pPr lvl="1"/>
            <a:r>
              <a:rPr lang="en-US" dirty="0"/>
              <a:t>Vendor dependence</a:t>
            </a:r>
            <a:endParaRPr lang="en-CA" dirty="0"/>
          </a:p>
          <a:p>
            <a:pPr lvl="1"/>
            <a:r>
              <a:rPr lang="en-US" dirty="0"/>
              <a:t>Frequent upgrade/replacement cycles</a:t>
            </a:r>
            <a:endParaRPr lang="en-CA" dirty="0"/>
          </a:p>
          <a:p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Database System: A Shift in Focus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74210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Preparing for Your Database Professional Career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066800"/>
          <a:ext cx="6781799" cy="4763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TABLE 1.3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CAREER OPPORTUNITIES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JOB TITLE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SAMPLE SKILLS REQUIRED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Developer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Create and maintain database-based applications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Programming, database fundamentals,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Designer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maintain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Systems design, database design,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Administrator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Manage and maintain DBMS and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SQL, vendor courses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Analyst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Develop databases for decision support reporting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QL, query optimization, data warehouses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implementation of database environments (conceptual, logical, and physical)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 modeling, SQL, hardware knowledge,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Consultant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Help companies leverage database technologies to improve business processes and achieve specific goals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data modeling, database design, SQL, DBMS, hardware, vendor-specific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Security Officer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Implement security policies for 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administration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database administration, SQL, data security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Cloud Computing Data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 the infrastructure for next-generation cloud database systems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Internet technologies, cloud storage technologies, data security, performance tuning, large databases,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Scientist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Analyze large amounts of varied data to generate insights, relationships, and predictable behaviors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analysis, statistics, advanced mathematics, SQL, programming, data mining, machine learning, data visualization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consists of raw facts and is usually stored in a database </a:t>
            </a:r>
          </a:p>
          <a:p>
            <a:pPr lvl="1"/>
            <a:r>
              <a:rPr lang="en-US" dirty="0"/>
              <a:t>Database design defines the database structure</a:t>
            </a:r>
          </a:p>
          <a:p>
            <a:pPr lvl="2"/>
            <a:r>
              <a:rPr lang="en-US" dirty="0"/>
              <a:t>Can be classified according to the number of users, location, as well as data usage and structure </a:t>
            </a:r>
          </a:p>
          <a:p>
            <a:pPr lvl="1"/>
            <a:r>
              <a:rPr lang="en-US" dirty="0"/>
              <a:t>Databases evolved from manual and computerized file systems</a:t>
            </a:r>
          </a:p>
          <a:p>
            <a:pPr lvl="2"/>
            <a:r>
              <a:rPr lang="en-US" dirty="0"/>
              <a:t>There are some limitations of file system data management</a:t>
            </a:r>
          </a:p>
          <a:p>
            <a:pPr lvl="2"/>
            <a:r>
              <a:rPr lang="en-US" dirty="0"/>
              <a:t>DBMSs were developed to address the file system’s inherent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consists of raw facts </a:t>
            </a:r>
          </a:p>
          <a:p>
            <a:pPr lvl="1"/>
            <a:r>
              <a:rPr lang="en-US" altLang="en-US" dirty="0"/>
              <a:t>Not </a:t>
            </a:r>
            <a:r>
              <a:rPr lang="en-CA" altLang="en-US" dirty="0"/>
              <a:t>yet processed to reveal meaning to the end user</a:t>
            </a:r>
          </a:p>
          <a:p>
            <a:pPr lvl="1"/>
            <a:r>
              <a:rPr lang="en-US" altLang="en-US" dirty="0"/>
              <a:t>Building blocks of information</a:t>
            </a:r>
          </a:p>
          <a:p>
            <a:r>
              <a:rPr lang="en-US" altLang="en-US" dirty="0"/>
              <a:t>Information results from processing raw data to reveal meaning </a:t>
            </a:r>
          </a:p>
          <a:p>
            <a:pPr lvl="1"/>
            <a:r>
              <a:rPr lang="en-CA" altLang="en-US" dirty="0"/>
              <a:t>Requires context</a:t>
            </a:r>
          </a:p>
          <a:p>
            <a:pPr lvl="1"/>
            <a:r>
              <a:rPr lang="en-CA" altLang="en-US" dirty="0"/>
              <a:t>Bedrock of knowledge </a:t>
            </a:r>
          </a:p>
          <a:p>
            <a:pPr lvl="1"/>
            <a:r>
              <a:rPr lang="en-CA" altLang="en-US" dirty="0"/>
              <a:t>Should be accurate, relevant, and timely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versus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Shared, integrated computer structure that stores data </a:t>
            </a:r>
          </a:p>
          <a:p>
            <a:pPr lvl="1"/>
            <a:r>
              <a:rPr lang="en-US" altLang="en-US" dirty="0"/>
              <a:t>End-user data: raw facts of interest to end user</a:t>
            </a:r>
          </a:p>
          <a:p>
            <a:pPr lvl="1"/>
            <a:r>
              <a:rPr lang="en-US" altLang="en-US" dirty="0"/>
              <a:t>Metadata: data about data, through which the end-user data is integrated and managed</a:t>
            </a:r>
          </a:p>
          <a:p>
            <a:pPr lvl="2"/>
            <a:r>
              <a:rPr lang="en-US" altLang="en-US" dirty="0"/>
              <a:t>Describes data characteristics and relationships </a:t>
            </a:r>
          </a:p>
          <a:p>
            <a:r>
              <a:rPr lang="en-US" altLang="en-US" dirty="0"/>
              <a:t>Database management system (DBMS) </a:t>
            </a:r>
          </a:p>
          <a:p>
            <a:pPr lvl="1"/>
            <a:r>
              <a:rPr lang="en-US" altLang="en-US" dirty="0"/>
              <a:t>Collection of programs</a:t>
            </a:r>
          </a:p>
          <a:p>
            <a:pPr lvl="1"/>
            <a:r>
              <a:rPr lang="en-US" altLang="en-US" dirty="0"/>
              <a:t>Manages the database structure </a:t>
            </a:r>
          </a:p>
          <a:p>
            <a:pPr lvl="1"/>
            <a:r>
              <a:rPr lang="en-US" altLang="en-US" dirty="0"/>
              <a:t>Controls access to data stored in the database</a:t>
            </a:r>
          </a:p>
          <a:p>
            <a:endParaRPr lang="en-US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Database management system (DBMS): intermediary between the user and the database</a:t>
            </a:r>
          </a:p>
          <a:p>
            <a:pPr lvl="1"/>
            <a:r>
              <a:rPr lang="en-US" altLang="en-US"/>
              <a:t>Enables data to be shared </a:t>
            </a:r>
          </a:p>
          <a:p>
            <a:pPr lvl="1"/>
            <a:r>
              <a:rPr lang="en-US" altLang="en-US"/>
              <a:t>Presents the end user with an integrated view of data</a:t>
            </a:r>
          </a:p>
          <a:p>
            <a:pPr lvl="1"/>
            <a:r>
              <a:rPr lang="en-US"/>
              <a:t>Provides more efficient and effective data management</a:t>
            </a:r>
          </a:p>
          <a:p>
            <a:pPr lvl="1"/>
            <a:r>
              <a:rPr lang="en-US" altLang="en-US"/>
              <a:t>Improves sharing, security, integration, access, decision-making, productivity, etc. </a:t>
            </a:r>
            <a:endParaRPr lang="en-US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Role and Advantages of the DBMS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and Advantages of the DBMS (2 of 2)</a:t>
            </a:r>
            <a:endParaRPr lang="en-US" altLang="en-US" dirty="0"/>
          </a:p>
        </p:txBody>
      </p:sp>
      <p:pic>
        <p:nvPicPr>
          <p:cNvPr id="1026" name="Picture 2" descr="In Figure 1.4, a DBMS presents end-user data after receiving application requests by translating them into the appropriate metadata categories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502400" cy="34607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database: supports one user at a time</a:t>
            </a:r>
          </a:p>
          <a:p>
            <a:pPr lvl="1"/>
            <a:r>
              <a:rPr lang="en-US" altLang="en-US" dirty="0"/>
              <a:t>Desktop database: single-user database on a personal computer </a:t>
            </a:r>
          </a:p>
          <a:p>
            <a:r>
              <a:rPr lang="en-US" altLang="en-US" dirty="0"/>
              <a:t>Multiuser database: supports multiple users at the same time</a:t>
            </a:r>
          </a:p>
          <a:p>
            <a:pPr lvl="1"/>
            <a:r>
              <a:rPr lang="en-US" altLang="en-US" dirty="0"/>
              <a:t>Workgroup databases: supports a small number of users or a specific department</a:t>
            </a:r>
          </a:p>
          <a:p>
            <a:pPr lvl="1"/>
            <a:r>
              <a:rPr lang="en-US" altLang="en-US" dirty="0"/>
              <a:t>Enterprise database: supports many users across many departments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Classification by location</a:t>
            </a:r>
          </a:p>
          <a:p>
            <a:pPr lvl="1"/>
            <a:r>
              <a:rPr lang="en-US" altLang="en-US" dirty="0"/>
              <a:t>Centralized database: data located at a single site</a:t>
            </a:r>
          </a:p>
          <a:p>
            <a:pPr lvl="1"/>
            <a:r>
              <a:rPr lang="en-US" altLang="en-US" dirty="0"/>
              <a:t>Distributed database: data distributed across different sites </a:t>
            </a:r>
          </a:p>
          <a:p>
            <a:pPr lvl="1"/>
            <a:r>
              <a:rPr lang="en-US" altLang="en-US" dirty="0"/>
              <a:t>Cloud database: created and maintained using cloud data services that provide defined performance measures for the database</a:t>
            </a:r>
          </a:p>
          <a:p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(2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3130</Words>
  <Application>Microsoft Office PowerPoint</Application>
  <PresentationFormat>Custom</PresentationFormat>
  <Paragraphs>282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Word 2016 Med Module  1_PPT_2019</vt:lpstr>
      <vt:lpstr>PowerPoint Presentation</vt:lpstr>
      <vt:lpstr>Learning Objectives</vt:lpstr>
      <vt:lpstr>Why Databases?</vt:lpstr>
      <vt:lpstr>Data versus Information</vt:lpstr>
      <vt:lpstr>Introducing the Database</vt:lpstr>
      <vt:lpstr>Role and Advantages of the DBMS (1 of 2)</vt:lpstr>
      <vt:lpstr>Role and Advantages of the DBMS (2 of 2)</vt:lpstr>
      <vt:lpstr>Types of Databases (1 of 5)</vt:lpstr>
      <vt:lpstr>Types of Databases (2 of 5)</vt:lpstr>
      <vt:lpstr>Types of Databases (3 of 5)</vt:lpstr>
      <vt:lpstr>Types of Databases (4 of 5)</vt:lpstr>
      <vt:lpstr>Types of Databases (5 of 5)</vt:lpstr>
      <vt:lpstr>Why Database Design Is Important</vt:lpstr>
      <vt:lpstr>Evolution of File System Data Processing (1 of 3)</vt:lpstr>
      <vt:lpstr>Evolution of File System Data Processing (2 of 3)</vt:lpstr>
      <vt:lpstr>Evolution of File System Data Processing (3 of 3)</vt:lpstr>
      <vt:lpstr>Problems with File System Data Processing</vt:lpstr>
      <vt:lpstr>Structural and Data Dependence (1 of 2)</vt:lpstr>
      <vt:lpstr>Structural and Data Dependence (2 of 2)</vt:lpstr>
      <vt:lpstr>Data Redundancy (1 of 2)</vt:lpstr>
      <vt:lpstr>Data Redundancy (2 of 2)</vt:lpstr>
      <vt:lpstr>Data Anomalies</vt:lpstr>
      <vt:lpstr>Database Systems (1 of 2)</vt:lpstr>
      <vt:lpstr>Database Systems (2 of 2)</vt:lpstr>
      <vt:lpstr>The Database System Environment (1 of 2)</vt:lpstr>
      <vt:lpstr>The Database System Environment (2 of 2)</vt:lpstr>
      <vt:lpstr>DBMS Functions (1 of 3)</vt:lpstr>
      <vt:lpstr>DBMS Functions (2 of 3)</vt:lpstr>
      <vt:lpstr>DBMS Functions (3 of 3)</vt:lpstr>
      <vt:lpstr>Managing the Database System: A Shift in Focus</vt:lpstr>
      <vt:lpstr> Preparing for Your Database Professional Career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2018-09-02T21:14:52Z</dcterms:modified>
</cp:coreProperties>
</file>