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0" r:id="rId1"/>
  </p:sldMasterIdLst>
  <p:notesMasterIdLst>
    <p:notesMasterId r:id="rId34"/>
  </p:notesMasterIdLst>
  <p:handoutMasterIdLst>
    <p:handoutMasterId r:id="rId35"/>
  </p:handoutMasterIdLst>
  <p:sldIdLst>
    <p:sldId id="400" r:id="rId2"/>
    <p:sldId id="257" r:id="rId3"/>
    <p:sldId id="401" r:id="rId4"/>
    <p:sldId id="389" r:id="rId5"/>
    <p:sldId id="324" r:id="rId6"/>
    <p:sldId id="327" r:id="rId7"/>
    <p:sldId id="378" r:id="rId8"/>
    <p:sldId id="329" r:id="rId9"/>
    <p:sldId id="330" r:id="rId10"/>
    <p:sldId id="399" r:id="rId11"/>
    <p:sldId id="390" r:id="rId12"/>
    <p:sldId id="331" r:id="rId13"/>
    <p:sldId id="333" r:id="rId14"/>
    <p:sldId id="402" r:id="rId15"/>
    <p:sldId id="381" r:id="rId16"/>
    <p:sldId id="382" r:id="rId17"/>
    <p:sldId id="341" r:id="rId18"/>
    <p:sldId id="342" r:id="rId19"/>
    <p:sldId id="343" r:id="rId20"/>
    <p:sldId id="393" r:id="rId21"/>
    <p:sldId id="394" r:id="rId22"/>
    <p:sldId id="403" r:id="rId23"/>
    <p:sldId id="348" r:id="rId24"/>
    <p:sldId id="384" r:id="rId25"/>
    <p:sldId id="385" r:id="rId26"/>
    <p:sldId id="404" r:id="rId27"/>
    <p:sldId id="405" r:id="rId28"/>
    <p:sldId id="406" r:id="rId29"/>
    <p:sldId id="407" r:id="rId30"/>
    <p:sldId id="364" r:id="rId31"/>
    <p:sldId id="376" r:id="rId32"/>
    <p:sldId id="408" r:id="rId33"/>
  </p:sldIdLst>
  <p:sldSz cx="9144000" cy="64008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1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8E6232"/>
    <a:srgbClr val="3C41AA"/>
    <a:srgbClr val="222222"/>
    <a:srgbClr val="FFFFFF"/>
    <a:srgbClr val="18B2B6"/>
    <a:srgbClr val="00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8" autoAdjust="0"/>
    <p:restoredTop sz="87747" autoAdjust="0"/>
  </p:normalViewPr>
  <p:slideViewPr>
    <p:cSldViewPr>
      <p:cViewPr>
        <p:scale>
          <a:sx n="60" d="100"/>
          <a:sy n="60" d="100"/>
        </p:scale>
        <p:origin x="-1435" y="-298"/>
      </p:cViewPr>
      <p:guideLst>
        <p:guide orient="horz" pos="20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2998C030-7F05-4FEB-A097-590EC6255CD7}" type="slidenum">
              <a:rPr lang="en-US" altLang="en-US">
                <a:latin typeface="Arial" pitchFamily="34" charset="0"/>
              </a:rPr>
              <a:pPr/>
              <a:t>‹#›</a:t>
            </a:fld>
            <a:endParaRPr lang="en-US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4873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1075" y="685800"/>
            <a:ext cx="48958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fld id="{C32B3BCA-EBBF-44BC-853D-C22737AD10C0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27764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73152B05-0BC8-4706-9200-6C98649A1F24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2001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163099A7-BDAC-4B95-A269-DF955EB849FE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346543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994FDB97-CA93-4674-8E7C-75C5BFA5E7B3}" type="slidenum">
              <a:rPr lang="en-US" altLang="en-US" sz="1200"/>
              <a:pPr/>
              <a:t>13</a:t>
            </a:fld>
            <a:endParaRPr lang="en-US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3698459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76570975-EC40-4262-BEEC-B16CE306EC92}" type="slidenum">
              <a:rPr lang="en-US" altLang="en-US" sz="1200"/>
              <a:pPr/>
              <a:t>15</a:t>
            </a:fld>
            <a:endParaRPr lang="en-US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4289646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91037BA4-E801-427E-990D-D26A3D608326}" type="slidenum">
              <a:rPr lang="en-US" altLang="en-US" sz="1200"/>
              <a:pPr/>
              <a:t>16</a:t>
            </a:fld>
            <a:endParaRPr lang="en-US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1908863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F7D41C42-AF04-4D86-B695-9598A9BDC379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2049838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356E5C9C-262A-4D87-98AB-A179B3719BCF}" type="slidenum">
              <a:rPr lang="en-US" altLang="en-US" sz="1200"/>
              <a:pPr/>
              <a:t>18</a:t>
            </a:fld>
            <a:endParaRPr lang="en-US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3485800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68C6D843-31AC-4F11-9D87-6B7DB8E90A9B}" type="slidenum">
              <a:rPr lang="en-US" altLang="en-US" sz="1200"/>
              <a:pPr/>
              <a:t>19</a:t>
            </a:fld>
            <a:endParaRPr lang="en-US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475896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DE908971-8036-425B-B528-1E5FE21CAB3D}" type="slidenum">
              <a:rPr lang="en-US" altLang="en-US" sz="1200"/>
              <a:pPr/>
              <a:t>23</a:t>
            </a:fld>
            <a:endParaRPr lang="en-US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4094961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7839949B-2EBD-4F77-9C49-CA4EB3298CC8}" type="slidenum">
              <a:rPr lang="en-US" altLang="en-US" sz="1200"/>
              <a:pPr/>
              <a:t>24</a:t>
            </a:fld>
            <a:endParaRPr lang="en-US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3433895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430345A9-9BD8-41ED-98D8-9A9BC00FCF3B}" type="slidenum">
              <a:rPr lang="en-US" altLang="en-US" sz="1200"/>
              <a:pPr/>
              <a:t>25</a:t>
            </a:fld>
            <a:endParaRPr lang="en-US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1081457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ED14B777-56E0-4981-A855-C2BE0789F6A6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431906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B3BCA-EBBF-44BC-853D-C22737AD10C0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C46F5C0-8B44-490B-B9EF-159AA7B39CF7}" type="slidenum">
              <a:rPr lang="en-US" altLang="en-US" sz="1200"/>
              <a:pPr/>
              <a:t>30</a:t>
            </a:fld>
            <a:endParaRPr lang="en-US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35134638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6153B0B-C6FB-4D68-9992-7BAEC033F86C}" type="slidenum">
              <a:rPr lang="en-US" altLang="en-US" sz="1200"/>
              <a:pPr/>
              <a:t>31</a:t>
            </a:fld>
            <a:endParaRPr lang="en-US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3375927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9046236-6D52-43A5-9E67-D40257B9A38B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2912723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CB4F54EF-2449-4D22-804B-0E34CD0540A0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3415375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E7797B7-78C7-4E98-841C-9DEE49C05309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1764739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C603EDB1-EF97-47DF-B2D1-914D9D45F6DC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1714796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72271F14-E9AA-4104-B4E1-299509ACD01F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2618016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DBC2F8D9-E41F-4B29-8837-662AA7BCC2C5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3187702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7C022D8D-620C-4BCF-A9DF-2CFB4976D800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2636405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_Sli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37067"/>
            <a:ext cx="8713465" cy="6091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517488"/>
            <a:ext cx="7747000" cy="366254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129280"/>
            <a:ext cx="7747000" cy="23391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82340" y="208619"/>
            <a:ext cx="2125980" cy="919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449218"/>
            <a:ext cx="10034016" cy="925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2284" y="4559433"/>
            <a:ext cx="2080291" cy="1797719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udi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030218"/>
            <a:ext cx="987056" cy="9715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9" y="4780292"/>
            <a:ext cx="275507" cy="66275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9" y="5966818"/>
            <a:ext cx="386047" cy="266067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28093" y="5077851"/>
            <a:ext cx="552064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443051"/>
            <a:ext cx="672857" cy="69615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5939611"/>
            <a:ext cx="6201666" cy="341771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5987926"/>
            <a:ext cx="1151034" cy="3305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940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072461"/>
            <a:ext cx="6172200" cy="366254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746492"/>
            <a:ext cx="6172200" cy="263149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5" descr="Rules_Single_A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3" y="6055121"/>
            <a:ext cx="11423745" cy="84779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8" y="337823"/>
            <a:ext cx="1840495" cy="1811584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788519"/>
            <a:ext cx="908570" cy="626196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44547" y="3286586"/>
            <a:ext cx="742809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431259"/>
            <a:ext cx="1101550" cy="11396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232438"/>
            <a:ext cx="596838" cy="7427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484437"/>
            <a:ext cx="252342" cy="60703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3" y="6139901"/>
            <a:ext cx="6781693" cy="22823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21" y="5938833"/>
            <a:ext cx="1400289" cy="4021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373533"/>
            <a:ext cx="8026400" cy="4646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885049"/>
            <a:ext cx="8586216" cy="417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07446"/>
            <a:ext cx="628992" cy="650771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3" y="6055121"/>
            <a:ext cx="11423745" cy="8477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3" y="6139901"/>
            <a:ext cx="6781693" cy="22823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8" y="5902960"/>
            <a:ext cx="1439449" cy="4133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3533"/>
            <a:ext cx="8026400" cy="2877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885049"/>
            <a:ext cx="8586216" cy="417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07446"/>
            <a:ext cx="628992" cy="650771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3" y="6055121"/>
            <a:ext cx="11423745" cy="8477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3" y="6139901"/>
            <a:ext cx="6781693" cy="22823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488" y="5885580"/>
            <a:ext cx="1403024" cy="4029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3639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703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3861223"/>
            <a:ext cx="9144000" cy="42969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1" y="3698240"/>
            <a:ext cx="3063875" cy="2518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3790104"/>
            <a:ext cx="1600200" cy="3407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698240"/>
            <a:ext cx="9144000" cy="22817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705649"/>
            <a:ext cx="9144000" cy="131868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70564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409440"/>
            <a:ext cx="6324600" cy="120904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52400"/>
            <a:ext cx="2667000" cy="3442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6080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436231"/>
            <a:ext cx="8415338" cy="1411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82578" y="6072313"/>
            <a:ext cx="306494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43091"/>
            <a:ext cx="8415338" cy="28777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7" y="6170274"/>
            <a:ext cx="8014247" cy="197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3556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7409"/>
            <a:ext cx="9144000" cy="205951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355600"/>
            <a:ext cx="9144000" cy="54822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Chapter 1</a:t>
            </a:r>
          </a:p>
          <a:p>
            <a:r>
              <a:rPr lang="en-US" altLang="en-US" dirty="0" smtClean="0"/>
              <a:t>Database Systems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Classification by data type </a:t>
            </a:r>
          </a:p>
          <a:p>
            <a:pPr lvl="1"/>
            <a:r>
              <a:rPr lang="en-US" altLang="en-US" dirty="0" smtClean="0"/>
              <a:t>General-purpose database: contains a wide variety of data used in multiple disciplines</a:t>
            </a:r>
          </a:p>
          <a:p>
            <a:pPr lvl="1"/>
            <a:r>
              <a:rPr lang="en-US" altLang="en-US" dirty="0" smtClean="0"/>
              <a:t>Discipline-specific database: contains data focused on specific subject areas</a:t>
            </a:r>
          </a:p>
          <a:p>
            <a:pPr lvl="1"/>
            <a:r>
              <a:rPr lang="en-US" altLang="en-US" dirty="0" smtClean="0"/>
              <a:t>Operational database: designed to support a company’s day-to-day operations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Types of Databases (3 of 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Analytical database: stores historical data and business metrics used exclusively for tactical or strategic decision making </a:t>
            </a:r>
          </a:p>
          <a:p>
            <a:pPr lvl="1"/>
            <a:r>
              <a:rPr lang="en-US" altLang="en-US" dirty="0" smtClean="0"/>
              <a:t>Data warehouse: stores data in a format optimized for decision support </a:t>
            </a:r>
          </a:p>
          <a:p>
            <a:pPr lvl="1"/>
            <a:r>
              <a:rPr lang="en-US" altLang="en-US" dirty="0" smtClean="0"/>
              <a:t>Online analytical processing (OLAP): tools for retrieving, processing, and modeling data from the data warehouse</a:t>
            </a:r>
          </a:p>
          <a:p>
            <a:pPr lvl="1"/>
            <a:r>
              <a:rPr lang="en-US" altLang="en-US" dirty="0" smtClean="0"/>
              <a:t>Business intelligence: captures and processes business data to generate information that support decision making </a:t>
            </a:r>
          </a:p>
          <a:p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Types of Databases (4 of 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Databases can be classified to reflect the degree to which the data is structured</a:t>
            </a:r>
          </a:p>
          <a:p>
            <a:pPr lvl="1"/>
            <a:r>
              <a:rPr lang="en-US" altLang="en-US" dirty="0" smtClean="0"/>
              <a:t>Unstructured data exists in its original (raw) state</a:t>
            </a:r>
          </a:p>
          <a:p>
            <a:pPr lvl="1"/>
            <a:r>
              <a:rPr lang="en-US" altLang="en-US" dirty="0" smtClean="0"/>
              <a:t>Structured data results from formatting </a:t>
            </a:r>
          </a:p>
          <a:p>
            <a:pPr lvl="2"/>
            <a:r>
              <a:rPr lang="en-US" altLang="en-US" dirty="0" smtClean="0"/>
              <a:t>Structure is applied based on type of processing to be performed</a:t>
            </a:r>
          </a:p>
          <a:p>
            <a:pPr lvl="1"/>
            <a:r>
              <a:rPr lang="en-US" altLang="en-US" dirty="0" smtClean="0"/>
              <a:t>Semistructured data: processed to some extent</a:t>
            </a:r>
          </a:p>
          <a:p>
            <a:r>
              <a:rPr lang="en-US" altLang="en-US" dirty="0" smtClean="0"/>
              <a:t>Extensible Markup Language (XML) </a:t>
            </a:r>
          </a:p>
          <a:p>
            <a:pPr lvl="1"/>
            <a:r>
              <a:rPr lang="en-US" altLang="en-US" dirty="0" smtClean="0"/>
              <a:t>Represents data elements in textual format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Types of Databases (5 of 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Focuses on design of database structure that will be used to store and manage end-user data</a:t>
            </a:r>
          </a:p>
          <a:p>
            <a:pPr lvl="1"/>
            <a:r>
              <a:rPr lang="en-US" altLang="en-US" dirty="0" smtClean="0"/>
              <a:t>Well-designed database: facilitates data management and generates accurate and valuable information</a:t>
            </a:r>
          </a:p>
          <a:p>
            <a:pPr lvl="1"/>
            <a:r>
              <a:rPr lang="en-US" altLang="en-US" dirty="0" smtClean="0"/>
              <a:t>Poorly designed database: causes difficult-to-trace errors that may lead to poor decision making 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Database Design Is Important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Manual file systems</a:t>
            </a:r>
          </a:p>
          <a:p>
            <a:pPr lvl="1"/>
            <a:r>
              <a:rPr lang="en-CA" dirty="0" smtClean="0"/>
              <a:t>Accomplished through a system of file folders and filing cabinets</a:t>
            </a:r>
          </a:p>
          <a:p>
            <a:r>
              <a:rPr lang="en-US" dirty="0" smtClean="0"/>
              <a:t>Computerized file systems </a:t>
            </a:r>
          </a:p>
          <a:p>
            <a:pPr lvl="1"/>
            <a:r>
              <a:rPr lang="en-US" dirty="0" smtClean="0"/>
              <a:t>Data processing (DP) specialist created a computer-based system to track data and produce required reports</a:t>
            </a:r>
          </a:p>
          <a:p>
            <a:r>
              <a:rPr lang="en-US" dirty="0" smtClean="0"/>
              <a:t>File system redux: modern end-user productivity tools </a:t>
            </a:r>
          </a:p>
          <a:p>
            <a:pPr lvl="1"/>
            <a:r>
              <a:rPr lang="en-US" dirty="0" smtClean="0"/>
              <a:t>Includes spreadsheet programs such as Microsoft Excel</a:t>
            </a:r>
          </a:p>
          <a:p>
            <a:pPr lvl="1"/>
            <a:endParaRPr lang="en-CA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CA" dirty="0" smtClean="0"/>
          </a:p>
          <a:p>
            <a:pPr lvl="0"/>
            <a:endParaRPr lang="en-CA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File System Data Processing (1 of 3)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File System Data Processing</a:t>
            </a:r>
            <a:r>
              <a:rPr lang="en-US" altLang="en-US" dirty="0" smtClean="0"/>
              <a:t> (2 of 3)</a:t>
            </a:r>
            <a:endParaRPr lang="en-US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65797794"/>
              </p:ext>
            </p:extLst>
          </p:nvPr>
        </p:nvGraphicFramePr>
        <p:xfrm>
          <a:off x="914400" y="1447800"/>
          <a:ext cx="7239000" cy="33029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2791"/>
                <a:gridCol w="5966209"/>
              </a:tblGrid>
              <a:tr h="2557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Arial" pitchFamily="34" charset="0"/>
                        </a:rPr>
                        <a:t>Table 1.2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Arial" pitchFamily="34" charset="0"/>
                        </a:rPr>
                        <a:t>Basic File Terminology</a:t>
                      </a:r>
                      <a:endParaRPr lang="en-US" sz="11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2557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</a:rPr>
                        <a:t>TERM</a:t>
                      </a: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</a:rPr>
                        <a:t>DEFINITION</a:t>
                      </a: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8019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</a:rPr>
                        <a:t>Data</a:t>
                      </a: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</a:rPr>
                        <a:t>Raw facts, such as a telephone number, a birth date, a customer name, and a year-to-date (YTD) sales value. Data has little meaning unless it has been organized in some logical manner.</a:t>
                      </a: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5288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</a:rPr>
                        <a:t>Field</a:t>
                      </a: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</a:rPr>
                        <a:t>A character or group of characters (alphabetic or numeric) that has a specific meaning. A field is used to define and store data.</a:t>
                      </a: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8019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</a:rPr>
                        <a:t>Record</a:t>
                      </a: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</a:rPr>
                        <a:t>A logically connected set of one or more fields that describes a person, place, or thing. For example, the fields that constitute a record for a customer might consist of the customer’s name, address, phone number, date of birth, credit limit, and unpaid balance.</a:t>
                      </a: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5288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</a:rPr>
                        <a:t>File</a:t>
                      </a: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</a:rPr>
                        <a:t>A collection of related records. For example, a file might contain data about the students currently enrolled at Gigantic University.</a:t>
                      </a:r>
                      <a:endParaRPr lang="en-US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File System Data Processing</a:t>
            </a:r>
            <a:r>
              <a:rPr lang="en-US" altLang="en-US" dirty="0" smtClean="0"/>
              <a:t> (3 of 3)</a:t>
            </a:r>
            <a:endParaRPr lang="en-US" dirty="0"/>
          </a:p>
        </p:txBody>
      </p:sp>
      <p:pic>
        <p:nvPicPr>
          <p:cNvPr id="3074" name="Picture 2" descr="Figure 1.9 depicts how file management and report programs are individually used for customer and sales data in a sales department, as well as agent files in a personnel department.  &#10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600200"/>
            <a:ext cx="6502400" cy="316865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with file systems challenge the types of information that can be created from data as well as information accuracy </a:t>
            </a:r>
          </a:p>
          <a:p>
            <a:pPr lvl="1"/>
            <a:r>
              <a:rPr lang="en-US" dirty="0" smtClean="0"/>
              <a:t>Lengthy development times</a:t>
            </a:r>
          </a:p>
          <a:p>
            <a:pPr lvl="1"/>
            <a:r>
              <a:rPr lang="en-US" altLang="en-US" dirty="0" smtClean="0"/>
              <a:t>Difficulty of getting quick answers</a:t>
            </a:r>
            <a:endParaRPr lang="en-US" dirty="0" smtClean="0"/>
          </a:p>
          <a:p>
            <a:pPr lvl="1"/>
            <a:r>
              <a:rPr lang="en-US" altLang="en-US" dirty="0" smtClean="0"/>
              <a:t>Complex system administration</a:t>
            </a:r>
          </a:p>
          <a:p>
            <a:pPr lvl="1"/>
            <a:r>
              <a:rPr lang="en-US" altLang="en-US" dirty="0" smtClean="0"/>
              <a:t>Lack of security and limited data sharing</a:t>
            </a:r>
          </a:p>
          <a:p>
            <a:pPr lvl="1"/>
            <a:r>
              <a:rPr lang="en-US" altLang="en-US" dirty="0" smtClean="0"/>
              <a:t>Extensive programming</a:t>
            </a:r>
            <a:endParaRPr lang="en-US" dirty="0" smtClean="0"/>
          </a:p>
          <a:p>
            <a:pPr lvl="1"/>
            <a:endParaRPr lang="en-US" altLang="en-US" dirty="0" smtClean="0"/>
          </a:p>
          <a:p>
            <a:endParaRPr lang="en-US" dirty="0" smtClean="0"/>
          </a:p>
          <a:p>
            <a:endParaRPr lang="en-US" alt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Problems with File System Data Processing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Structural dependence</a:t>
            </a:r>
          </a:p>
          <a:p>
            <a:pPr lvl="1"/>
            <a:r>
              <a:rPr lang="en-US" altLang="en-US" dirty="0" smtClean="0"/>
              <a:t>Access to a file is dependent on its own structure</a:t>
            </a:r>
          </a:p>
          <a:p>
            <a:pPr lvl="1"/>
            <a:r>
              <a:rPr lang="en-US" altLang="en-US" dirty="0" smtClean="0"/>
              <a:t>All file system programs are modified to conform to a new file structure</a:t>
            </a:r>
          </a:p>
          <a:p>
            <a:r>
              <a:rPr lang="en-US" altLang="en-US" dirty="0" smtClean="0"/>
              <a:t>Structural independence</a:t>
            </a:r>
          </a:p>
          <a:p>
            <a:pPr lvl="1"/>
            <a:r>
              <a:rPr lang="en-US" altLang="en-US" dirty="0" smtClean="0"/>
              <a:t>File structure is changed without affecting the application’s ability to access the data</a:t>
            </a:r>
          </a:p>
          <a:p>
            <a:endParaRPr lang="en-US" altLang="en-US" dirty="0" smtClean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Structural and Data Dependence (1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Data dependence</a:t>
            </a:r>
          </a:p>
          <a:p>
            <a:pPr lvl="1"/>
            <a:r>
              <a:rPr lang="en-US" altLang="en-US" dirty="0" smtClean="0"/>
              <a:t>Data access changes when data storage characteristics change</a:t>
            </a:r>
          </a:p>
          <a:p>
            <a:r>
              <a:rPr lang="en-US" altLang="en-US" dirty="0" smtClean="0"/>
              <a:t>Data independence</a:t>
            </a:r>
          </a:p>
          <a:p>
            <a:pPr lvl="1"/>
            <a:r>
              <a:rPr lang="en-US" altLang="en-US" dirty="0" smtClean="0"/>
              <a:t>Data storage characteristics are changed without affecting the program’s ability to access the data</a:t>
            </a:r>
          </a:p>
          <a:p>
            <a:r>
              <a:rPr lang="en-US" altLang="en-US" dirty="0" smtClean="0"/>
              <a:t>Practical significance of data dependence is the difference between logical and physical format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Structural and Data Dependence (2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After completing this chapter, you will be able to:</a:t>
            </a:r>
          </a:p>
          <a:p>
            <a:pPr lvl="1"/>
            <a:r>
              <a:rPr lang="en-US" altLang="en-US" dirty="0" smtClean="0"/>
              <a:t>Define the difference between data and information</a:t>
            </a:r>
          </a:p>
          <a:p>
            <a:pPr lvl="1"/>
            <a:r>
              <a:rPr lang="en-US" altLang="en-US" dirty="0" smtClean="0"/>
              <a:t>Describe what a database is, various types, and why they are valuable assets for decision making</a:t>
            </a:r>
          </a:p>
          <a:p>
            <a:pPr lvl="1"/>
            <a:r>
              <a:rPr lang="en-US" altLang="en-US" dirty="0" smtClean="0"/>
              <a:t>Explain the importance of database design</a:t>
            </a:r>
          </a:p>
          <a:p>
            <a:pPr lvl="1"/>
            <a:r>
              <a:rPr lang="en-US" altLang="en-US" dirty="0" smtClean="0"/>
              <a:t>See how modern databases evolved from file systems</a:t>
            </a:r>
          </a:p>
          <a:p>
            <a:pPr lvl="1"/>
            <a:r>
              <a:rPr lang="en-US" altLang="en-US" dirty="0" smtClean="0"/>
              <a:t>Understand flaws in file system data management</a:t>
            </a:r>
          </a:p>
          <a:p>
            <a:pPr lvl="1"/>
            <a:r>
              <a:rPr lang="en-US" altLang="en-US" dirty="0" smtClean="0"/>
              <a:t>Outline the main components of the database system</a:t>
            </a:r>
          </a:p>
          <a:p>
            <a:pPr lvl="1"/>
            <a:r>
              <a:rPr lang="en-US" altLang="en-US" dirty="0" smtClean="0"/>
              <a:t>Describe the main functions of a database management system (DBMS)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Learning Objectives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Unnecessarily storing the same data at different places</a:t>
            </a:r>
          </a:p>
          <a:p>
            <a:pPr lvl="1"/>
            <a:r>
              <a:rPr lang="en-US" dirty="0" smtClean="0"/>
              <a:t>Islands of information (i.e., scattered data locations)</a:t>
            </a:r>
          </a:p>
          <a:p>
            <a:pPr lvl="1"/>
            <a:r>
              <a:rPr lang="en-US" dirty="0" smtClean="0"/>
              <a:t>Increases the probability of </a:t>
            </a:r>
            <a:r>
              <a:rPr lang="en-CA" dirty="0" smtClean="0"/>
              <a:t>having different versions of the same data </a:t>
            </a:r>
            <a:r>
              <a:rPr lang="en-US" dirty="0" smtClean="0"/>
              <a:t>	</a:t>
            </a:r>
          </a:p>
        </p:txBody>
      </p:sp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Redundancy (1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results of uncontrolled data redundancy </a:t>
            </a:r>
          </a:p>
          <a:p>
            <a:pPr lvl="1"/>
            <a:r>
              <a:rPr lang="en-US" altLang="en-US" dirty="0" smtClean="0"/>
              <a:t>Poor data security </a:t>
            </a:r>
          </a:p>
          <a:p>
            <a:pPr lvl="1"/>
            <a:r>
              <a:rPr lang="en-US" altLang="en-US" dirty="0" smtClean="0"/>
              <a:t>Data inconsistency </a:t>
            </a:r>
          </a:p>
          <a:p>
            <a:pPr lvl="1"/>
            <a:r>
              <a:rPr lang="en-CA" altLang="en-US" dirty="0" smtClean="0"/>
              <a:t>Data-entry errors </a:t>
            </a:r>
          </a:p>
          <a:p>
            <a:pPr lvl="1"/>
            <a:r>
              <a:rPr lang="en-CA" altLang="en-US" dirty="0" smtClean="0"/>
              <a:t>Data integrity problems </a:t>
            </a:r>
          </a:p>
        </p:txBody>
      </p:sp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Redundancy (2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 smtClean="0"/>
              <a:t>Develop when not all of the required changes in the redundant data are made successfully </a:t>
            </a:r>
            <a:endParaRPr lang="en-US" altLang="en-US" dirty="0" smtClean="0"/>
          </a:p>
          <a:p>
            <a:pPr lvl="1"/>
            <a:r>
              <a:rPr lang="en-US" dirty="0" smtClean="0"/>
              <a:t>Update anomalies</a:t>
            </a:r>
          </a:p>
          <a:p>
            <a:pPr lvl="1"/>
            <a:r>
              <a:rPr lang="en-US" dirty="0" smtClean="0"/>
              <a:t>Insertion anomalies</a:t>
            </a:r>
          </a:p>
          <a:p>
            <a:pPr lvl="1"/>
            <a:r>
              <a:rPr lang="en-US" dirty="0" smtClean="0"/>
              <a:t>Deletion anomalies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Anomalies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Logically related data stored in a single logical data repository</a:t>
            </a:r>
          </a:p>
          <a:p>
            <a:pPr lvl="1"/>
            <a:r>
              <a:rPr lang="en-US" altLang="en-US" dirty="0" smtClean="0"/>
              <a:t>Physically distributed among multiple storage facilities</a:t>
            </a:r>
          </a:p>
          <a:p>
            <a:pPr lvl="1"/>
            <a:r>
              <a:rPr lang="en-US" altLang="en-US" dirty="0" smtClean="0"/>
              <a:t>DBMS eliminates most of file system’s data inconsistency, data anomaly, data dependence, and structural dependence problems</a:t>
            </a:r>
          </a:p>
          <a:p>
            <a:r>
              <a:rPr lang="en-US" altLang="en-US" dirty="0" smtClean="0"/>
              <a:t>Current generation DBMS software</a:t>
            </a:r>
          </a:p>
          <a:p>
            <a:pPr lvl="2"/>
            <a:r>
              <a:rPr lang="en-US" altLang="en-US" dirty="0" smtClean="0"/>
              <a:t>Stores data structures, relationships between structures, and access paths</a:t>
            </a:r>
          </a:p>
          <a:p>
            <a:pPr lvl="2"/>
            <a:r>
              <a:rPr lang="en-US" altLang="en-US" dirty="0" smtClean="0"/>
              <a:t>Defines, stores, and manages all access paths and components</a:t>
            </a:r>
          </a:p>
          <a:p>
            <a:endParaRPr lang="en-US" altLang="en-US" dirty="0" smtClean="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Database Systems (1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Database Systems (2 of 2)</a:t>
            </a:r>
            <a:endParaRPr lang="en-US" altLang="en-US" dirty="0"/>
          </a:p>
        </p:txBody>
      </p:sp>
      <p:pic>
        <p:nvPicPr>
          <p:cNvPr id="4098" name="Picture 2" descr="Figure 1.10 illustrates how employee, customer, sales, inventory, and accounts information are grouped together in a database for use across personnel, sales, and accounting departments. In a file system, the departments only have access to certain files:&#10; The personnel department may access only employee files.&#10; The sales department may access only customer, sales, and inventory files.&#10; The accounting department only has access to account files.  &#10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295400"/>
            <a:ext cx="6502400" cy="410845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Database system: organization of components that define and regulate the collection, storage, management, and use of data within a database environment</a:t>
            </a:r>
          </a:p>
          <a:p>
            <a:pPr lvl="1"/>
            <a:r>
              <a:rPr lang="en-US" smtClean="0"/>
              <a:t>Hardware</a:t>
            </a:r>
          </a:p>
          <a:p>
            <a:pPr lvl="1"/>
            <a:r>
              <a:rPr lang="en-US" smtClean="0"/>
              <a:t>Software</a:t>
            </a:r>
          </a:p>
          <a:p>
            <a:pPr lvl="1"/>
            <a:r>
              <a:rPr lang="en-US" smtClean="0"/>
              <a:t>People</a:t>
            </a:r>
          </a:p>
          <a:p>
            <a:pPr lvl="1"/>
            <a:r>
              <a:rPr lang="en-US" smtClean="0"/>
              <a:t>Procedures</a:t>
            </a:r>
          </a:p>
          <a:p>
            <a:pPr lvl="1"/>
            <a:r>
              <a:rPr lang="en-US" smtClean="0"/>
              <a:t>Data</a:t>
            </a:r>
            <a:endParaRPr lang="en-US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Database System Environment (1 of 2)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Database System Environment</a:t>
            </a:r>
            <a:r>
              <a:rPr lang="en-US" altLang="en-US" smtClean="0"/>
              <a:t> (2 of 2)</a:t>
            </a:r>
            <a:endParaRPr lang="en-US" dirty="0"/>
          </a:p>
        </p:txBody>
      </p:sp>
      <p:pic>
        <p:nvPicPr>
          <p:cNvPr id="3" name="Picture 2" descr="In Figure 1.11, the integration of functions between system administrators, database administrators, database designers, system analysts, programmers, and end users within a database environment is shown (refer to the text for detailed descriptions). &#10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676400"/>
            <a:ext cx="6502400" cy="328930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dictionary management</a:t>
            </a:r>
            <a:endParaRPr lang="en-CA" dirty="0" smtClean="0"/>
          </a:p>
          <a:p>
            <a:pPr lvl="1"/>
            <a:r>
              <a:rPr lang="en-US" dirty="0" smtClean="0"/>
              <a:t>Data dictionary: stores definitions of data elements and their relationships</a:t>
            </a:r>
          </a:p>
          <a:p>
            <a:r>
              <a:rPr lang="en-US" dirty="0" smtClean="0"/>
              <a:t>Data storage management</a:t>
            </a:r>
          </a:p>
          <a:p>
            <a:pPr lvl="1"/>
            <a:r>
              <a:rPr lang="en-US" dirty="0" smtClean="0"/>
              <a:t>Performance tuning ensures efficient performance </a:t>
            </a:r>
          </a:p>
          <a:p>
            <a:r>
              <a:rPr lang="en-US" dirty="0" smtClean="0"/>
              <a:t>Data transformation and presentation</a:t>
            </a:r>
          </a:p>
          <a:p>
            <a:pPr lvl="1"/>
            <a:r>
              <a:rPr lang="en-US" dirty="0" smtClean="0"/>
              <a:t>Data is formatted to conform to logical expectations</a:t>
            </a:r>
          </a:p>
          <a:p>
            <a:r>
              <a:rPr lang="en-US" dirty="0" smtClean="0"/>
              <a:t>Security management</a:t>
            </a:r>
          </a:p>
          <a:p>
            <a:pPr lvl="1"/>
            <a:r>
              <a:rPr lang="en-CA" dirty="0" smtClean="0"/>
              <a:t>Enforces user security and data privacy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DBMS Functions (1 of 3)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Multiuser access control</a:t>
            </a:r>
            <a:endParaRPr lang="en-CA" dirty="0" smtClean="0"/>
          </a:p>
          <a:p>
            <a:pPr lvl="1"/>
            <a:r>
              <a:rPr lang="en-US" dirty="0" smtClean="0"/>
              <a:t>Sophisticated algorithms ensure that multiple users can access the database concurrently without compromising its integrity</a:t>
            </a:r>
          </a:p>
          <a:p>
            <a:r>
              <a:rPr lang="en-US" dirty="0" smtClean="0"/>
              <a:t>Backup and recovery management</a:t>
            </a:r>
          </a:p>
          <a:p>
            <a:pPr lvl="1"/>
            <a:r>
              <a:rPr lang="en-CA" dirty="0" smtClean="0"/>
              <a:t>Enables recovery of the database after a failure</a:t>
            </a:r>
          </a:p>
          <a:p>
            <a:r>
              <a:rPr lang="en-US" dirty="0" smtClean="0"/>
              <a:t>Data integrity management </a:t>
            </a:r>
            <a:endParaRPr lang="en-CA" dirty="0" smtClean="0"/>
          </a:p>
          <a:p>
            <a:pPr lvl="1"/>
            <a:r>
              <a:rPr lang="en-US" dirty="0" smtClean="0"/>
              <a:t>Minimizes redundancy and maximizes consistency</a:t>
            </a:r>
            <a:endParaRPr lang="en-CA" dirty="0" smtClean="0"/>
          </a:p>
          <a:p>
            <a:pPr lvl="2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DBMS Functions (2 of 3)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Database access languages and application programming interfaces </a:t>
            </a:r>
          </a:p>
          <a:p>
            <a:pPr lvl="1"/>
            <a:r>
              <a:rPr lang="en-US" dirty="0" smtClean="0"/>
              <a:t>Query language: lets the user specify what must be done without having to specify how </a:t>
            </a:r>
          </a:p>
          <a:p>
            <a:pPr lvl="1"/>
            <a:r>
              <a:rPr lang="en-US" dirty="0" smtClean="0"/>
              <a:t>Structured Query Language (SQL): de facto query language and data access standard supported by the majority of DBMS vendors</a:t>
            </a:r>
          </a:p>
          <a:p>
            <a:r>
              <a:rPr lang="en-US" dirty="0" smtClean="0"/>
              <a:t>Database communication interfaces</a:t>
            </a:r>
          </a:p>
          <a:p>
            <a:pPr lvl="1"/>
            <a:r>
              <a:rPr lang="en-US" dirty="0" smtClean="0"/>
              <a:t>Accept end-user requests via multiple, different network environments </a:t>
            </a:r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DBMS Functions (3 of 3)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Characteristics of data in today’s world</a:t>
            </a:r>
          </a:p>
          <a:p>
            <a:pPr lvl="1"/>
            <a:r>
              <a:rPr lang="en-US" dirty="0" smtClean="0"/>
              <a:t>Ubiquitous (i.e., abundant, global, and everywhere) </a:t>
            </a:r>
            <a:endParaRPr lang="fr-FR" dirty="0" smtClean="0"/>
          </a:p>
          <a:p>
            <a:pPr lvl="1"/>
            <a:r>
              <a:rPr lang="fr-FR" dirty="0" smtClean="0"/>
              <a:t>Pervasive (i.e., unescapable, prevalent, and persistent)</a:t>
            </a:r>
          </a:p>
          <a:p>
            <a:r>
              <a:rPr lang="en-US" dirty="0" smtClean="0"/>
              <a:t>Databases make data persistent and shareable in a secure way</a:t>
            </a:r>
          </a:p>
          <a:p>
            <a:pPr lvl="1"/>
            <a:r>
              <a:rPr lang="en-US" dirty="0" smtClean="0"/>
              <a:t>Specialized structures that allow computer-based systems to store, manage, and retrieve data very quickly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Databases?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Disadvantages of database systems</a:t>
            </a:r>
          </a:p>
          <a:p>
            <a:pPr lvl="1"/>
            <a:r>
              <a:rPr lang="en-US" dirty="0" smtClean="0"/>
              <a:t>Increased costs</a:t>
            </a:r>
            <a:endParaRPr lang="en-CA" dirty="0" smtClean="0"/>
          </a:p>
          <a:p>
            <a:pPr lvl="1"/>
            <a:r>
              <a:rPr lang="en-US" dirty="0" smtClean="0"/>
              <a:t>Management complexity</a:t>
            </a:r>
          </a:p>
          <a:p>
            <a:pPr lvl="1"/>
            <a:r>
              <a:rPr lang="en-US" dirty="0" smtClean="0"/>
              <a:t>Maintaining currency</a:t>
            </a:r>
            <a:endParaRPr lang="en-CA" dirty="0" smtClean="0"/>
          </a:p>
          <a:p>
            <a:pPr lvl="1"/>
            <a:r>
              <a:rPr lang="en-US" dirty="0" smtClean="0"/>
              <a:t>Vendor dependence</a:t>
            </a:r>
            <a:endParaRPr lang="en-CA" dirty="0" smtClean="0"/>
          </a:p>
          <a:p>
            <a:pPr lvl="1"/>
            <a:r>
              <a:rPr lang="en-US" dirty="0" smtClean="0"/>
              <a:t>Frequent upgrade/replacement cycles</a:t>
            </a:r>
            <a:endParaRPr lang="en-CA" dirty="0" smtClean="0"/>
          </a:p>
          <a:p>
            <a:endParaRPr lang="en-US" dirty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the Database System: A Shift in Focus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762000" y="174210"/>
            <a:ext cx="8026400" cy="863313"/>
          </a:xfrm>
        </p:spPr>
        <p:txBody>
          <a:bodyPr/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Preparing for Your Database Professional Career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43000" y="1066800"/>
          <a:ext cx="6781799" cy="47631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822"/>
                <a:gridCol w="2484175"/>
                <a:gridCol w="2856802"/>
              </a:tblGrid>
              <a:tr h="42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  <a:latin typeface="Arial" pitchFamily="34" charset="0"/>
                        </a:rPr>
                        <a:t>TABLE 1.3</a:t>
                      </a:r>
                      <a:endParaRPr lang="en-US" sz="10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  <a:latin typeface="Arial" pitchFamily="34" charset="0"/>
                        </a:rPr>
                        <a:t>DATABASE CAREER OPPORTUNITIES</a:t>
                      </a:r>
                      <a:endParaRPr lang="en-US" sz="10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</a:tr>
              <a:tr h="1513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JOB TITLE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DESCRIPTION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SAMPLE SKILLS REQUIRED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</a:tr>
              <a:tr h="3026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Database Developer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Create and maintain database-based applications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Programming, database fundamentals, SQL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</a:tr>
              <a:tr h="2901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Database Designer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Design and maintain databases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Systems design, database design, SQL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</a:tr>
              <a:tr h="3026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Database Administrator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Manage and maintain DBMS and databases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Database fundamentals, SQL, vendor courses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</a:tr>
              <a:tr h="3026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Database Analyst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Develop databases for decision support reporting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QL, query optimization, data warehouses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</a:tr>
              <a:tr h="6790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Database Architect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Design and implementation of database environments (conceptual, logical, and physical)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DBMS fundamentals, data modeling, SQL, hardware knowledge, etc.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</a:tr>
              <a:tr h="5803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Database Consultant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Help companies leverage database technologies to improve business processes and achieve specific goals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Database fundamentals, data modeling, database design, SQL, DBMS, hardware, vendor-specific technologies, etc.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</a:tr>
              <a:tr h="4540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Database Security Officer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Implement security policies for data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administration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DBMS fundamentals, database administration, SQL, data security technologies, etc.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</a:tr>
              <a:tr h="4540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Cloud Computing Data Architect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Design and implement the infrastructure for next-generation cloud database systems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Internet technologies, cloud storage technologies, data security, performance tuning, large databases, etc.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</a:tr>
              <a:tr h="5803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 Scientist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Analyze large amounts of varied data to generate insights, </a:t>
                      </a:r>
                      <a:r>
                        <a:rPr lang="en-US" sz="1000" dirty="0" smtClean="0">
                          <a:effectLst/>
                          <a:latin typeface="Arial" pitchFamily="34" charset="0"/>
                        </a:rPr>
                        <a:t>relationships</a:t>
                      </a: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, and predictable behaviors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 analysis, statistics, advanced mathematics, SQL, programming, data mining, machine learning, data visualization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consists of raw facts and is usually stored in a database </a:t>
            </a:r>
          </a:p>
          <a:p>
            <a:pPr lvl="1"/>
            <a:r>
              <a:rPr lang="en-US" dirty="0" smtClean="0"/>
              <a:t>Database design defines the database structure</a:t>
            </a:r>
          </a:p>
          <a:p>
            <a:pPr lvl="2"/>
            <a:r>
              <a:rPr lang="en-US" dirty="0" smtClean="0"/>
              <a:t>Can be classified according to the number of users, location, as well as data usage and structure </a:t>
            </a:r>
          </a:p>
          <a:p>
            <a:pPr lvl="1"/>
            <a:r>
              <a:rPr lang="en-US" dirty="0" smtClean="0"/>
              <a:t>Databases evolved from manual and computerized file systems</a:t>
            </a:r>
          </a:p>
          <a:p>
            <a:pPr lvl="2"/>
            <a:r>
              <a:rPr lang="en-US" dirty="0" smtClean="0"/>
              <a:t>There are some limitations of file system data management</a:t>
            </a:r>
          </a:p>
          <a:p>
            <a:pPr lvl="2"/>
            <a:r>
              <a:rPr lang="en-US" dirty="0" smtClean="0"/>
              <a:t>DBMSs were developed to address the file system’s inherent weaknesses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Data consists of raw facts </a:t>
            </a:r>
          </a:p>
          <a:p>
            <a:pPr lvl="1"/>
            <a:r>
              <a:rPr lang="en-US" altLang="en-US" dirty="0" smtClean="0"/>
              <a:t>Not </a:t>
            </a:r>
            <a:r>
              <a:rPr lang="en-CA" altLang="en-US" dirty="0" smtClean="0"/>
              <a:t>yet processed to reveal meaning to the end user</a:t>
            </a:r>
          </a:p>
          <a:p>
            <a:pPr lvl="1"/>
            <a:r>
              <a:rPr lang="en-US" altLang="en-US" dirty="0" smtClean="0"/>
              <a:t>Building blocks of information</a:t>
            </a:r>
          </a:p>
          <a:p>
            <a:r>
              <a:rPr lang="en-US" altLang="en-US" dirty="0" smtClean="0"/>
              <a:t>Information results from processing raw data to reveal meaning </a:t>
            </a:r>
          </a:p>
          <a:p>
            <a:pPr lvl="1"/>
            <a:r>
              <a:rPr lang="en-CA" altLang="en-US" dirty="0" smtClean="0"/>
              <a:t>Requires context</a:t>
            </a:r>
          </a:p>
          <a:p>
            <a:pPr lvl="1"/>
            <a:r>
              <a:rPr lang="en-CA" altLang="en-US" dirty="0" smtClean="0"/>
              <a:t>Bedrock of knowledge </a:t>
            </a:r>
          </a:p>
          <a:p>
            <a:pPr lvl="1"/>
            <a:r>
              <a:rPr lang="en-CA" altLang="en-US" dirty="0" smtClean="0"/>
              <a:t>Should be accurate, relevant, and timely</a:t>
            </a:r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1638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versus Information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Shared, integrated computer structure that stores data </a:t>
            </a:r>
          </a:p>
          <a:p>
            <a:pPr lvl="1"/>
            <a:r>
              <a:rPr lang="en-US" altLang="en-US" dirty="0" smtClean="0"/>
              <a:t>End-user data: raw facts of interest to end user</a:t>
            </a:r>
          </a:p>
          <a:p>
            <a:pPr lvl="1"/>
            <a:r>
              <a:rPr lang="en-US" altLang="en-US" dirty="0" smtClean="0"/>
              <a:t>Metadata: data about data, through which the end-user data is integrated and managed</a:t>
            </a:r>
          </a:p>
          <a:p>
            <a:pPr lvl="2"/>
            <a:r>
              <a:rPr lang="en-US" altLang="en-US" dirty="0" smtClean="0"/>
              <a:t>Describes data characteristics and relationships </a:t>
            </a:r>
          </a:p>
          <a:p>
            <a:r>
              <a:rPr lang="en-US" altLang="en-US" dirty="0" smtClean="0"/>
              <a:t>Database management system (DBMS) </a:t>
            </a:r>
          </a:p>
          <a:p>
            <a:pPr lvl="1"/>
            <a:r>
              <a:rPr lang="en-US" altLang="en-US" dirty="0" smtClean="0"/>
              <a:t>Collection of programs</a:t>
            </a:r>
          </a:p>
          <a:p>
            <a:pPr lvl="1"/>
            <a:r>
              <a:rPr lang="en-US" altLang="en-US" dirty="0" smtClean="0"/>
              <a:t>Manages the database structure </a:t>
            </a:r>
          </a:p>
          <a:p>
            <a:pPr lvl="1"/>
            <a:r>
              <a:rPr lang="en-US" altLang="en-US" dirty="0" smtClean="0"/>
              <a:t>Controls access to data stored in the database</a:t>
            </a:r>
          </a:p>
          <a:p>
            <a:endParaRPr lang="en-US" altLang="en-US" dirty="0" smtClean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Introducing the Database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Database management system (DBMS): intermediary between the user and the database</a:t>
            </a:r>
          </a:p>
          <a:p>
            <a:pPr lvl="1"/>
            <a:r>
              <a:rPr lang="en-US" altLang="en-US" smtClean="0"/>
              <a:t>Enables data to be shared </a:t>
            </a:r>
          </a:p>
          <a:p>
            <a:pPr lvl="1"/>
            <a:r>
              <a:rPr lang="en-US" altLang="en-US" smtClean="0"/>
              <a:t>Presents the end user with an integrated view of data</a:t>
            </a:r>
          </a:p>
          <a:p>
            <a:pPr lvl="1"/>
            <a:r>
              <a:rPr lang="en-US" smtClean="0"/>
              <a:t>Provides more efficient and effective data management</a:t>
            </a:r>
          </a:p>
          <a:p>
            <a:pPr lvl="1"/>
            <a:r>
              <a:rPr lang="en-US" altLang="en-US" smtClean="0"/>
              <a:t>Improves sharing, security, integration, access, decision-making, productivity, etc. </a:t>
            </a:r>
            <a:endParaRPr lang="en-US" altLang="en-US" dirty="0" smtClean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Role and Advantages of the DBMS (1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Role and Advantages of the DBMS (2 of 2)</a:t>
            </a:r>
            <a:endParaRPr lang="en-US" altLang="en-US" dirty="0"/>
          </a:p>
        </p:txBody>
      </p:sp>
      <p:pic>
        <p:nvPicPr>
          <p:cNvPr id="1026" name="Picture 2" descr="In Figure 1.4, a DBMS presents end-user data after receiving application requests by translating them into the appropriate metadata categories.&#10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905000"/>
            <a:ext cx="6502400" cy="346075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Single-user database: supports one user at a time</a:t>
            </a:r>
          </a:p>
          <a:p>
            <a:pPr lvl="1"/>
            <a:r>
              <a:rPr lang="en-US" altLang="en-US" dirty="0" smtClean="0"/>
              <a:t>Desktop database: single-user database on a personal computer </a:t>
            </a:r>
          </a:p>
          <a:p>
            <a:r>
              <a:rPr lang="en-US" altLang="en-US" dirty="0" smtClean="0"/>
              <a:t>Multiuser database: supports multiple users at the same time</a:t>
            </a:r>
          </a:p>
          <a:p>
            <a:pPr lvl="1"/>
            <a:r>
              <a:rPr lang="en-US" altLang="en-US" dirty="0" smtClean="0"/>
              <a:t>Workgroup databases: supports a small number of users or a specific department</a:t>
            </a:r>
          </a:p>
          <a:p>
            <a:pPr lvl="1"/>
            <a:r>
              <a:rPr lang="en-US" altLang="en-US" dirty="0" smtClean="0"/>
              <a:t>Enterprise database: supports many users across many departments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Types of Databases (1 of 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Classification by location</a:t>
            </a:r>
          </a:p>
          <a:p>
            <a:pPr lvl="1"/>
            <a:r>
              <a:rPr lang="en-US" altLang="en-US" dirty="0" smtClean="0"/>
              <a:t>Centralized database: data located at a single site</a:t>
            </a:r>
          </a:p>
          <a:p>
            <a:pPr lvl="1"/>
            <a:r>
              <a:rPr lang="en-US" altLang="en-US" dirty="0" smtClean="0"/>
              <a:t>Distributed database: data distributed across different sites </a:t>
            </a:r>
          </a:p>
          <a:p>
            <a:pPr lvl="1"/>
            <a:r>
              <a:rPr lang="en-US" altLang="en-US" dirty="0" smtClean="0"/>
              <a:t>Cloud database: created and maintained using cloud data services that provide defined performance measures for the database</a:t>
            </a:r>
          </a:p>
          <a:p>
            <a:endParaRPr lang="en-US" altLang="en-US" dirty="0" smtClean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Types of Databases (2 of 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d 2016 Med Module  1_PPT_2019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3122</Words>
  <Application>Microsoft Office PowerPoint</Application>
  <PresentationFormat>Custom</PresentationFormat>
  <Paragraphs>282</Paragraphs>
  <Slides>32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Word 2016 Med Module  1_PPT_2019</vt:lpstr>
      <vt:lpstr>Slide 1</vt:lpstr>
      <vt:lpstr>Learning Objectives</vt:lpstr>
      <vt:lpstr>Why Databases?</vt:lpstr>
      <vt:lpstr>Data versus Information</vt:lpstr>
      <vt:lpstr>Introducing the Database</vt:lpstr>
      <vt:lpstr>Role and Advantages of the DBMS (1 of 2)</vt:lpstr>
      <vt:lpstr>Role and Advantages of the DBMS (2 of 2)</vt:lpstr>
      <vt:lpstr>Types of Databases (1 of 5)</vt:lpstr>
      <vt:lpstr>Types of Databases (2 of 5)</vt:lpstr>
      <vt:lpstr>Types of Databases (3 of 5)</vt:lpstr>
      <vt:lpstr>Types of Databases (4 of 5)</vt:lpstr>
      <vt:lpstr>Types of Databases (5 of 5)</vt:lpstr>
      <vt:lpstr>Why Database Design Is Important</vt:lpstr>
      <vt:lpstr>Evolution of File System Data Processing (1 of 3)</vt:lpstr>
      <vt:lpstr>Evolution of File System Data Processing (2 of 3)</vt:lpstr>
      <vt:lpstr>Evolution of File System Data Processing (3 of 3)</vt:lpstr>
      <vt:lpstr>Problems with File System Data Processing</vt:lpstr>
      <vt:lpstr>Structural and Data Dependence (1 of 2)</vt:lpstr>
      <vt:lpstr>Structural and Data Dependence (2 of 2)</vt:lpstr>
      <vt:lpstr>Data Redundancy (1 of 2)</vt:lpstr>
      <vt:lpstr>Data Redundancy (2 of 2)</vt:lpstr>
      <vt:lpstr>Data Anomalies</vt:lpstr>
      <vt:lpstr>Database Systems (1 of 2)</vt:lpstr>
      <vt:lpstr>Database Systems (2 of 2)</vt:lpstr>
      <vt:lpstr>The Database System Environment (1 of 2)</vt:lpstr>
      <vt:lpstr>The Database System Environment (2 of 2)</vt:lpstr>
      <vt:lpstr>DBMS Functions (1 of 3)</vt:lpstr>
      <vt:lpstr>DBMS Functions (2 of 3)</vt:lpstr>
      <vt:lpstr>DBMS Functions (3 of 3)</vt:lpstr>
      <vt:lpstr>Managing the Database System: A Shift in Focus</vt:lpstr>
      <vt:lpstr> Preparing for Your Database Professional Career </vt:lpstr>
      <vt:lpstr>Summary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/>
  <cp:lastModifiedBy/>
  <cp:revision>462</cp:revision>
  <dcterms:created xsi:type="dcterms:W3CDTF">2009-09-28T17:47:54Z</dcterms:created>
  <dcterms:modified xsi:type="dcterms:W3CDTF">2017-08-04T19:24:22Z</dcterms:modified>
</cp:coreProperties>
</file>