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26" r:id="rId1"/>
  </p:sldMasterIdLst>
  <p:notesMasterIdLst>
    <p:notesMasterId r:id="rId38"/>
  </p:notesMasterIdLst>
  <p:handoutMasterIdLst>
    <p:handoutMasterId r:id="rId39"/>
  </p:handoutMasterIdLst>
  <p:sldIdLst>
    <p:sldId id="447" r:id="rId2"/>
    <p:sldId id="325" r:id="rId3"/>
    <p:sldId id="327" r:id="rId4"/>
    <p:sldId id="408" r:id="rId5"/>
    <p:sldId id="410" r:id="rId6"/>
    <p:sldId id="411" r:id="rId7"/>
    <p:sldId id="413" r:id="rId8"/>
    <p:sldId id="415" r:id="rId9"/>
    <p:sldId id="414" r:id="rId10"/>
    <p:sldId id="451" r:id="rId11"/>
    <p:sldId id="443" r:id="rId12"/>
    <p:sldId id="417" r:id="rId13"/>
    <p:sldId id="418" r:id="rId14"/>
    <p:sldId id="419" r:id="rId15"/>
    <p:sldId id="420" r:id="rId16"/>
    <p:sldId id="422" r:id="rId17"/>
    <p:sldId id="428" r:id="rId18"/>
    <p:sldId id="429" r:id="rId19"/>
    <p:sldId id="421" r:id="rId20"/>
    <p:sldId id="448" r:id="rId21"/>
    <p:sldId id="424" r:id="rId22"/>
    <p:sldId id="446" r:id="rId23"/>
    <p:sldId id="431" r:id="rId24"/>
    <p:sldId id="425" r:id="rId25"/>
    <p:sldId id="426" r:id="rId26"/>
    <p:sldId id="433" r:id="rId27"/>
    <p:sldId id="435" r:id="rId28"/>
    <p:sldId id="437" r:id="rId29"/>
    <p:sldId id="439" r:id="rId30"/>
    <p:sldId id="440" r:id="rId31"/>
    <p:sldId id="390" r:id="rId32"/>
    <p:sldId id="442" r:id="rId33"/>
    <p:sldId id="393" r:id="rId34"/>
    <p:sldId id="452" r:id="rId35"/>
    <p:sldId id="449" r:id="rId36"/>
    <p:sldId id="453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9CA"/>
    <a:srgbClr val="18B2B6"/>
    <a:srgbClr val="222222"/>
    <a:srgbClr val="FFFF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3" autoAdjust="0"/>
  </p:normalViewPr>
  <p:slideViewPr>
    <p:cSldViewPr>
      <p:cViewPr>
        <p:scale>
          <a:sx n="50" d="100"/>
          <a:sy n="50" d="100"/>
        </p:scale>
        <p:origin x="-1306" y="-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36"/>
    </p:cViewPr>
  </p:sorterViewPr>
  <p:notesViewPr>
    <p:cSldViewPr>
      <p:cViewPr varScale="1">
        <p:scale>
          <a:sx n="83" d="100"/>
          <a:sy n="83" d="100"/>
        </p:scale>
        <p:origin x="-2368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D4CD549B-6DD5-43A8-92EA-4133B60CD91D}" type="slidenum">
              <a:rPr lang="en-US" altLang="en-US">
                <a:latin typeface="Calibri" pitchFamily="34" charset="0"/>
              </a:rPr>
              <a:pPr/>
              <a:t>‹#›</a:t>
            </a:fld>
            <a:endParaRPr lang="en-US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177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D8AF5DF4-2674-4B8A-8E2D-CA8DBAAAB9F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51882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2896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9727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7123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14382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45408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712698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481304"/>
            <a:ext cx="10034016" cy="991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69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6415635"/>
            <a:ext cx="1151034" cy="35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 descr="Rules_Single_A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20" y="6363035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50814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7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488" y="6305978"/>
            <a:ext cx="1403024" cy="43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2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7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02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87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4152"/>
            <a:ext cx="8382000" cy="1069848"/>
          </a:xfrm>
        </p:spPr>
        <p:txBody>
          <a:bodyPr/>
          <a:lstStyle>
            <a:lvl1pPr>
              <a:defRPr sz="3200" b="0" i="0" cap="none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1828800"/>
            <a:ext cx="4041648" cy="4495800"/>
          </a:xfrm>
        </p:spPr>
        <p:txBody>
          <a:bodyPr/>
          <a:lstStyle>
            <a:lvl1pPr>
              <a:defRPr sz="2400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8" y="1828800"/>
            <a:ext cx="4041775" cy="4495800"/>
          </a:xfrm>
        </p:spPr>
        <p:txBody>
          <a:bodyPr/>
          <a:lstStyle>
            <a:lvl1pPr>
              <a:defRPr sz="2400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7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4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8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04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4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89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6" y="6611007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7939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Chapter 3</a:t>
            </a:r>
          </a:p>
          <a:p>
            <a:r>
              <a:rPr lang="en-US" altLang="en-US" dirty="0" smtClean="0"/>
              <a:t>The Relational Database Model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 smtClean="0"/>
              <a:t>Integrity Rules (1 of 4)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694"/>
          </a:xfrm>
        </p:spPr>
        <p:txBody>
          <a:bodyPr/>
          <a:lstStyle/>
          <a:p>
            <a:r>
              <a:rPr lang="en-US" dirty="0" smtClean="0"/>
              <a:t>Relational database integrity rules are very important to good database design</a:t>
            </a:r>
          </a:p>
          <a:p>
            <a:pPr lvl="1"/>
            <a:r>
              <a:rPr lang="en-US" dirty="0" smtClean="0"/>
              <a:t>Relational database management systems (RDBMSs) enforce integrity rules automatically</a:t>
            </a:r>
          </a:p>
          <a:p>
            <a:pPr lvl="2"/>
            <a:r>
              <a:rPr lang="en-US" dirty="0" smtClean="0"/>
              <a:t>Much safer to make sure the application design conforms to entity and referential integrity rules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altLang="en-US" dirty="0" smtClean="0"/>
              <a:t>Integrity Rules (2 of 4)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381000" y="1295400"/>
          <a:ext cx="8415338" cy="4872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75"/>
                <a:gridCol w="67230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Table 3.4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Integrity Rules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29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Entity Integrity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400" b="1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primary key entries are unique, and no part of a primary key may be null.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Each row will have a unique identity, and foreign key values can properly reference primary key values.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invoice can have a duplicate number, nor can it be null; in short, all invoices are uniquely identified by their invoice number.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Referential Integrity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 foreign key may have either a null entry, as long as it is not a part of its table’s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primary key, or an entry that matches the primary key value in a table to which it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is related (every non-null foreign key value must reference an existing primary key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value).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It is possible for an attribute not to have a corresponding value, but it will be impossible</a:t>
                      </a:r>
                      <a:r>
                        <a:rPr lang="en-US" sz="1400" baseline="0" dirty="0" smtClean="0"/>
                        <a:t> t</a:t>
                      </a:r>
                      <a:r>
                        <a:rPr lang="en-US" sz="1400" dirty="0" smtClean="0"/>
                        <a:t>o have an invalid entry; the enforcement of the referential integrity rule makes it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impossible to delete a row in one table whose primary key has mandatory matching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foreign key values in another table.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customer might not yet have an assigned sales representative (number), but it will be impossible to have an invalid sales representative (number).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altLang="en-US" dirty="0" smtClean="0"/>
              <a:t>Integrity Rules (3 of 4)</a:t>
            </a:r>
            <a:endParaRPr lang="en-US" dirty="0"/>
          </a:p>
        </p:txBody>
      </p:sp>
      <p:pic>
        <p:nvPicPr>
          <p:cNvPr id="1026" name="Picture 2" descr="In Figure 3.3, integrity rules are illustrated using customer and agent information.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524000"/>
            <a:ext cx="6502400" cy="401955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altLang="en-US" dirty="0" smtClean="0"/>
              <a:t>Integrity Rules (4 of 4)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346796"/>
          </a:xfrm>
        </p:spPr>
        <p:txBody>
          <a:bodyPr/>
          <a:lstStyle/>
          <a:p>
            <a:r>
              <a:rPr lang="en-US" altLang="en-US" dirty="0" smtClean="0"/>
              <a:t>Ways to handle nulls</a:t>
            </a:r>
          </a:p>
          <a:p>
            <a:pPr lvl="1"/>
            <a:r>
              <a:rPr lang="en-US" altLang="en-US" dirty="0" smtClean="0"/>
              <a:t>Flags</a:t>
            </a:r>
          </a:p>
          <a:p>
            <a:pPr lvl="2"/>
            <a:r>
              <a:rPr lang="en-US" altLang="en-US" dirty="0" smtClean="0"/>
              <a:t>Special codes used to indicate the absence of some value </a:t>
            </a:r>
          </a:p>
          <a:p>
            <a:pPr lvl="1"/>
            <a:r>
              <a:rPr lang="en-US" altLang="en-US" dirty="0" smtClean="0"/>
              <a:t>Constraints </a:t>
            </a:r>
          </a:p>
          <a:p>
            <a:pPr lvl="2"/>
            <a:r>
              <a:rPr lang="en-US" altLang="en-US" dirty="0" smtClean="0"/>
              <a:t>NOT NULL constraint: placed on a column to ensure that every row in the table has a value for that column</a:t>
            </a:r>
          </a:p>
          <a:p>
            <a:pPr lvl="2"/>
            <a:r>
              <a:rPr lang="en-US" altLang="en-US" dirty="0" smtClean="0"/>
              <a:t>UNIQUE constraint: restriction placed on a column to ensure that no duplicate values exist for that column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Relational Algebra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822037"/>
          </a:xfrm>
        </p:spPr>
        <p:txBody>
          <a:bodyPr/>
          <a:lstStyle/>
          <a:p>
            <a:r>
              <a:rPr lang="en-US" altLang="en-US" dirty="0" smtClean="0"/>
              <a:t>Theoretical way of manipulating table contents using relational operators</a:t>
            </a:r>
          </a:p>
          <a:p>
            <a:pPr lvl="1"/>
            <a:r>
              <a:rPr lang="en-US" altLang="en-US" dirty="0" smtClean="0"/>
              <a:t>Relvar: variable that holds a relation</a:t>
            </a:r>
          </a:p>
          <a:p>
            <a:pPr lvl="2"/>
            <a:r>
              <a:rPr lang="en-US" altLang="en-US" dirty="0" smtClean="0"/>
              <a:t>Heading contains the names of the attributes </a:t>
            </a:r>
          </a:p>
          <a:p>
            <a:pPr lvl="2"/>
            <a:r>
              <a:rPr lang="en-US" altLang="en-US" dirty="0" smtClean="0"/>
              <a:t>Body contains the relation</a:t>
            </a:r>
          </a:p>
          <a:p>
            <a:pPr lvl="1"/>
            <a:r>
              <a:rPr lang="en-US" altLang="en-US" dirty="0" smtClean="0"/>
              <a:t>Relational operators have the property of closure</a:t>
            </a:r>
          </a:p>
          <a:p>
            <a:pPr lvl="2"/>
            <a:r>
              <a:rPr lang="en-US" altLang="en-US" dirty="0" smtClean="0"/>
              <a:t>Closure: use of relational algebra operators on existing relations produces new relations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Relational Set Operators (1 of 11)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(restrict) </a:t>
            </a:r>
          </a:p>
          <a:p>
            <a:pPr lvl="1"/>
            <a:r>
              <a:rPr lang="en-US" dirty="0" smtClean="0"/>
              <a:t>Unary operator that yields a horizontal subset of a table</a:t>
            </a:r>
          </a:p>
          <a:p>
            <a:r>
              <a:rPr lang="en-US" dirty="0" smtClean="0"/>
              <a:t>Project </a:t>
            </a:r>
          </a:p>
          <a:p>
            <a:pPr lvl="1"/>
            <a:r>
              <a:rPr lang="en-US" dirty="0" smtClean="0"/>
              <a:t>Unary operator that yields a vertical subset of a table  </a:t>
            </a:r>
          </a:p>
          <a:p>
            <a:r>
              <a:rPr lang="en-US" dirty="0" smtClean="0"/>
              <a:t>Union </a:t>
            </a:r>
          </a:p>
          <a:p>
            <a:pPr lvl="1"/>
            <a:r>
              <a:rPr lang="en-US" dirty="0" smtClean="0"/>
              <a:t>Combines all rows from two tables, excluding duplicate rows</a:t>
            </a:r>
            <a:endParaRPr lang="en-CA" dirty="0" smtClean="0"/>
          </a:p>
          <a:p>
            <a:pPr lvl="1"/>
            <a:r>
              <a:rPr lang="en-US" dirty="0" smtClean="0"/>
              <a:t>Union-compatible: tables share the same number of columns, and their corresponding columns share compatible domains</a:t>
            </a:r>
            <a:endParaRPr lang="en-CA" dirty="0" smtClean="0"/>
          </a:p>
          <a:p>
            <a:r>
              <a:rPr lang="en-US" dirty="0" smtClean="0"/>
              <a:t>Intersect</a:t>
            </a:r>
          </a:p>
          <a:p>
            <a:pPr lvl="1"/>
            <a:r>
              <a:rPr lang="en-US" dirty="0" smtClean="0"/>
              <a:t>Yields only the rows that appear in both tables</a:t>
            </a:r>
            <a:endParaRPr lang="en-CA" dirty="0" smtClean="0"/>
          </a:p>
          <a:p>
            <a:pPr lvl="1"/>
            <a:r>
              <a:rPr lang="en-US" dirty="0" smtClean="0"/>
              <a:t>Tables must be union-compatible to yield valid results</a:t>
            </a:r>
            <a:endParaRPr lang="en-CA" dirty="0" smtClean="0"/>
          </a:p>
          <a:p>
            <a:pPr lvl="1"/>
            <a:endParaRPr lang="en-US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  <a:p>
            <a:pPr lvl="1"/>
            <a:endParaRPr lang="en-CA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Relational Set Operators (2 of 11)</a:t>
            </a:r>
          </a:p>
        </p:txBody>
      </p:sp>
      <p:pic>
        <p:nvPicPr>
          <p:cNvPr id="7" name="Picture 6" descr="In Figure 3.4, the effect of a SELECT operation is depicted using product codes, descriptions, and prices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326597" cy="35487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Relational Set Operators (3 of 11)</a:t>
            </a:r>
          </a:p>
        </p:txBody>
      </p:sp>
      <p:pic>
        <p:nvPicPr>
          <p:cNvPr id="4" name="Picture 3" descr="In Figure 3.5, the effect of a PROJECT operation is depicted using product codes, descriptions, and prices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19200"/>
            <a:ext cx="7897684" cy="434295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Relational Set Operators (4 of 11)</a:t>
            </a:r>
          </a:p>
        </p:txBody>
      </p:sp>
      <p:pic>
        <p:nvPicPr>
          <p:cNvPr id="6" name="Picture 5" descr="In Figure 3.6, the effect of a UNION operation is depicted using product codes, descriptions, and prices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8487430" cy="1816957"/>
          </a:xfrm>
          <a:prstGeom prst="rect">
            <a:avLst/>
          </a:prstGeom>
        </p:spPr>
      </p:pic>
      <p:pic>
        <p:nvPicPr>
          <p:cNvPr id="9" name="Picture 8" descr="In Figure 3.7, the effect of a INTERSECT operation is depicted using student and employee names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429000"/>
            <a:ext cx="8507715" cy="172150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Relational Set Operators (5 of 11)</a:t>
            </a:r>
          </a:p>
        </p:txBody>
      </p:sp>
      <p:sp>
        <p:nvSpPr>
          <p:cNvPr id="3584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Difference </a:t>
            </a:r>
          </a:p>
          <a:p>
            <a:pPr lvl="1"/>
            <a:r>
              <a:rPr lang="en-US" altLang="en-US" dirty="0" smtClean="0"/>
              <a:t>Yields all rows in one table that are not found in the other table</a:t>
            </a:r>
          </a:p>
          <a:p>
            <a:pPr lvl="1"/>
            <a:r>
              <a:rPr lang="en-US" altLang="en-US" dirty="0" smtClean="0"/>
              <a:t>Tables must be union-compatible to yield valid results </a:t>
            </a:r>
          </a:p>
          <a:p>
            <a:r>
              <a:rPr lang="en-US" altLang="en-US" dirty="0" smtClean="0"/>
              <a:t>Product </a:t>
            </a:r>
          </a:p>
          <a:p>
            <a:pPr lvl="1"/>
            <a:r>
              <a:rPr lang="en-US" altLang="en-US" dirty="0" smtClean="0"/>
              <a:t>Yields all possible pairs of rows from two tables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Learning Objectives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completing this chapter, you will be able to:</a:t>
            </a:r>
          </a:p>
          <a:p>
            <a:pPr lvl="1"/>
            <a:r>
              <a:rPr lang="en-US" dirty="0" smtClean="0"/>
              <a:t>Describe the relational database model’s logical structure</a:t>
            </a:r>
          </a:p>
          <a:p>
            <a:pPr lvl="1"/>
            <a:r>
              <a:rPr lang="en-US" dirty="0" smtClean="0"/>
              <a:t>Identify the relational model’s basic components and explain the structure, contents, and characteristics of a relational table</a:t>
            </a:r>
          </a:p>
          <a:p>
            <a:pPr lvl="1"/>
            <a:r>
              <a:rPr lang="en-US" dirty="0" smtClean="0"/>
              <a:t>Use relational database operators to manipulate relational table contents</a:t>
            </a:r>
          </a:p>
          <a:p>
            <a:pPr lvl="1"/>
            <a:r>
              <a:rPr lang="en-US" dirty="0" smtClean="0"/>
              <a:t>Explain the purpose and components of the data dictionary and system catalog</a:t>
            </a:r>
          </a:p>
          <a:p>
            <a:pPr lvl="1"/>
            <a:r>
              <a:rPr lang="en-US" dirty="0" smtClean="0"/>
              <a:t>Identify appropriate entities and then the relationships among the entities in the relational database model</a:t>
            </a:r>
          </a:p>
          <a:p>
            <a:pPr lvl="1"/>
            <a:r>
              <a:rPr lang="en-US" dirty="0" smtClean="0"/>
              <a:t>Describe how data redundancy is handled in the relational database model</a:t>
            </a:r>
          </a:p>
          <a:p>
            <a:pPr lvl="1"/>
            <a:r>
              <a:rPr lang="en-US" dirty="0" smtClean="0"/>
              <a:t>Explain the purpose of indexing in a relational database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Relational Set Operators (6 of 11)</a:t>
            </a:r>
          </a:p>
        </p:txBody>
      </p:sp>
      <p:pic>
        <p:nvPicPr>
          <p:cNvPr id="2" name="Picture 1" descr="In Figure 3.8, the effect of a DIFFERENCE operation is depicted using student and employee names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8610600" cy="164651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6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Relational Set Operators (7 of 11)</a:t>
            </a:r>
          </a:p>
        </p:txBody>
      </p:sp>
      <p:pic>
        <p:nvPicPr>
          <p:cNvPr id="8" name="Picture 7" descr="In Figure 3.9, the effect of a PRODUCT operation is depicted using product codes, descriptions, prices, as well as store locations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0"/>
            <a:ext cx="8243456" cy="32004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altLang="en-US" dirty="0" smtClean="0"/>
              <a:t>Relational Set Operators (8 of 11)</a:t>
            </a:r>
          </a:p>
        </p:txBody>
      </p:sp>
      <p:sp>
        <p:nvSpPr>
          <p:cNvPr id="3686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Joins allow information to be intelligently combined from two or more tables </a:t>
            </a:r>
          </a:p>
          <a:p>
            <a:pPr lvl="1"/>
            <a:r>
              <a:rPr lang="en-US" dirty="0" smtClean="0"/>
              <a:t>Natural join: links tables by selecting only the rows with common values in their common attribute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Equijoin: links tables on the basis of an equality condition that compares specified columns of each table</a:t>
            </a:r>
          </a:p>
          <a:p>
            <a:pPr lvl="1"/>
            <a:r>
              <a:rPr lang="en-US" altLang="en-US" dirty="0" smtClean="0"/>
              <a:t>Theta join: </a:t>
            </a:r>
            <a:r>
              <a:rPr lang="en-US" dirty="0" smtClean="0"/>
              <a:t>links tables using an inequality comparison operator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Inner join: only returns matched records from the tables that are being joined</a:t>
            </a:r>
          </a:p>
          <a:p>
            <a:pPr lvl="1"/>
            <a:r>
              <a:rPr lang="en-US" altLang="en-US" dirty="0" smtClean="0"/>
              <a:t>Outer join: matched pairs are retained and unmatched values in the other table are left null </a:t>
            </a:r>
          </a:p>
          <a:p>
            <a:pPr lvl="2"/>
            <a:r>
              <a:rPr lang="en-US" altLang="en-US" dirty="0" smtClean="0"/>
              <a:t>Left outer join: yields all of the rows in the first table, including those that do not have a matching value in the second table </a:t>
            </a:r>
          </a:p>
          <a:p>
            <a:pPr lvl="2"/>
            <a:r>
              <a:rPr lang="en-US" altLang="en-US" dirty="0" smtClean="0"/>
              <a:t>Right outer join: yields all of the rows in the second table, including those that do not have matching values in the first table </a:t>
            </a:r>
          </a:p>
          <a:p>
            <a:pPr lvl="2"/>
            <a:endParaRPr lang="en-US" altLang="en-US" dirty="0" smtClean="0"/>
          </a:p>
          <a:p>
            <a:endParaRPr lang="en-US" altLang="en-US" dirty="0" smtClean="0"/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altLang="en-US" dirty="0" smtClean="0"/>
              <a:t>Relational Set Operators (9 of 11)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Divide</a:t>
            </a:r>
          </a:p>
          <a:p>
            <a:pPr lvl="1"/>
            <a:r>
              <a:rPr lang="en-US" altLang="en-US" dirty="0" smtClean="0"/>
              <a:t>Uses one double-column table as the dividend and one single-column table as the divisor</a:t>
            </a:r>
          </a:p>
          <a:p>
            <a:pPr lvl="1"/>
            <a:r>
              <a:rPr lang="en-US" altLang="en-US" dirty="0" smtClean="0"/>
              <a:t>Output is a single column that contains all values from the second column of the dividend that are associated with every row in the divisor</a:t>
            </a:r>
          </a:p>
          <a:p>
            <a:pPr lvl="1"/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Relational Set Operators (10 of 11)</a:t>
            </a:r>
          </a:p>
        </p:txBody>
      </p:sp>
      <p:pic>
        <p:nvPicPr>
          <p:cNvPr id="2" name="Picture 1" descr="CUSTOMER and AGENT tables, which are used to show several types of join illustrations in the chapter, are provided in Figure 3.10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8231885" cy="268609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Relational Set Operators (11 of 11)</a:t>
            </a:r>
          </a:p>
        </p:txBody>
      </p:sp>
      <p:pic>
        <p:nvPicPr>
          <p:cNvPr id="6" name="Picture 5" descr="In Figure 3.16, the DIVIDE operation using product and customer codes is shown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7848600" cy="290604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Dictionary and the System Catalog 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217804"/>
          </a:xfrm>
        </p:spPr>
        <p:txBody>
          <a:bodyPr/>
          <a:lstStyle/>
          <a:p>
            <a:r>
              <a:rPr lang="en-US" altLang="en-US" dirty="0" smtClean="0"/>
              <a:t>Data dictionary</a:t>
            </a:r>
          </a:p>
          <a:p>
            <a:pPr lvl="1"/>
            <a:r>
              <a:rPr lang="en-US" altLang="en-US" dirty="0" smtClean="0"/>
              <a:t>Description of all tables in the database created by the user and designer </a:t>
            </a:r>
          </a:p>
          <a:p>
            <a:r>
              <a:rPr lang="en-US" altLang="en-US" dirty="0" smtClean="0"/>
              <a:t>System catalog</a:t>
            </a:r>
          </a:p>
          <a:p>
            <a:pPr lvl="1"/>
            <a:r>
              <a:rPr lang="en-US" altLang="en-US" dirty="0" smtClean="0"/>
              <a:t>System data dictionary that describes all objects within the database </a:t>
            </a:r>
          </a:p>
          <a:p>
            <a:r>
              <a:rPr lang="en-US" altLang="en-US" dirty="0" smtClean="0"/>
              <a:t>Homonyms and synonyms must be avoided to lessen confusion</a:t>
            </a:r>
          </a:p>
          <a:p>
            <a:pPr lvl="2"/>
            <a:r>
              <a:rPr lang="en-US" altLang="en-US" dirty="0" smtClean="0"/>
              <a:t>Homonym: same name is used to label different attributes </a:t>
            </a:r>
          </a:p>
          <a:p>
            <a:pPr lvl="2"/>
            <a:r>
              <a:rPr lang="en-US" altLang="en-US" dirty="0" smtClean="0"/>
              <a:t>Synonym: different names are used to describe the same attribute </a:t>
            </a:r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altLang="en-US" dirty="0" smtClean="0"/>
              <a:t>Relationships within the Relational Database (1 of 4)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488647"/>
          </a:xfrm>
        </p:spPr>
        <p:txBody>
          <a:bodyPr/>
          <a:lstStyle/>
          <a:p>
            <a:r>
              <a:rPr lang="en-US" altLang="en-US" dirty="0" smtClean="0"/>
              <a:t>One-to-many (1:M) </a:t>
            </a:r>
          </a:p>
          <a:p>
            <a:pPr lvl="1"/>
            <a:r>
              <a:rPr lang="en-US" altLang="en-US" dirty="0" smtClean="0"/>
              <a:t>Norm for relational databases </a:t>
            </a:r>
          </a:p>
          <a:p>
            <a:r>
              <a:rPr lang="en-US" altLang="en-US" dirty="0" smtClean="0"/>
              <a:t>One-to-one (1:1) </a:t>
            </a:r>
          </a:p>
          <a:p>
            <a:pPr lvl="1"/>
            <a:r>
              <a:rPr lang="en-US" altLang="en-US" dirty="0" smtClean="0"/>
              <a:t>One entity can be related to only one other entity and vice versa </a:t>
            </a:r>
          </a:p>
          <a:p>
            <a:r>
              <a:rPr lang="en-US" altLang="en-US" dirty="0" smtClean="0"/>
              <a:t>Many-to-many (M:N) </a:t>
            </a:r>
          </a:p>
          <a:p>
            <a:pPr lvl="1"/>
            <a:r>
              <a:rPr lang="en-US" altLang="en-US" dirty="0" smtClean="0"/>
              <a:t>Implemented by creating a new entity in 1:M relationships with the original entities </a:t>
            </a:r>
          </a:p>
          <a:p>
            <a:pPr lvl="1"/>
            <a:r>
              <a:rPr lang="en-US" altLang="en-US" dirty="0" smtClean="0"/>
              <a:t>Composite entity (i.e., bridge or associative entity): helps avoid problems inherent to M:N relationships</a:t>
            </a:r>
          </a:p>
          <a:p>
            <a:pPr lvl="2"/>
            <a:r>
              <a:rPr lang="en-US" altLang="en-US" dirty="0" smtClean="0"/>
              <a:t>Includes the primary keys of tables to be linked</a:t>
            </a:r>
          </a:p>
          <a:p>
            <a:pPr lvl="1"/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altLang="en-US" dirty="0" smtClean="0"/>
              <a:t>Relationships within the Relational Database (2 of 4) </a:t>
            </a:r>
          </a:p>
        </p:txBody>
      </p:sp>
      <p:pic>
        <p:nvPicPr>
          <p:cNvPr id="2050" name="Picture 2" descr="In Figure 3.21, a basic one-to-one relationship between PROFESSOR and DEPARTMENT is depicted.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362200"/>
            <a:ext cx="6502400" cy="161290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762000" y="228673"/>
            <a:ext cx="8026400" cy="863313"/>
          </a:xfrm>
        </p:spPr>
        <p:txBody>
          <a:bodyPr/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Relationships within the Relational Database (3 of 4) 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pic>
        <p:nvPicPr>
          <p:cNvPr id="3" name="Picture 2" descr="Figure 3.26 illustrates the process of changing M:N relationships to two 1:M relationships using STUDENT, ENROLL, and CLASS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57400"/>
            <a:ext cx="7239000" cy="252734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 Logical View of Data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528111"/>
          </a:xfrm>
        </p:spPr>
        <p:txBody>
          <a:bodyPr/>
          <a:lstStyle/>
          <a:p>
            <a:r>
              <a:rPr lang="en-US" altLang="en-US" dirty="0" smtClean="0"/>
              <a:t>Relational database model enables logical representation of the data and its relationships</a:t>
            </a:r>
          </a:p>
          <a:p>
            <a:pPr lvl="1"/>
            <a:r>
              <a:rPr lang="en-US" altLang="en-US" dirty="0" smtClean="0"/>
              <a:t>Logical simplicity yields simple and effective database design methodologies </a:t>
            </a:r>
          </a:p>
          <a:p>
            <a:pPr lvl="1"/>
            <a:r>
              <a:rPr lang="en-US" altLang="en-US" dirty="0" smtClean="0"/>
              <a:t>The logical view is facilitated by the creation of data relationships based on a logical construct called a relation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762000" y="228673"/>
            <a:ext cx="8026400" cy="863313"/>
          </a:xfrm>
        </p:spPr>
        <p:txBody>
          <a:bodyPr/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Relationships within the Relational Database (4 of 4)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pic>
        <p:nvPicPr>
          <p:cNvPr id="3" name="Picture 2" descr="Figure 3.27 shows the expanded ERM, including the 1:M relationship between COURSE and CLASS, as well as STUDENT and ENROLL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5000"/>
            <a:ext cx="7834688" cy="283398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Redundancy Revisited (1 of 2)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314480"/>
          </a:xfrm>
        </p:spPr>
        <p:txBody>
          <a:bodyPr/>
          <a:lstStyle/>
          <a:p>
            <a:r>
              <a:rPr lang="en-US" altLang="en-US" dirty="0" smtClean="0"/>
              <a:t>The relational database facilitates control of data redundancies through use of foreign keys</a:t>
            </a:r>
          </a:p>
          <a:p>
            <a:pPr lvl="1"/>
            <a:r>
              <a:rPr lang="en-US" dirty="0" smtClean="0"/>
              <a:t>Common attributes that are shared by tables</a:t>
            </a:r>
            <a:endParaRPr lang="en-US" altLang="en-US" dirty="0" smtClean="0"/>
          </a:p>
          <a:p>
            <a:r>
              <a:rPr lang="en-US" altLang="en-US" dirty="0" smtClean="0"/>
              <a:t>To be controlled except the following circumstances:</a:t>
            </a:r>
          </a:p>
          <a:p>
            <a:pPr lvl="1"/>
            <a:r>
              <a:rPr lang="en-CA" altLang="en-US" dirty="0" smtClean="0"/>
              <a:t>Sometimes data redundancy must be increased to make the database serve crucial information purposes</a:t>
            </a:r>
            <a:endParaRPr lang="en-US" altLang="en-US" dirty="0" smtClean="0"/>
          </a:p>
          <a:p>
            <a:pPr lvl="1"/>
            <a:r>
              <a:rPr lang="en-CA" altLang="en-US" dirty="0" smtClean="0"/>
              <a:t>Sometimes data redundancy </a:t>
            </a:r>
            <a:r>
              <a:rPr lang="en-US" altLang="en-US" dirty="0" smtClean="0"/>
              <a:t>exists to preserve the historical accuracy of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altLang="en-US" dirty="0" smtClean="0"/>
              <a:t>Data Redundancy Revisited (2 of 2)</a:t>
            </a:r>
          </a:p>
        </p:txBody>
      </p:sp>
      <p:pic>
        <p:nvPicPr>
          <p:cNvPr id="2" name="Picture 1" descr="In Figure 3.30, a relational diagram for an invoicing system is shown using CUSTOMER, INVOICE, LINE, and PRODUCT data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81200"/>
            <a:ext cx="8389375" cy="200956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Indexes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Orderly arrangement to logically access rows in a table</a:t>
            </a:r>
          </a:p>
          <a:p>
            <a:pPr lvl="1"/>
            <a:r>
              <a:rPr lang="en-US" altLang="en-US" dirty="0" smtClean="0"/>
              <a:t>Index key: index’s reference point that leads to data location identified by the key</a:t>
            </a:r>
          </a:p>
          <a:p>
            <a:pPr lvl="1"/>
            <a:r>
              <a:rPr lang="en-US" altLang="en-US" dirty="0" smtClean="0"/>
              <a:t>Unique index: index key can have only one pointer value associated with it</a:t>
            </a:r>
          </a:p>
          <a:p>
            <a:r>
              <a:rPr lang="en-US" altLang="en-US" dirty="0" smtClean="0"/>
              <a:t>Each index is associated with only one table</a:t>
            </a:r>
          </a:p>
          <a:p>
            <a:pPr lvl="1"/>
            <a:r>
              <a:rPr lang="en-US" dirty="0" smtClean="0"/>
              <a:t>The index key can have multiple attributes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dirty="0" smtClean="0"/>
              <a:t>Codd’s Relational Database Rules (1 of 2)</a:t>
            </a:r>
            <a:endParaRPr lang="en-US" altLang="en-US" dirty="0" smtClean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365125" y="1538288"/>
          <a:ext cx="8558658" cy="473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730"/>
                <a:gridCol w="2767843"/>
                <a:gridCol w="4945085"/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Table 13.8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Dr. Codd’s 12 Relational Database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Rule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Rule 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Description 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information in a relational database must be logically represented as column values in rows within tables.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Guaranteed access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Every value in a table is guaranteed to be accessible through a combination of table name, primary key value, and column name.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Systematic treatment of nulls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Nulls must be represented and treated in a systematic way, independent of data type.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Dynamic online catalog based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the relational 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metadata must be stored and managed as ordinary data—that is, in tables within the database; such data must be available to authorized users using the standard database relational language.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Comprehensive data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sublanguage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relational database may support many languages; however, it must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 one well-defined, declarative language as well as data definition,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 definition, data manipulation (interactive and by program), integrity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constraints, authorization, and transaction management (begin, commit,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rollback).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 updating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Any view that is theoretically updatable must be updatable through the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system.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High-level insert, update, and delete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The database must support set-level inserts, updates, and deletes.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dirty="0" smtClean="0"/>
              <a:t>Codd’s Relational Database Rules (2 of 2)</a:t>
            </a:r>
            <a:endParaRPr lang="en-US" altLang="en-US" dirty="0" smtClean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365125" y="1538288"/>
          <a:ext cx="8610918" cy="381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473"/>
                <a:gridCol w="2810002"/>
                <a:gridCol w="4937443"/>
              </a:tblGrid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Table 13.8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Dr. Codd’s 12 Relational Database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Rule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Rule 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Description 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 data independence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 programs and ad hoc facilities are logically unaffected when physical access methods or storage structures are changed.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Logical data independence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 programs and ad hoc facilities are logically unaffected when changes are made to the table structures that preserve the original table values (changing order of columns or inserting columns).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Integrity independence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relational integrity constraints must be definable in the relational language and stored in the system catalog, not at the application level.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Distribution independence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end users and application programs are unaware of and unaffected by the data location (distributed vs. local databases).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Nonsubversion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the system supports low-level access to the data, users must not be allowed to bypass the integrity rules of the database.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Rule zero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preceding rules are based on the notion that to be considered relational, a database must use its relational facilities exclusively for management.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645340"/>
          </a:xfrm>
        </p:spPr>
        <p:txBody>
          <a:bodyPr/>
          <a:lstStyle/>
          <a:p>
            <a:r>
              <a:rPr lang="en-US" dirty="0" smtClean="0"/>
              <a:t>Tables are the basic building blocks of a relational database</a:t>
            </a:r>
          </a:p>
          <a:p>
            <a:pPr lvl="1"/>
            <a:r>
              <a:rPr lang="en-US" dirty="0" smtClean="0"/>
              <a:t>Keys are central to the use of relational tables</a:t>
            </a:r>
          </a:p>
          <a:p>
            <a:pPr lvl="2"/>
            <a:r>
              <a:rPr lang="en-US" dirty="0" smtClean="0"/>
              <a:t>Each table row must have a primary key</a:t>
            </a:r>
          </a:p>
          <a:p>
            <a:pPr lvl="1"/>
            <a:r>
              <a:rPr lang="en-US" dirty="0" smtClean="0"/>
              <a:t>Although tables are independent, they can be linked by common attributes</a:t>
            </a:r>
          </a:p>
          <a:p>
            <a:r>
              <a:rPr lang="en-US" dirty="0" smtClean="0"/>
              <a:t>The relational model supports several relational algebra functions</a:t>
            </a:r>
          </a:p>
          <a:p>
            <a:pPr lvl="1"/>
            <a:r>
              <a:rPr lang="en-US" dirty="0" smtClean="0"/>
              <a:t>A relational database performs much of the data manipulation work behind the scenes</a:t>
            </a:r>
          </a:p>
          <a:p>
            <a:pPr lvl="1"/>
            <a:r>
              <a:rPr lang="en-US" dirty="0" smtClean="0"/>
              <a:t>Once you know the basics of relational databases, you can concentrate on design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dirty="0" smtClean="0"/>
              <a:t>Tables and Their Characteristics</a:t>
            </a:r>
            <a:endParaRPr lang="en-US" altLang="en-US" dirty="0" smtClean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81000" y="1295400"/>
          <a:ext cx="83820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7315200"/>
              </a:tblGrid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Table 3.1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Characteristics of a Relational Table</a:t>
                      </a:r>
                      <a:endParaRPr lang="en-US" dirty="0" smtClean="0"/>
                    </a:p>
                  </a:txBody>
                  <a:tcPr/>
                </a:tc>
              </a:tr>
              <a:tr h="49789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table is perceived as a two-dimensional structure composed of rows and columns.</a:t>
                      </a:r>
                      <a:endParaRPr lang="en-US" dirty="0"/>
                    </a:p>
                  </a:txBody>
                  <a:tcPr/>
                </a:tc>
              </a:tr>
              <a:tr h="49789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Each table row (tuple) represents a single entity occurrence within the entity set.</a:t>
                      </a:r>
                      <a:endParaRPr lang="en-US" dirty="0"/>
                    </a:p>
                  </a:txBody>
                  <a:tcPr/>
                </a:tc>
              </a:tr>
              <a:tr h="49789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Each table column represents an attribute, and each column has a distinct name.</a:t>
                      </a:r>
                      <a:endParaRPr lang="en-US" dirty="0"/>
                    </a:p>
                  </a:txBody>
                  <a:tcPr/>
                </a:tc>
              </a:tr>
              <a:tr h="288462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Each intersection of a row and column represents a single data value.</a:t>
                      </a:r>
                      <a:endParaRPr lang="en-US" dirty="0"/>
                    </a:p>
                  </a:txBody>
                  <a:tcPr/>
                </a:tc>
              </a:tr>
              <a:tr h="288462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values in a column must conform to the same data format.</a:t>
                      </a:r>
                      <a:endParaRPr lang="en-US" dirty="0"/>
                    </a:p>
                  </a:txBody>
                  <a:tcPr/>
                </a:tc>
              </a:tr>
              <a:tr h="288462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Each column has a specific range of values known as the attribute domain.</a:t>
                      </a:r>
                      <a:endParaRPr lang="en-US" dirty="0"/>
                    </a:p>
                  </a:txBody>
                  <a:tcPr/>
                </a:tc>
              </a:tr>
              <a:tr h="288462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order of the rows and columns is immaterial to the DBMS.</a:t>
                      </a:r>
                      <a:endParaRPr lang="en-US" dirty="0"/>
                    </a:p>
                  </a:txBody>
                  <a:tcPr/>
                </a:tc>
              </a:tr>
              <a:tr h="497893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Each table must have an attribute or combination of attributes that uniquely identifies each row.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Keys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Keys consist of one or more attributes that determine other attributes</a:t>
            </a:r>
          </a:p>
          <a:p>
            <a:pPr lvl="1"/>
            <a:r>
              <a:rPr lang="en-US" altLang="en-US" dirty="0" smtClean="0"/>
              <a:t>Ensure that each row in a table is uniquely identifiable</a:t>
            </a:r>
          </a:p>
          <a:p>
            <a:pPr lvl="1"/>
            <a:r>
              <a:rPr lang="en-US" altLang="en-US" dirty="0" smtClean="0"/>
              <a:t>Establish relationships among tables and to ensure the integrity of the data</a:t>
            </a:r>
          </a:p>
          <a:p>
            <a:r>
              <a:rPr lang="en-US" altLang="en-US" dirty="0" smtClean="0"/>
              <a:t>Primary key: attribute or combination of attributes that uniquely identifies a row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dirty="0" smtClean="0"/>
              <a:t>Dependencies</a:t>
            </a:r>
            <a:endParaRPr lang="en-US" altLang="en-US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902607"/>
          </a:xfrm>
        </p:spPr>
        <p:txBody>
          <a:bodyPr/>
          <a:lstStyle/>
          <a:p>
            <a:r>
              <a:rPr lang="en-US" altLang="en-US" dirty="0" smtClean="0"/>
              <a:t>Determination</a:t>
            </a:r>
          </a:p>
          <a:p>
            <a:pPr lvl="1"/>
            <a:r>
              <a:rPr lang="en-US" altLang="en-US" dirty="0" smtClean="0"/>
              <a:t>State in which knowing the value of one attribute makes it possible to determine the value of another</a:t>
            </a:r>
          </a:p>
          <a:p>
            <a:pPr lvl="2"/>
            <a:r>
              <a:rPr lang="en-US" altLang="en-US" dirty="0" smtClean="0"/>
              <a:t>Establishes the role of a key </a:t>
            </a:r>
          </a:p>
          <a:p>
            <a:pPr lvl="2"/>
            <a:r>
              <a:rPr lang="en-CA" altLang="en-US" dirty="0" smtClean="0"/>
              <a:t>Based on the relationships among the attributes </a:t>
            </a:r>
          </a:p>
          <a:p>
            <a:r>
              <a:rPr lang="en-US" altLang="en-US" dirty="0" smtClean="0"/>
              <a:t>Functional dependence: value of one or more attributes determines the value of one or more other attributes</a:t>
            </a:r>
          </a:p>
          <a:p>
            <a:pPr lvl="1"/>
            <a:r>
              <a:rPr lang="en-US" altLang="en-US" dirty="0" smtClean="0"/>
              <a:t>Determinant: attribute whose value determines another </a:t>
            </a:r>
          </a:p>
          <a:p>
            <a:pPr lvl="1"/>
            <a:r>
              <a:rPr lang="en-US" altLang="en-US" dirty="0" smtClean="0"/>
              <a:t>Dependent: attribute whose value is determined by the other attribute</a:t>
            </a:r>
          </a:p>
          <a:p>
            <a:r>
              <a:rPr lang="en-US" altLang="en-US" dirty="0" smtClean="0"/>
              <a:t>Full functional dependence: entire collection of attributes in the determinant is necessary for the relationship </a:t>
            </a:r>
          </a:p>
          <a:p>
            <a:pPr lvl="2"/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altLang="en-US" dirty="0" smtClean="0"/>
              <a:t>Types of Keys (1 of 3) 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5012141"/>
          </a:xfrm>
        </p:spPr>
        <p:txBody>
          <a:bodyPr/>
          <a:lstStyle/>
          <a:p>
            <a:r>
              <a:rPr lang="en-US" dirty="0" smtClean="0"/>
              <a:t>Several different types of keys are used in the relational model</a:t>
            </a:r>
          </a:p>
          <a:p>
            <a:pPr lvl="1"/>
            <a:r>
              <a:rPr lang="en-US" altLang="en-US" dirty="0" smtClean="0"/>
              <a:t>Composite key: key that is composed of more than one attribute</a:t>
            </a:r>
          </a:p>
          <a:p>
            <a:pPr lvl="1"/>
            <a:r>
              <a:rPr lang="en-US" altLang="en-US" dirty="0" smtClean="0"/>
              <a:t>Key attribute: attribute that is a part of a key</a:t>
            </a:r>
          </a:p>
          <a:p>
            <a:pPr lvl="1"/>
            <a:r>
              <a:rPr lang="en-US" dirty="0" smtClean="0"/>
              <a:t>Superkey: key that can uniquely identify any row in the table</a:t>
            </a:r>
          </a:p>
          <a:p>
            <a:pPr lvl="1"/>
            <a:r>
              <a:rPr lang="en-US" dirty="0" smtClean="0"/>
              <a:t>Candidate key:  minimal superkey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Entity integrity: condition in which each row in the table has its own unique identity </a:t>
            </a:r>
          </a:p>
          <a:p>
            <a:pPr lvl="2"/>
            <a:r>
              <a:rPr lang="en-US" altLang="en-US" dirty="0" smtClean="0"/>
              <a:t>All of the values in the primary key must be unique</a:t>
            </a:r>
          </a:p>
          <a:p>
            <a:pPr lvl="2"/>
            <a:r>
              <a:rPr lang="en-US" altLang="en-US" dirty="0" smtClean="0"/>
              <a:t>No key attribute in the primary key can contain a null </a:t>
            </a:r>
          </a:p>
          <a:p>
            <a:pPr lvl="1"/>
            <a:r>
              <a:rPr lang="en-US" dirty="0" smtClean="0"/>
              <a:t>Null: absence of any data value</a:t>
            </a:r>
          </a:p>
          <a:p>
            <a:pPr lvl="2"/>
            <a:r>
              <a:rPr lang="en-US" dirty="0" smtClean="0"/>
              <a:t>Unknown attribute value, known but missing attribute value, or inapplicable condition </a:t>
            </a:r>
          </a:p>
          <a:p>
            <a:pPr lvl="1"/>
            <a:r>
              <a:rPr lang="en-US" dirty="0" smtClean="0"/>
              <a:t>Referential integrity: every reference to an entity instance by another entity instance is valid </a:t>
            </a:r>
          </a:p>
          <a:p>
            <a:pPr lvl="1"/>
            <a:r>
              <a:rPr lang="en-US" dirty="0" smtClean="0"/>
              <a:t>Foreign key: primary key of one table that has been placed into another table to create a common attribute</a:t>
            </a:r>
          </a:p>
          <a:p>
            <a:pPr lvl="1"/>
            <a:r>
              <a:rPr lang="en-US" dirty="0" smtClean="0"/>
              <a:t>Secondary key: key used strictly for data retrieval purposes</a:t>
            </a:r>
          </a:p>
          <a:p>
            <a:pPr lvl="2"/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altLang="en-US" dirty="0" smtClean="0"/>
              <a:t>Types of Keys (2 of 3)</a:t>
            </a:r>
          </a:p>
        </p:txBody>
      </p:sp>
      <p:pic>
        <p:nvPicPr>
          <p:cNvPr id="2" name="Picture 1" descr="In Figure 3.2, a simple relational database linking product and vendor information is shown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200"/>
            <a:ext cx="7421732" cy="43434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altLang="en-US" dirty="0" smtClean="0"/>
              <a:t>Types of Keys (3 of 3)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8077201" cy="401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001"/>
                <a:gridCol w="6599200"/>
              </a:tblGrid>
              <a:tr h="442912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Table 3.3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Relational Database Keys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Key Type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Definition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Superkey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attribute or combination of attributes that uniquely identifies each row in a table.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Candidate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minimal (irreducible) superkey; a superkey that does not contain a subset of attributes that is itself a superkey.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candidate key selected to uniquely identify all other attribute values in any given row; cannot contain null entries.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Foreign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attribute or combination of attributes in one table whose values must either match the primary key in another table or be null.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Secondary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attribute or combination of attributes used strictly for data retrieval purposes.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d 2016 Med Module  1_PPT_2019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3796</Words>
  <Application>Microsoft Office PowerPoint</Application>
  <PresentationFormat>On-screen Show (4:3)</PresentationFormat>
  <Paragraphs>298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Word 2016 Med Module  1_PPT_2019</vt:lpstr>
      <vt:lpstr>PowerPoint Presentation</vt:lpstr>
      <vt:lpstr>Learning Objectives</vt:lpstr>
      <vt:lpstr>A Logical View of Data</vt:lpstr>
      <vt:lpstr>Tables and Their Characteristics</vt:lpstr>
      <vt:lpstr>Keys</vt:lpstr>
      <vt:lpstr>Dependencies</vt:lpstr>
      <vt:lpstr>Types of Keys (1 of 3) </vt:lpstr>
      <vt:lpstr>Types of Keys (2 of 3)</vt:lpstr>
      <vt:lpstr>Types of Keys (3 of 3)</vt:lpstr>
      <vt:lpstr>Integrity Rules (1 of 4)</vt:lpstr>
      <vt:lpstr>Integrity Rules (2 of 4)</vt:lpstr>
      <vt:lpstr>Integrity Rules (3 of 4)</vt:lpstr>
      <vt:lpstr>Integrity Rules (4 of 4)</vt:lpstr>
      <vt:lpstr>Relational Algebra</vt:lpstr>
      <vt:lpstr>Relational Set Operators (1 of 11)</vt:lpstr>
      <vt:lpstr>Relational Set Operators (2 of 11)</vt:lpstr>
      <vt:lpstr>Relational Set Operators (3 of 11)</vt:lpstr>
      <vt:lpstr>Relational Set Operators (4 of 11)</vt:lpstr>
      <vt:lpstr>Relational Set Operators (5 of 11)</vt:lpstr>
      <vt:lpstr>Relational Set Operators (6 of 11)</vt:lpstr>
      <vt:lpstr>Relational Set Operators (7 of 11)</vt:lpstr>
      <vt:lpstr>Relational Set Operators (8 of 11)</vt:lpstr>
      <vt:lpstr>Relational Set Operators (9 of 11)</vt:lpstr>
      <vt:lpstr>Relational Set Operators (10 of 11)</vt:lpstr>
      <vt:lpstr>Relational Set Operators (11 of 11)</vt:lpstr>
      <vt:lpstr>Data Dictionary and the System Catalog </vt:lpstr>
      <vt:lpstr>Relationships within the Relational Database (1 of 4)</vt:lpstr>
      <vt:lpstr>Relationships within the Relational Database (2 of 4) </vt:lpstr>
      <vt:lpstr> Relationships within the Relational Database (3 of 4)  </vt:lpstr>
      <vt:lpstr> Relationships within the Relational Database (4 of 4) </vt:lpstr>
      <vt:lpstr>Data Redundancy Revisited (1 of 2)</vt:lpstr>
      <vt:lpstr>Data Redundancy Revisited (2 of 2)</vt:lpstr>
      <vt:lpstr>Indexes</vt:lpstr>
      <vt:lpstr>Codd’s Relational Database Rules (1 of 2)</vt:lpstr>
      <vt:lpstr>Codd’s Relational Database Rules (2 of 2)</vt:lpstr>
      <vt:lpstr>Summary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2017-08-12T16:42:11Z</dcterms:created>
  <dcterms:modified xsi:type="dcterms:W3CDTF">2017-08-16T13:12:35Z</dcterms:modified>
</cp:coreProperties>
</file>