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74" r:id="rId1"/>
  </p:sldMasterIdLst>
  <p:notesMasterIdLst>
    <p:notesMasterId r:id="rId42"/>
  </p:notesMasterIdLst>
  <p:handoutMasterIdLst>
    <p:handoutMasterId r:id="rId43"/>
  </p:handoutMasterIdLst>
  <p:sldIdLst>
    <p:sldId id="427" r:id="rId2"/>
    <p:sldId id="325" r:id="rId3"/>
    <p:sldId id="326" r:id="rId4"/>
    <p:sldId id="429" r:id="rId5"/>
    <p:sldId id="328" r:id="rId6"/>
    <p:sldId id="395" r:id="rId7"/>
    <p:sldId id="396" r:id="rId8"/>
    <p:sldId id="397" r:id="rId9"/>
    <p:sldId id="398" r:id="rId10"/>
    <p:sldId id="428" r:id="rId11"/>
    <p:sldId id="403" r:id="rId12"/>
    <p:sldId id="399" r:id="rId13"/>
    <p:sldId id="401" r:id="rId14"/>
    <p:sldId id="349" r:id="rId15"/>
    <p:sldId id="353" r:id="rId16"/>
    <p:sldId id="406" r:id="rId17"/>
    <p:sldId id="407" r:id="rId18"/>
    <p:sldId id="356" r:id="rId19"/>
    <p:sldId id="409" r:id="rId20"/>
    <p:sldId id="410" r:id="rId21"/>
    <p:sldId id="361" r:id="rId22"/>
    <p:sldId id="411" r:id="rId23"/>
    <p:sldId id="430" r:id="rId24"/>
    <p:sldId id="412" r:id="rId25"/>
    <p:sldId id="371" r:id="rId26"/>
    <p:sldId id="414" r:id="rId27"/>
    <p:sldId id="375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0" r:id="rId39"/>
    <p:sldId id="426" r:id="rId40"/>
    <p:sldId id="431" r:id="rId41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1" autoAdjust="0"/>
    <p:restoredTop sz="94707" autoAdjust="0"/>
  </p:normalViewPr>
  <p:slideViewPr>
    <p:cSldViewPr>
      <p:cViewPr varScale="1">
        <p:scale>
          <a:sx n="90" d="100"/>
          <a:sy n="90" d="100"/>
        </p:scale>
        <p:origin x="1334" y="3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>
                <a:latin typeface="Arial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9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20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8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20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93" y="4780294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3" y="5966820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3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3"/>
            <a:ext cx="6201666" cy="341771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8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4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61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9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5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72423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2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5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2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4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4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4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3849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706880"/>
            <a:ext cx="4041648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3" y="1706880"/>
            <a:ext cx="4041775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6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6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5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9372" y="6072313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2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9" y="6170275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11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Arial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4</a:t>
            </a:r>
          </a:p>
          <a:p>
            <a:r>
              <a:rPr lang="en-US" altLang="en-US" dirty="0"/>
              <a:t>Entity Relationship (ER) Modeling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(6 of 7)</a:t>
            </a:r>
          </a:p>
        </p:txBody>
      </p:sp>
      <p:pic>
        <p:nvPicPr>
          <p:cNvPr id="2" name="Picture 1" descr="In Figure 4.6, Chen and Crow's Foot notation are used to depict a derived attribute using employee information including number, last name, first name, initial, DOB, and age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853005" cy="237097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(7 of 7)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436688"/>
          <a:ext cx="841533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4.2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Advantages and Disadvantages of Storing Derived Attributes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Stored 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Not Stored 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CPU processing cycles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data access time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Data value is readily available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Can be used to keep track of historical data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storage space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Computation always yields current value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Disadvantage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Requires constant maintenance to ensure derived value is current, especially if any values used in the calculation change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Uses CPU processing cycles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Increases data access time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Adds coding complexity to queries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Relationships, Connectivity, and Cardinality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993401"/>
          </a:xfrm>
        </p:spPr>
        <p:txBody>
          <a:bodyPr/>
          <a:lstStyle/>
          <a:p>
            <a:r>
              <a:rPr lang="en-US" altLang="en-US" dirty="0"/>
              <a:t>Association between entities that always operate in both directions</a:t>
            </a:r>
          </a:p>
          <a:p>
            <a:pPr lvl="1"/>
            <a:r>
              <a:rPr lang="en-US" altLang="en-US" dirty="0"/>
              <a:t>Participants: entities that participate in a relationship</a:t>
            </a:r>
          </a:p>
          <a:p>
            <a:r>
              <a:rPr lang="en-US" altLang="en-US" dirty="0"/>
              <a:t>Connectivity: describes the relationship classification</a:t>
            </a:r>
          </a:p>
          <a:p>
            <a:pPr lvl="1"/>
            <a:r>
              <a:rPr lang="en-US" dirty="0"/>
              <a:t>Include 1:1, 1:M, and M:N</a:t>
            </a:r>
            <a:endParaRPr lang="en-US" altLang="en-US" dirty="0"/>
          </a:p>
          <a:p>
            <a:r>
              <a:rPr lang="en-US" altLang="en-US" dirty="0"/>
              <a:t>Cardinality: expresses the minimum and maximum number of entity occurrences associated with one occurrence of related entity</a:t>
            </a:r>
          </a:p>
          <a:p>
            <a:pPr lvl="1"/>
            <a:r>
              <a:rPr lang="en-US" dirty="0"/>
              <a:t>In the ERD, cardinality is indicated by placing the appropriate numbers beside the entities, using the format (x, y)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Existence Dependence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362185"/>
          </a:xfrm>
        </p:spPr>
        <p:txBody>
          <a:bodyPr/>
          <a:lstStyle/>
          <a:p>
            <a:r>
              <a:rPr lang="en-US" dirty="0"/>
              <a:t>Existence dependence</a:t>
            </a:r>
          </a:p>
          <a:p>
            <a:pPr lvl="1"/>
            <a:r>
              <a:rPr lang="en-US" dirty="0"/>
              <a:t>Entity exists in the database only when it is associated with another related entity occurrence</a:t>
            </a:r>
          </a:p>
          <a:p>
            <a:r>
              <a:rPr lang="en-US" dirty="0"/>
              <a:t>Existence independence</a:t>
            </a:r>
          </a:p>
          <a:p>
            <a:pPr lvl="1"/>
            <a:r>
              <a:rPr lang="en-US" dirty="0"/>
              <a:t>Entity exists apart from all of its related entities</a:t>
            </a:r>
          </a:p>
          <a:p>
            <a:pPr lvl="1"/>
            <a:r>
              <a:rPr lang="en-US" dirty="0"/>
              <a:t>Referred to as a strong entity or regular entity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Strength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pPr lvl="0"/>
            <a:r>
              <a:rPr lang="en-US" dirty="0"/>
              <a:t>Weak (non-identifying) relationship</a:t>
            </a:r>
          </a:p>
          <a:p>
            <a:pPr lvl="1"/>
            <a:r>
              <a:rPr lang="en-US" dirty="0"/>
              <a:t>Primary key of the related entity does not contain a primary key component of the parent entity</a:t>
            </a:r>
          </a:p>
          <a:p>
            <a:r>
              <a:rPr lang="en-CA" dirty="0"/>
              <a:t>Strong (identifying) relationships</a:t>
            </a:r>
          </a:p>
          <a:p>
            <a:pPr lvl="1"/>
            <a:r>
              <a:rPr lang="en-US" dirty="0"/>
              <a:t>Primary key of the related entity contains a primary key component of the parent entity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22092"/>
          </a:xfrm>
        </p:spPr>
        <p:txBody>
          <a:bodyPr/>
          <a:lstStyle/>
          <a:p>
            <a:r>
              <a:rPr lang="en-US" altLang="en-US" dirty="0"/>
              <a:t>Conditions of a weak entity </a:t>
            </a:r>
          </a:p>
          <a:p>
            <a:pPr lvl="1"/>
            <a:r>
              <a:rPr lang="en-US" altLang="en-US" dirty="0"/>
              <a:t>Existence-dependent </a:t>
            </a:r>
          </a:p>
          <a:p>
            <a:pPr lvl="1"/>
            <a:r>
              <a:rPr lang="en-US" altLang="en-US" dirty="0"/>
              <a:t>Has a primary key that is partially or totally derived from parent entity in the relationship</a:t>
            </a:r>
          </a:p>
          <a:p>
            <a:r>
              <a:rPr lang="en-US" altLang="en-US" dirty="0"/>
              <a:t>Database designer determines whether an entity is weak </a:t>
            </a:r>
          </a:p>
          <a:p>
            <a:pPr lvl="1"/>
            <a:r>
              <a:rPr lang="en-US" altLang="en-US" dirty="0"/>
              <a:t>Based on business rules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(2 of 3)</a:t>
            </a:r>
          </a:p>
        </p:txBody>
      </p:sp>
      <p:pic>
        <p:nvPicPr>
          <p:cNvPr id="2" name="Picture 1" descr="In Figure 4.10, a weak entity using employee information in an ERD is depicted with Chen and Crow's Foot not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172200" cy="44958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(3 of 3) </a:t>
            </a:r>
          </a:p>
        </p:txBody>
      </p:sp>
      <p:pic>
        <p:nvPicPr>
          <p:cNvPr id="2" name="Picture 1" descr="In Figure 4.11, a weak entity in a strong relationship is shown using employee inform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957653" cy="3581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(1 of 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r>
              <a:rPr lang="en-US" dirty="0"/>
              <a:t>Optional participation</a:t>
            </a:r>
          </a:p>
          <a:p>
            <a:pPr lvl="1"/>
            <a:r>
              <a:rPr lang="en-US" dirty="0"/>
              <a:t>One entity occurrence does not require a corresponding entity occurrence in a particular relationship</a:t>
            </a:r>
            <a:endParaRPr lang="en-IN" dirty="0"/>
          </a:p>
          <a:p>
            <a:r>
              <a:rPr lang="en-US" dirty="0"/>
              <a:t>Mandatory participation</a:t>
            </a:r>
          </a:p>
          <a:p>
            <a:pPr lvl="1"/>
            <a:r>
              <a:rPr lang="en-US" dirty="0"/>
              <a:t>One entity occurrence requires a corresponding entity occurrence in a particular relationship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(2 of 3)</a:t>
            </a:r>
          </a:p>
        </p:txBody>
      </p:sp>
      <p:pic>
        <p:nvPicPr>
          <p:cNvPr id="2" name="Picture 1" descr="Figure 4.13 shows how a CLASS entity may be written if optional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73528" cy="224321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179058"/>
          </a:xfrm>
        </p:spPr>
        <p:txBody>
          <a:bodyPr/>
          <a:lstStyle/>
          <a:p>
            <a:r>
              <a:rPr lang="en-US" dirty="0"/>
              <a:t>After completing this chapter, you will be able to:</a:t>
            </a:r>
          </a:p>
          <a:p>
            <a:pPr lvl="1"/>
            <a:r>
              <a:rPr lang="en-US" dirty="0"/>
              <a:t>Identify the main characteristics of entity relationship components</a:t>
            </a:r>
          </a:p>
          <a:p>
            <a:pPr lvl="1"/>
            <a:r>
              <a:rPr lang="en-US" dirty="0"/>
              <a:t>Describe how relationships between entities are defined, refined, and incorporated into the database design process</a:t>
            </a:r>
          </a:p>
          <a:p>
            <a:pPr lvl="1"/>
            <a:r>
              <a:rPr lang="en-US" dirty="0"/>
              <a:t>See how ERD components affect database design and implementation</a:t>
            </a:r>
          </a:p>
          <a:p>
            <a:pPr lvl="1"/>
            <a:r>
              <a:rPr lang="en-US" dirty="0"/>
              <a:t>Understand that real-world database design often requires the reconciliation of conflicting goals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(3 of 3)</a:t>
            </a:r>
          </a:p>
        </p:txBody>
      </p:sp>
      <p:pic>
        <p:nvPicPr>
          <p:cNvPr id="2" name="Picture 1" descr="Figure 4.14 shows how a CLASS entity is written in a mandatory relationship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8792"/>
            <a:ext cx="7408111" cy="21698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Degree (1 of 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945148"/>
          </a:xfrm>
        </p:spPr>
        <p:txBody>
          <a:bodyPr/>
          <a:lstStyle/>
          <a:p>
            <a:r>
              <a:rPr lang="en-US" altLang="en-US" dirty="0"/>
              <a:t>Indicates the number of entities or participants associated with a relationship</a:t>
            </a:r>
          </a:p>
          <a:p>
            <a:pPr lvl="1"/>
            <a:r>
              <a:rPr lang="en-US" altLang="en-US" dirty="0"/>
              <a:t>Unary relationship: association is maintained within a single entity </a:t>
            </a:r>
          </a:p>
          <a:p>
            <a:pPr lvl="1"/>
            <a:r>
              <a:rPr lang="en-US" altLang="en-US" dirty="0"/>
              <a:t>Binary relationship: two entities are associated</a:t>
            </a:r>
          </a:p>
          <a:p>
            <a:pPr lvl="1"/>
            <a:r>
              <a:rPr lang="en-US" altLang="en-US" dirty="0"/>
              <a:t>Ternary relationship: three entities are associated</a:t>
            </a:r>
          </a:p>
          <a:p>
            <a:pPr lvl="1"/>
            <a:r>
              <a:rPr lang="en-US" altLang="en-US" dirty="0"/>
              <a:t>Recursive relationship: relationship exists within a single entity type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Degree (2 of 2)</a:t>
            </a:r>
          </a:p>
        </p:txBody>
      </p:sp>
      <p:pic>
        <p:nvPicPr>
          <p:cNvPr id="2" name="Picture 1" descr="Unary, binary, ternary (both conceptual and logical) relationships are shown in Figure 4.1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3925500" cy="464105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/>
              <a:t>Recursive Relationships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257541"/>
          </a:xfrm>
        </p:spPr>
        <p:txBody>
          <a:bodyPr/>
          <a:lstStyle/>
          <a:p>
            <a:r>
              <a:rPr lang="en-US" dirty="0"/>
              <a:t>Relationship can exist between occurrences of the same entity set</a:t>
            </a:r>
          </a:p>
          <a:p>
            <a:pPr lvl="1"/>
            <a:r>
              <a:rPr lang="en-US" dirty="0"/>
              <a:t>Naturally, such a condition is found within a unary relationship</a:t>
            </a:r>
          </a:p>
          <a:p>
            <a:pPr lvl="2"/>
            <a:r>
              <a:rPr lang="en-US" dirty="0"/>
              <a:t>Common in manufacturing industries</a:t>
            </a:r>
          </a:p>
          <a:p>
            <a:r>
              <a:rPr lang="en-US" dirty="0"/>
              <a:t>One common pitfall when working with unary relationships is to confuse participation with referential integrity</a:t>
            </a:r>
          </a:p>
          <a:p>
            <a:pPr lvl="1"/>
            <a:r>
              <a:rPr lang="en-US" dirty="0"/>
              <a:t>Similar because they are both implemented through constraints on the same set of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Relationships (2 of 2)</a:t>
            </a:r>
            <a:endParaRPr lang="en-US" altLang="en-US" dirty="0"/>
          </a:p>
        </p:txBody>
      </p:sp>
      <p:pic>
        <p:nvPicPr>
          <p:cNvPr id="2" name="Picture 1" descr="In Figure 4.17, an ER representation of recursive relationships is shown using marriage, management, and a course between employe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7434" cy="248839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Associative (Composite) Entities (1 of 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817421"/>
          </a:xfrm>
        </p:spPr>
        <p:txBody>
          <a:bodyPr/>
          <a:lstStyle/>
          <a:p>
            <a:r>
              <a:rPr lang="en-US" altLang="en-US" dirty="0"/>
              <a:t>Used to represent an M:N relationship between two or more entities</a:t>
            </a:r>
          </a:p>
          <a:p>
            <a:r>
              <a:rPr lang="en-US" altLang="en-US" dirty="0"/>
              <a:t>Has a 1:M relationship with the parent entities</a:t>
            </a:r>
          </a:p>
          <a:p>
            <a:pPr lvl="1"/>
            <a:r>
              <a:rPr lang="en-US" altLang="en-US" dirty="0"/>
              <a:t>Composed of the primary key attributes of each parent entity</a:t>
            </a:r>
          </a:p>
          <a:p>
            <a:r>
              <a:rPr lang="en-US" altLang="en-US" dirty="0"/>
              <a:t>May also contain additional attributes that play no role in connective process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Associative (Composite) Entities (2 of 2)</a:t>
            </a:r>
          </a:p>
        </p:txBody>
      </p:sp>
      <p:pic>
        <p:nvPicPr>
          <p:cNvPr id="2" name="Picture 1" descr="A composite entity in an ERD using STUDENT, ENROLL, and CLASS is depicted in Figure 4.2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928588" cy="215990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 of 11)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332946"/>
          </a:xfrm>
        </p:spPr>
        <p:txBody>
          <a:bodyPr/>
          <a:lstStyle/>
          <a:p>
            <a:r>
              <a:rPr lang="en-US" altLang="en-US" dirty="0"/>
              <a:t>Activities involved in building and ERD</a:t>
            </a:r>
          </a:p>
          <a:p>
            <a:pPr lvl="1"/>
            <a:r>
              <a:rPr lang="en-US" altLang="en-US" dirty="0"/>
              <a:t>Create a detailed narrative of the organization’s description of operations</a:t>
            </a:r>
          </a:p>
          <a:p>
            <a:pPr lvl="1"/>
            <a:r>
              <a:rPr lang="en-US" altLang="en-US" dirty="0"/>
              <a:t>Identify business rules based on the descriptions</a:t>
            </a:r>
          </a:p>
          <a:p>
            <a:pPr lvl="1"/>
            <a:r>
              <a:rPr lang="en-US" altLang="en-US" dirty="0"/>
              <a:t>Identify main entities and relationships from the business rules</a:t>
            </a:r>
          </a:p>
          <a:p>
            <a:pPr lvl="1"/>
            <a:r>
              <a:rPr lang="en-US" altLang="en-US" dirty="0"/>
              <a:t>Develop the initial ERD</a:t>
            </a:r>
          </a:p>
          <a:p>
            <a:pPr lvl="1"/>
            <a:r>
              <a:rPr lang="en-US" altLang="en-US" dirty="0"/>
              <a:t>Identify the attributes and primary keys that adequately describe entities</a:t>
            </a:r>
          </a:p>
          <a:p>
            <a:pPr lvl="1"/>
            <a:r>
              <a:rPr lang="en-US" altLang="en-US" dirty="0"/>
              <a:t>Revise and review ERD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(2 of 11)</a:t>
            </a:r>
          </a:p>
        </p:txBody>
      </p:sp>
      <p:pic>
        <p:nvPicPr>
          <p:cNvPr id="1026" name="Picture 2" descr="Figure 4.26 depicts business roles in the first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71600"/>
            <a:ext cx="6502400" cy="405765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(3 of 11)</a:t>
            </a:r>
          </a:p>
        </p:txBody>
      </p:sp>
      <p:pic>
        <p:nvPicPr>
          <p:cNvPr id="2" name="Picture 1" descr="Figure 4.27 shows department and course relationships in the second Tiny College ERD segment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16433" cy="24972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99036"/>
          </a:xfrm>
        </p:spPr>
        <p:txBody>
          <a:bodyPr/>
          <a:lstStyle/>
          <a:p>
            <a:r>
              <a:rPr lang="en-US" altLang="en-US" dirty="0"/>
              <a:t>Forms the basis of an entity relationship diagram (ERD) </a:t>
            </a:r>
          </a:p>
          <a:p>
            <a:pPr lvl="1"/>
            <a:r>
              <a:rPr lang="en-US" altLang="en-US" dirty="0"/>
              <a:t>Conceptual database as viewed by end user</a:t>
            </a:r>
          </a:p>
          <a:p>
            <a:r>
              <a:rPr lang="en-US" altLang="en-US" dirty="0"/>
              <a:t>Database’s main components</a:t>
            </a:r>
          </a:p>
          <a:p>
            <a:pPr lvl="1"/>
            <a:r>
              <a:rPr lang="en-US" altLang="en-US" dirty="0"/>
              <a:t>Entities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r>
              <a:rPr lang="en-US" altLang="en-US" dirty="0"/>
              <a:t>Relationships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(4 of 11)</a:t>
            </a:r>
          </a:p>
        </p:txBody>
      </p:sp>
      <p:pic>
        <p:nvPicPr>
          <p:cNvPr id="2050" name="Picture 2" descr="Figure 4.28 shows relationships between SEMESTER, COURSE, and CLASS in the third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638800" cy="4696961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(5 of 11)</a:t>
            </a:r>
          </a:p>
        </p:txBody>
      </p:sp>
      <p:pic>
        <p:nvPicPr>
          <p:cNvPr id="2" name="Picture 1" descr="The relationships between PROFESSOR and DEPARTMENT are illustrated in the fourth Tiny College ERD segment shown in Figure 4.29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510041" cy="296275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(6 of 11)</a:t>
            </a:r>
          </a:p>
        </p:txBody>
      </p:sp>
      <p:pic>
        <p:nvPicPr>
          <p:cNvPr id="3" name="Picture 2" descr="The relationships between PROFESSOR and CLASS are illustrated in the fifth Tiny College ERD segment shown in Figure 4.30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92644" cy="27654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(7 of 11)</a:t>
            </a:r>
          </a:p>
        </p:txBody>
      </p:sp>
      <p:pic>
        <p:nvPicPr>
          <p:cNvPr id="2" name="Picture 1" descr="The relationships between STUDENT, ENROLL, and CLASS are illustrated in the sixth Tiny College ERD segment shown in Figure 4.31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01000" cy="198655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(8 of 11)</a:t>
            </a:r>
          </a:p>
        </p:txBody>
      </p:sp>
      <p:pic>
        <p:nvPicPr>
          <p:cNvPr id="2" name="Picture 1" descr="In Figure 4.32, the seventh Tiny College ERD segment, a STUDENT to DEPARTMENT relationship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92560" cy="238208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(9 of 11)</a:t>
            </a:r>
          </a:p>
        </p:txBody>
      </p:sp>
      <p:pic>
        <p:nvPicPr>
          <p:cNvPr id="2" name="Picture 1" descr="In Figure 4.33, the eighth Tiny College ERD segment, PROFESSOR advises STUDENT relationships are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162800" cy="300375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(10 of 11)</a:t>
            </a:r>
          </a:p>
        </p:txBody>
      </p:sp>
      <p:pic>
        <p:nvPicPr>
          <p:cNvPr id="2" name="Picture 1" descr="The relationships between BUILDING, ROOM, and CLASS are illustrated in the ninth Tiny College ERD segment shown in Figure 4.34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632423" cy="180509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(11 of 11)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05800" cy="469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10"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4.4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Components of the ERM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Relationship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Connectivity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operates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has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employs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offers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generates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SEMESTER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includes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is dean of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chairs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teaches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advises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enrolls in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M:N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BUILDING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contains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ROOM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is 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Note: ENROLL is the composite entity that implements the M:N relationship “STUDENT enrolls in CLASS.”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 Challenges: Conflicting Goals (1 of 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363998"/>
          </a:xfrm>
        </p:spPr>
        <p:txBody>
          <a:bodyPr/>
          <a:lstStyle/>
          <a:p>
            <a:r>
              <a:rPr lang="en-US" dirty="0"/>
              <a:t>Database designers must often make design compromises that are triggered by conflicting goals</a:t>
            </a:r>
          </a:p>
          <a:p>
            <a:pPr lvl="1"/>
            <a:r>
              <a:rPr lang="en-US" dirty="0"/>
              <a:t>Database design must conform to design standards</a:t>
            </a:r>
          </a:p>
          <a:p>
            <a:pPr lvl="1"/>
            <a:r>
              <a:rPr lang="en-US" dirty="0"/>
              <a:t>High processing speed may limit the number and complexity of logically desirable relationships</a:t>
            </a:r>
          </a:p>
          <a:p>
            <a:pPr lvl="1"/>
            <a:r>
              <a:rPr lang="en-US" dirty="0"/>
              <a:t>Maximum information generation may lead to loss of clean design structures and high transaction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 Challenges: Conflicting Goals (2 of 2)</a:t>
            </a:r>
          </a:p>
        </p:txBody>
      </p:sp>
      <p:pic>
        <p:nvPicPr>
          <p:cNvPr id="3" name="Picture 2" descr="Figure 4.38 illustrates various implementations of the 1:1 recursive relationship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938982" cy="461144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497607"/>
          </a:xfrm>
        </p:spPr>
        <p:txBody>
          <a:bodyPr/>
          <a:lstStyle/>
          <a:p>
            <a:r>
              <a:rPr lang="en-US" dirty="0"/>
              <a:t>Object of interest to the end user</a:t>
            </a:r>
          </a:p>
          <a:p>
            <a:pPr lvl="1"/>
            <a:r>
              <a:rPr lang="en-US" dirty="0"/>
              <a:t>Refers to the entity set and not to a single entity occurrence</a:t>
            </a:r>
          </a:p>
          <a:p>
            <a:r>
              <a:rPr lang="en-US" dirty="0"/>
              <a:t>ERM corresponds to a table—not to a row—in the relational environment</a:t>
            </a:r>
          </a:p>
          <a:p>
            <a:pPr lvl="1"/>
            <a:r>
              <a:rPr lang="en-US" dirty="0"/>
              <a:t>ERM refers to a table row as an entity instance or entity occurrence</a:t>
            </a:r>
          </a:p>
          <a:p>
            <a:r>
              <a:rPr lang="en-US" dirty="0"/>
              <a:t>In Chen, Crow’s Foot, and UML notations, an entity is represented by a rectangle that contains the entity’s name</a:t>
            </a:r>
          </a:p>
          <a:p>
            <a:pPr lvl="1"/>
            <a:r>
              <a:rPr lang="en-US" dirty="0"/>
              <a:t>The entity name, a noun, is usually written in all capital letters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693319"/>
          </a:xfrm>
        </p:spPr>
        <p:txBody>
          <a:bodyPr/>
          <a:lstStyle/>
          <a:p>
            <a:r>
              <a:rPr lang="en-US" dirty="0"/>
              <a:t>The ERM uses ERDs to represent the conceptual database as viewed by the end user</a:t>
            </a:r>
          </a:p>
          <a:p>
            <a:r>
              <a:rPr lang="en-US" dirty="0"/>
              <a:t>Connectivity describes the relationship classification (1:1, 1:M, or M:N)</a:t>
            </a:r>
          </a:p>
          <a:p>
            <a:r>
              <a:rPr lang="en-US" dirty="0"/>
              <a:t>In the ERM, an M:N relationship is valid at the conceptual level</a:t>
            </a:r>
          </a:p>
          <a:p>
            <a:r>
              <a:rPr lang="en-US" dirty="0"/>
              <a:t>ERDs may be based on many different ERMs</a:t>
            </a:r>
          </a:p>
          <a:p>
            <a:r>
              <a:rPr lang="en-US" dirty="0"/>
              <a:t>Unified Modeling Language (UML) class diagrams are used to represent the static data structures in a data model</a:t>
            </a:r>
          </a:p>
          <a:p>
            <a:r>
              <a:rPr lang="en-US" dirty="0"/>
              <a:t>Database designers, no matter how well they can produce designs that conform to all applicable modeling conventions, are often forced to make design compromises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(1 of 7)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5763116"/>
          </a:xfrm>
        </p:spPr>
        <p:txBody>
          <a:bodyPr/>
          <a:lstStyle/>
          <a:p>
            <a:r>
              <a:rPr lang="en-US" altLang="en-US" dirty="0"/>
              <a:t>Characteristics of entities</a:t>
            </a:r>
          </a:p>
          <a:p>
            <a:pPr lvl="1"/>
            <a:r>
              <a:rPr lang="en-US" altLang="en-US" dirty="0"/>
              <a:t>Required attribute: must have a value and cannot be left empty</a:t>
            </a:r>
          </a:p>
          <a:p>
            <a:pPr lvl="1"/>
            <a:r>
              <a:rPr lang="en-US" altLang="en-US" dirty="0"/>
              <a:t>Optional attribute: does not require a value and can be left empty</a:t>
            </a:r>
          </a:p>
          <a:p>
            <a:pPr lvl="1"/>
            <a:r>
              <a:rPr lang="en-US" altLang="en-US" dirty="0"/>
              <a:t>Domain: set of possible values for a given attribute</a:t>
            </a:r>
          </a:p>
          <a:p>
            <a:pPr lvl="1"/>
            <a:r>
              <a:rPr lang="en-US" altLang="en-US" dirty="0"/>
              <a:t>Identifier: one or more attributes that uniquely identify each entity instance</a:t>
            </a:r>
          </a:p>
          <a:p>
            <a:pPr lvl="1"/>
            <a:r>
              <a:rPr lang="en-US" altLang="en-US" dirty="0"/>
              <a:t>Composite identifier: primary key composed of more than one attribute</a:t>
            </a:r>
          </a:p>
          <a:p>
            <a:pPr lvl="1"/>
            <a:r>
              <a:rPr lang="en-US" altLang="en-US" dirty="0"/>
              <a:t>Composite attribute: attribute that can be subdivided to yield additional attributes</a:t>
            </a:r>
          </a:p>
          <a:p>
            <a:pPr lvl="1"/>
            <a:r>
              <a:rPr lang="en-US" altLang="en-US" dirty="0"/>
              <a:t>Simple attribute: attribute that cannot be subdivided</a:t>
            </a:r>
          </a:p>
          <a:p>
            <a:pPr lvl="1"/>
            <a:r>
              <a:rPr lang="en-US" altLang="en-US" dirty="0"/>
              <a:t>Single-valued attribute: attribute that has only a single value</a:t>
            </a:r>
          </a:p>
          <a:p>
            <a:pPr lvl="1"/>
            <a:r>
              <a:rPr lang="en-US" altLang="en-US" dirty="0"/>
              <a:t>Multivalued attributes: attributes that have many values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(2 of 7)</a:t>
            </a:r>
          </a:p>
        </p:txBody>
      </p:sp>
      <p:pic>
        <p:nvPicPr>
          <p:cNvPr id="2" name="Picture 1" descr="In Figure 4.1, Chen and Crow's Foot notation are used to depict attributes of the student entity including their name, initial, email, and phone numbe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153400" cy="228096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(3 of 7)</a:t>
            </a:r>
          </a:p>
        </p:txBody>
      </p:sp>
      <p:pic>
        <p:nvPicPr>
          <p:cNvPr id="2" name="Picture 1" descr="In Figure 4.2, Chen and Crow's Foot notation are used to depict a multivalued attribute in an entity using car information including VIN, model code, year, and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380301" cy="22901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(4 of 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625334"/>
          </a:xfrm>
        </p:spPr>
        <p:txBody>
          <a:bodyPr/>
          <a:lstStyle/>
          <a:p>
            <a:r>
              <a:rPr lang="en-US" altLang="en-US" dirty="0"/>
              <a:t>Requirements of multivalued attributes</a:t>
            </a:r>
          </a:p>
          <a:p>
            <a:pPr lvl="1"/>
            <a:r>
              <a:rPr lang="en-US" altLang="en-US" dirty="0"/>
              <a:t>Create several new attributes, one for each component of the original multivalued attribute</a:t>
            </a:r>
          </a:p>
          <a:p>
            <a:pPr lvl="1"/>
            <a:r>
              <a:rPr lang="en-US" altLang="en-US" dirty="0"/>
              <a:t>Develop a new entity composed of the original multivalued attribute’s components</a:t>
            </a:r>
          </a:p>
          <a:p>
            <a:r>
              <a:rPr lang="en-US" altLang="en-US" dirty="0"/>
              <a:t>Derived attribute: attribute whose value is calculated from other attributes</a:t>
            </a:r>
          </a:p>
          <a:p>
            <a:pPr lvl="1"/>
            <a:r>
              <a:rPr lang="en-US" altLang="en-US" dirty="0"/>
              <a:t>Derived using an algorithm </a:t>
            </a:r>
          </a:p>
          <a:p>
            <a:pPr lvl="1"/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(5 of 7)</a:t>
            </a:r>
          </a:p>
        </p:txBody>
      </p:sp>
      <p:pic>
        <p:nvPicPr>
          <p:cNvPr id="2" name="Picture 1" descr="In Figure 4.4, Chen and Crow's Foot notation are used to depict splitting the car color into top, trim, and body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510526" cy="253185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3097</Words>
  <Application>Microsoft Office PowerPoint</Application>
  <PresentationFormat>Custom</PresentationFormat>
  <Paragraphs>249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ＭＳ Ｐゴシック</vt:lpstr>
      <vt:lpstr>Arial</vt:lpstr>
      <vt:lpstr>1_Word 2016 Med Module  1_PPT_2019</vt:lpstr>
      <vt:lpstr>PowerPoint Presentation</vt:lpstr>
      <vt:lpstr>Learning Objectives</vt:lpstr>
      <vt:lpstr>The Entity Relationship Model (ERM)</vt:lpstr>
      <vt:lpstr>Entities</vt:lpstr>
      <vt:lpstr>Attributes (1 of 7)</vt:lpstr>
      <vt:lpstr>Attributes (2 of 7)</vt:lpstr>
      <vt:lpstr>Attributes (3 of 7)</vt:lpstr>
      <vt:lpstr>Attributes (4 of 7)</vt:lpstr>
      <vt:lpstr>Attributes (5 of 7)</vt:lpstr>
      <vt:lpstr>Attributes (6 of 7)</vt:lpstr>
      <vt:lpstr>Attributes (7 of 7)</vt:lpstr>
      <vt:lpstr>Relationships, Connectivity, and Cardinality </vt:lpstr>
      <vt:lpstr>Existence Dependence</vt:lpstr>
      <vt:lpstr>Relationship Strength</vt:lpstr>
      <vt:lpstr>Weak Entities (1 of 3)</vt:lpstr>
      <vt:lpstr>Weak Entities (2 of 3)</vt:lpstr>
      <vt:lpstr>Weak Entities (3 of 3) </vt:lpstr>
      <vt:lpstr>Relationship Participation (1 of 3)</vt:lpstr>
      <vt:lpstr>Relationship Participation (2 of 3)</vt:lpstr>
      <vt:lpstr>Relationship Participation (3 of 3)</vt:lpstr>
      <vt:lpstr>Relationship Degree (1 of 2)</vt:lpstr>
      <vt:lpstr>Relationship Degree (2 of 2)</vt:lpstr>
      <vt:lpstr>Recursive Relationships (1 of 2)</vt:lpstr>
      <vt:lpstr>Recursive Relationships (2 of 2)</vt:lpstr>
      <vt:lpstr>Associative (Composite) Entities (1 of 2)</vt:lpstr>
      <vt:lpstr>Associative (Composite) Entities (2 of 2)</vt:lpstr>
      <vt:lpstr>Developing an ER Diagram (1 of 11)</vt:lpstr>
      <vt:lpstr>Developing an ER Diagram (2 of 11)</vt:lpstr>
      <vt:lpstr>Developing an ER Diagram (3 of 11)</vt:lpstr>
      <vt:lpstr>Developing an ER Diagram (4 of 11)</vt:lpstr>
      <vt:lpstr>Developing an ER Diagram (5 of 11)</vt:lpstr>
      <vt:lpstr>Developing an ER Diagram (6 of 11)</vt:lpstr>
      <vt:lpstr>Developing an ER Diagram (7 of 11)</vt:lpstr>
      <vt:lpstr>Developing an ER Diagram (8 of 11)</vt:lpstr>
      <vt:lpstr>Developing an ER Diagram (9 of 11)</vt:lpstr>
      <vt:lpstr>Developing an ER Diagram (10 of 11)</vt:lpstr>
      <vt:lpstr>Developing an ER Diagram (11 of 11)</vt:lpstr>
      <vt:lpstr>Database Design Challenges: Conflicting Goals (1 of 2)</vt:lpstr>
      <vt:lpstr>Database Design Challenges: Conflicting Goals (2 of 2)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2017-08-16T21:28:16Z</dcterms:created>
  <dcterms:modified xsi:type="dcterms:W3CDTF">2018-09-30T17:08:23Z</dcterms:modified>
</cp:coreProperties>
</file>