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7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5A787-5045-42CC-9CFF-D1BF8E5CFE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734097-A23A-44E2-9E01-39ED089BEB78}">
      <dgm:prSet/>
      <dgm:spPr/>
      <dgm:t>
        <a:bodyPr/>
        <a:lstStyle/>
        <a:p>
          <a:pPr rtl="0"/>
          <a:r>
            <a:rPr lang="en-US" dirty="0"/>
            <a:t>Date and time functions</a:t>
          </a:r>
          <a:endParaRPr lang="en-CA" dirty="0"/>
        </a:p>
      </dgm:t>
    </dgm:pt>
    <dgm:pt modelId="{082C79AE-9C11-41EC-90BE-0686346B1EE6}" type="parTrans" cxnId="{2930EE33-2BB6-4D21-9602-E710BFA50AFD}">
      <dgm:prSet/>
      <dgm:spPr/>
      <dgm:t>
        <a:bodyPr/>
        <a:lstStyle/>
        <a:p>
          <a:endParaRPr lang="en-US"/>
        </a:p>
      </dgm:t>
    </dgm:pt>
    <dgm:pt modelId="{216C5302-8596-468F-9402-1A2E92376951}" type="sibTrans" cxnId="{2930EE33-2BB6-4D21-9602-E710BFA50AFD}">
      <dgm:prSet/>
      <dgm:spPr/>
      <dgm:t>
        <a:bodyPr/>
        <a:lstStyle/>
        <a:p>
          <a:endParaRPr lang="en-US"/>
        </a:p>
      </dgm:t>
    </dgm:pt>
    <dgm:pt modelId="{A8D2DFF9-D6A2-4DB2-AD23-5DDD2465F894}">
      <dgm:prSet/>
      <dgm:spPr/>
      <dgm:t>
        <a:bodyPr/>
        <a:lstStyle/>
        <a:p>
          <a:pPr rtl="0"/>
          <a:r>
            <a:rPr lang="en-US" dirty="0"/>
            <a:t>Numeric functions</a:t>
          </a:r>
          <a:endParaRPr lang="en-CA" dirty="0"/>
        </a:p>
      </dgm:t>
    </dgm:pt>
    <dgm:pt modelId="{4B5575BC-760B-45B3-81F9-351380120173}" type="parTrans" cxnId="{76D758E9-5B17-4CE5-9D45-980EF3D694B3}">
      <dgm:prSet/>
      <dgm:spPr/>
      <dgm:t>
        <a:bodyPr/>
        <a:lstStyle/>
        <a:p>
          <a:endParaRPr lang="en-US"/>
        </a:p>
      </dgm:t>
    </dgm:pt>
    <dgm:pt modelId="{7803B6A8-9B99-4FE9-84DA-0D2FDE2A9F84}" type="sibTrans" cxnId="{76D758E9-5B17-4CE5-9D45-980EF3D694B3}">
      <dgm:prSet/>
      <dgm:spPr/>
      <dgm:t>
        <a:bodyPr/>
        <a:lstStyle/>
        <a:p>
          <a:endParaRPr lang="en-US"/>
        </a:p>
      </dgm:t>
    </dgm:pt>
    <dgm:pt modelId="{887FB0FB-C89F-4E8F-846E-03D8DBBD57D5}">
      <dgm:prSet/>
      <dgm:spPr/>
      <dgm:t>
        <a:bodyPr/>
        <a:lstStyle/>
        <a:p>
          <a:pPr rtl="0"/>
          <a:r>
            <a:rPr lang="en-US" dirty="0"/>
            <a:t>String functions</a:t>
          </a:r>
          <a:endParaRPr lang="en-CA" dirty="0"/>
        </a:p>
      </dgm:t>
    </dgm:pt>
    <dgm:pt modelId="{1012A526-CE65-4334-B29E-F939E85C2ED2}" type="parTrans" cxnId="{C2A83CEF-3C63-43FE-ADDD-8F5629C9B545}">
      <dgm:prSet/>
      <dgm:spPr/>
      <dgm:t>
        <a:bodyPr/>
        <a:lstStyle/>
        <a:p>
          <a:endParaRPr lang="en-US"/>
        </a:p>
      </dgm:t>
    </dgm:pt>
    <dgm:pt modelId="{FB1FCFF4-248D-4C96-AD05-CD5ACACAD63D}" type="sibTrans" cxnId="{C2A83CEF-3C63-43FE-ADDD-8F5629C9B545}">
      <dgm:prSet/>
      <dgm:spPr/>
      <dgm:t>
        <a:bodyPr/>
        <a:lstStyle/>
        <a:p>
          <a:endParaRPr lang="en-US"/>
        </a:p>
      </dgm:t>
    </dgm:pt>
    <dgm:pt modelId="{097E1FC6-C3D4-4250-BB8A-C42FCBE846DF}">
      <dgm:prSet/>
      <dgm:spPr/>
      <dgm:t>
        <a:bodyPr/>
        <a:lstStyle/>
        <a:p>
          <a:pPr rtl="0"/>
          <a:r>
            <a:rPr lang="en-US" dirty="0"/>
            <a:t>Conversion functions</a:t>
          </a:r>
          <a:endParaRPr lang="en-CA" dirty="0"/>
        </a:p>
      </dgm:t>
    </dgm:pt>
    <dgm:pt modelId="{7E26B58C-8ADB-41EB-B703-935CBAC73029}" type="parTrans" cxnId="{0B8499A2-D1B7-4311-A9FC-C629B2DD69E2}">
      <dgm:prSet/>
      <dgm:spPr/>
      <dgm:t>
        <a:bodyPr/>
        <a:lstStyle/>
        <a:p>
          <a:endParaRPr lang="en-US"/>
        </a:p>
      </dgm:t>
    </dgm:pt>
    <dgm:pt modelId="{2D54ABFA-F7F6-4036-BD08-27FF532D7C37}" type="sibTrans" cxnId="{0B8499A2-D1B7-4311-A9FC-C629B2DD69E2}">
      <dgm:prSet/>
      <dgm:spPr/>
      <dgm:t>
        <a:bodyPr/>
        <a:lstStyle/>
        <a:p>
          <a:endParaRPr lang="en-US"/>
        </a:p>
      </dgm:t>
    </dgm:pt>
    <dgm:pt modelId="{FB16F01F-162C-46D9-A833-3B49DBB71875}" type="pres">
      <dgm:prSet presAssocID="{2025A787-5045-42CC-9CFF-D1BF8E5CFE6B}" presName="linear" presStyleCnt="0">
        <dgm:presLayoutVars>
          <dgm:dir/>
          <dgm:animLvl val="lvl"/>
          <dgm:resizeHandles val="exact"/>
        </dgm:presLayoutVars>
      </dgm:prSet>
      <dgm:spPr/>
    </dgm:pt>
    <dgm:pt modelId="{53B740F9-75D2-4F91-9455-E59F0DE8C863}" type="pres">
      <dgm:prSet presAssocID="{4A734097-A23A-44E2-9E01-39ED089BEB78}" presName="parentLin" presStyleCnt="0"/>
      <dgm:spPr/>
    </dgm:pt>
    <dgm:pt modelId="{9485ECEA-DC21-4663-BEC3-0EE5D83D29C8}" type="pres">
      <dgm:prSet presAssocID="{4A734097-A23A-44E2-9E01-39ED089BEB78}" presName="parentLeftMargin" presStyleLbl="node1" presStyleIdx="0" presStyleCnt="4"/>
      <dgm:spPr/>
    </dgm:pt>
    <dgm:pt modelId="{CCEFE3B9-367E-4CF3-9D55-9D0575E0DB2C}" type="pres">
      <dgm:prSet presAssocID="{4A734097-A23A-44E2-9E01-39ED089BEB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E8D73B-8415-412D-92EB-75375AFFA289}" type="pres">
      <dgm:prSet presAssocID="{4A734097-A23A-44E2-9E01-39ED089BEB78}" presName="negativeSpace" presStyleCnt="0"/>
      <dgm:spPr/>
    </dgm:pt>
    <dgm:pt modelId="{5A6BC79C-BDD1-4723-A0F7-7A3DE2A3E4C5}" type="pres">
      <dgm:prSet presAssocID="{4A734097-A23A-44E2-9E01-39ED089BEB78}" presName="childText" presStyleLbl="conFgAcc1" presStyleIdx="0" presStyleCnt="4">
        <dgm:presLayoutVars>
          <dgm:bulletEnabled val="1"/>
        </dgm:presLayoutVars>
      </dgm:prSet>
      <dgm:spPr/>
    </dgm:pt>
    <dgm:pt modelId="{C0275240-9FE2-4538-BD7B-8955BBE94DC6}" type="pres">
      <dgm:prSet presAssocID="{216C5302-8596-468F-9402-1A2E92376951}" presName="spaceBetweenRectangles" presStyleCnt="0"/>
      <dgm:spPr/>
    </dgm:pt>
    <dgm:pt modelId="{862FF8EF-684A-4928-B473-1DDB0EE4C75C}" type="pres">
      <dgm:prSet presAssocID="{A8D2DFF9-D6A2-4DB2-AD23-5DDD2465F894}" presName="parentLin" presStyleCnt="0"/>
      <dgm:spPr/>
    </dgm:pt>
    <dgm:pt modelId="{75A4127E-98D9-4A86-8208-EF87C4731464}" type="pres">
      <dgm:prSet presAssocID="{A8D2DFF9-D6A2-4DB2-AD23-5DDD2465F894}" presName="parentLeftMargin" presStyleLbl="node1" presStyleIdx="0" presStyleCnt="4"/>
      <dgm:spPr/>
    </dgm:pt>
    <dgm:pt modelId="{AC2AE475-25E2-4625-876D-102479171EA8}" type="pres">
      <dgm:prSet presAssocID="{A8D2DFF9-D6A2-4DB2-AD23-5DDD2465F8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606CF7-A885-49C2-9C8D-578282916E35}" type="pres">
      <dgm:prSet presAssocID="{A8D2DFF9-D6A2-4DB2-AD23-5DDD2465F894}" presName="negativeSpace" presStyleCnt="0"/>
      <dgm:spPr/>
    </dgm:pt>
    <dgm:pt modelId="{A2385641-DAA8-4CEF-AA98-FF9B0C844DDA}" type="pres">
      <dgm:prSet presAssocID="{A8D2DFF9-D6A2-4DB2-AD23-5DDD2465F894}" presName="childText" presStyleLbl="conFgAcc1" presStyleIdx="1" presStyleCnt="4">
        <dgm:presLayoutVars>
          <dgm:bulletEnabled val="1"/>
        </dgm:presLayoutVars>
      </dgm:prSet>
      <dgm:spPr/>
    </dgm:pt>
    <dgm:pt modelId="{8C5AC906-4AB0-4755-BA05-A395EE04E30C}" type="pres">
      <dgm:prSet presAssocID="{7803B6A8-9B99-4FE9-84DA-0D2FDE2A9F84}" presName="spaceBetweenRectangles" presStyleCnt="0"/>
      <dgm:spPr/>
    </dgm:pt>
    <dgm:pt modelId="{D31E085A-80A9-4730-A429-85BE3929F957}" type="pres">
      <dgm:prSet presAssocID="{887FB0FB-C89F-4E8F-846E-03D8DBBD57D5}" presName="parentLin" presStyleCnt="0"/>
      <dgm:spPr/>
    </dgm:pt>
    <dgm:pt modelId="{4F7DAC1F-7822-418B-8FC7-606E21E1342D}" type="pres">
      <dgm:prSet presAssocID="{887FB0FB-C89F-4E8F-846E-03D8DBBD57D5}" presName="parentLeftMargin" presStyleLbl="node1" presStyleIdx="1" presStyleCnt="4"/>
      <dgm:spPr/>
    </dgm:pt>
    <dgm:pt modelId="{DAB34EDA-5CA9-4A98-A005-55A849DB6AC2}" type="pres">
      <dgm:prSet presAssocID="{887FB0FB-C89F-4E8F-846E-03D8DBBD57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A51BEE-4883-4427-B269-1F4E6C329099}" type="pres">
      <dgm:prSet presAssocID="{887FB0FB-C89F-4E8F-846E-03D8DBBD57D5}" presName="negativeSpace" presStyleCnt="0"/>
      <dgm:spPr/>
    </dgm:pt>
    <dgm:pt modelId="{BDB8808B-A293-4476-B3FF-5B11FA465DDC}" type="pres">
      <dgm:prSet presAssocID="{887FB0FB-C89F-4E8F-846E-03D8DBBD57D5}" presName="childText" presStyleLbl="conFgAcc1" presStyleIdx="2" presStyleCnt="4">
        <dgm:presLayoutVars>
          <dgm:bulletEnabled val="1"/>
        </dgm:presLayoutVars>
      </dgm:prSet>
      <dgm:spPr/>
    </dgm:pt>
    <dgm:pt modelId="{77E2DE28-957C-4745-B0A0-07191B41119E}" type="pres">
      <dgm:prSet presAssocID="{FB1FCFF4-248D-4C96-AD05-CD5ACACAD63D}" presName="spaceBetweenRectangles" presStyleCnt="0"/>
      <dgm:spPr/>
    </dgm:pt>
    <dgm:pt modelId="{1E147B2B-47CE-45D3-9D88-FAF76CBB95B5}" type="pres">
      <dgm:prSet presAssocID="{097E1FC6-C3D4-4250-BB8A-C42FCBE846DF}" presName="parentLin" presStyleCnt="0"/>
      <dgm:spPr/>
    </dgm:pt>
    <dgm:pt modelId="{A809F965-03AE-44DB-A65D-1C0053E5C11E}" type="pres">
      <dgm:prSet presAssocID="{097E1FC6-C3D4-4250-BB8A-C42FCBE846DF}" presName="parentLeftMargin" presStyleLbl="node1" presStyleIdx="2" presStyleCnt="4"/>
      <dgm:spPr/>
    </dgm:pt>
    <dgm:pt modelId="{55BA2535-1AEA-4AA6-96B4-B47E299440DC}" type="pres">
      <dgm:prSet presAssocID="{097E1FC6-C3D4-4250-BB8A-C42FCBE846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8EAD489-C115-4552-B8E1-0BC0E17C3401}" type="pres">
      <dgm:prSet presAssocID="{097E1FC6-C3D4-4250-BB8A-C42FCBE846DF}" presName="negativeSpace" presStyleCnt="0"/>
      <dgm:spPr/>
    </dgm:pt>
    <dgm:pt modelId="{A0854975-6102-4F4F-9639-16A7ECCDA571}" type="pres">
      <dgm:prSet presAssocID="{097E1FC6-C3D4-4250-BB8A-C42FCBE846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2BB10A-DFA1-4075-8A89-C869F119A347}" type="presOf" srcId="{2025A787-5045-42CC-9CFF-D1BF8E5CFE6B}" destId="{FB16F01F-162C-46D9-A833-3B49DBB71875}" srcOrd="0" destOrd="0" presId="urn:microsoft.com/office/officeart/2005/8/layout/list1"/>
    <dgm:cxn modelId="{EBE00614-7D5B-406D-83E3-1E107E7AF014}" type="presOf" srcId="{A8D2DFF9-D6A2-4DB2-AD23-5DDD2465F894}" destId="{75A4127E-98D9-4A86-8208-EF87C4731464}" srcOrd="0" destOrd="0" presId="urn:microsoft.com/office/officeart/2005/8/layout/list1"/>
    <dgm:cxn modelId="{7B70161E-0E70-43BB-8F3D-B5181D582C7A}" type="presOf" srcId="{097E1FC6-C3D4-4250-BB8A-C42FCBE846DF}" destId="{A809F965-03AE-44DB-A65D-1C0053E5C11E}" srcOrd="0" destOrd="0" presId="urn:microsoft.com/office/officeart/2005/8/layout/list1"/>
    <dgm:cxn modelId="{BA7AEB25-B307-4DC2-B8AE-A660E98CDFFD}" type="presOf" srcId="{4A734097-A23A-44E2-9E01-39ED089BEB78}" destId="{CCEFE3B9-367E-4CF3-9D55-9D0575E0DB2C}" srcOrd="1" destOrd="0" presId="urn:microsoft.com/office/officeart/2005/8/layout/list1"/>
    <dgm:cxn modelId="{B3E70E2A-2658-4AA3-9A8C-C2C3172321F1}" type="presOf" srcId="{097E1FC6-C3D4-4250-BB8A-C42FCBE846DF}" destId="{55BA2535-1AEA-4AA6-96B4-B47E299440DC}" srcOrd="1" destOrd="0" presId="urn:microsoft.com/office/officeart/2005/8/layout/list1"/>
    <dgm:cxn modelId="{2930EE33-2BB6-4D21-9602-E710BFA50AFD}" srcId="{2025A787-5045-42CC-9CFF-D1BF8E5CFE6B}" destId="{4A734097-A23A-44E2-9E01-39ED089BEB78}" srcOrd="0" destOrd="0" parTransId="{082C79AE-9C11-41EC-90BE-0686346B1EE6}" sibTransId="{216C5302-8596-468F-9402-1A2E92376951}"/>
    <dgm:cxn modelId="{B0B87D5D-8E8B-4A76-A88E-EECDD34EAAD4}" type="presOf" srcId="{A8D2DFF9-D6A2-4DB2-AD23-5DDD2465F894}" destId="{AC2AE475-25E2-4625-876D-102479171EA8}" srcOrd="1" destOrd="0" presId="urn:microsoft.com/office/officeart/2005/8/layout/list1"/>
    <dgm:cxn modelId="{F612FB7E-7914-497A-968E-7C5FDDA1A2EC}" type="presOf" srcId="{887FB0FB-C89F-4E8F-846E-03D8DBBD57D5}" destId="{4F7DAC1F-7822-418B-8FC7-606E21E1342D}" srcOrd="0" destOrd="0" presId="urn:microsoft.com/office/officeart/2005/8/layout/list1"/>
    <dgm:cxn modelId="{C34F1D95-7EED-4FD1-B04B-28EBD3EC3281}" type="presOf" srcId="{887FB0FB-C89F-4E8F-846E-03D8DBBD57D5}" destId="{DAB34EDA-5CA9-4A98-A005-55A849DB6AC2}" srcOrd="1" destOrd="0" presId="urn:microsoft.com/office/officeart/2005/8/layout/list1"/>
    <dgm:cxn modelId="{0B8499A2-D1B7-4311-A9FC-C629B2DD69E2}" srcId="{2025A787-5045-42CC-9CFF-D1BF8E5CFE6B}" destId="{097E1FC6-C3D4-4250-BB8A-C42FCBE846DF}" srcOrd="3" destOrd="0" parTransId="{7E26B58C-8ADB-41EB-B703-935CBAC73029}" sibTransId="{2D54ABFA-F7F6-4036-BD08-27FF532D7C37}"/>
    <dgm:cxn modelId="{A8671CCF-9ACA-465E-8493-D3B204B982BE}" type="presOf" srcId="{4A734097-A23A-44E2-9E01-39ED089BEB78}" destId="{9485ECEA-DC21-4663-BEC3-0EE5D83D29C8}" srcOrd="0" destOrd="0" presId="urn:microsoft.com/office/officeart/2005/8/layout/list1"/>
    <dgm:cxn modelId="{76D758E9-5B17-4CE5-9D45-980EF3D694B3}" srcId="{2025A787-5045-42CC-9CFF-D1BF8E5CFE6B}" destId="{A8D2DFF9-D6A2-4DB2-AD23-5DDD2465F894}" srcOrd="1" destOrd="0" parTransId="{4B5575BC-760B-45B3-81F9-351380120173}" sibTransId="{7803B6A8-9B99-4FE9-84DA-0D2FDE2A9F84}"/>
    <dgm:cxn modelId="{C2A83CEF-3C63-43FE-ADDD-8F5629C9B545}" srcId="{2025A787-5045-42CC-9CFF-D1BF8E5CFE6B}" destId="{887FB0FB-C89F-4E8F-846E-03D8DBBD57D5}" srcOrd="2" destOrd="0" parTransId="{1012A526-CE65-4334-B29E-F939E85C2ED2}" sibTransId="{FB1FCFF4-248D-4C96-AD05-CD5ACACAD63D}"/>
    <dgm:cxn modelId="{DC12C31E-B4F1-4509-B851-7A434E693820}" type="presParOf" srcId="{FB16F01F-162C-46D9-A833-3B49DBB71875}" destId="{53B740F9-75D2-4F91-9455-E59F0DE8C863}" srcOrd="0" destOrd="0" presId="urn:microsoft.com/office/officeart/2005/8/layout/list1"/>
    <dgm:cxn modelId="{5AF3D8AC-0F4B-4058-9449-6C2922AEF643}" type="presParOf" srcId="{53B740F9-75D2-4F91-9455-E59F0DE8C863}" destId="{9485ECEA-DC21-4663-BEC3-0EE5D83D29C8}" srcOrd="0" destOrd="0" presId="urn:microsoft.com/office/officeart/2005/8/layout/list1"/>
    <dgm:cxn modelId="{06117E46-2BEB-4B57-A146-26E4B285A459}" type="presParOf" srcId="{53B740F9-75D2-4F91-9455-E59F0DE8C863}" destId="{CCEFE3B9-367E-4CF3-9D55-9D0575E0DB2C}" srcOrd="1" destOrd="0" presId="urn:microsoft.com/office/officeart/2005/8/layout/list1"/>
    <dgm:cxn modelId="{669F0E1A-3916-48E9-A3EE-FB5104F613F1}" type="presParOf" srcId="{FB16F01F-162C-46D9-A833-3B49DBB71875}" destId="{2AE8D73B-8415-412D-92EB-75375AFFA289}" srcOrd="1" destOrd="0" presId="urn:microsoft.com/office/officeart/2005/8/layout/list1"/>
    <dgm:cxn modelId="{17AF9397-AD28-49FC-8A45-F3DA07975133}" type="presParOf" srcId="{FB16F01F-162C-46D9-A833-3B49DBB71875}" destId="{5A6BC79C-BDD1-4723-A0F7-7A3DE2A3E4C5}" srcOrd="2" destOrd="0" presId="urn:microsoft.com/office/officeart/2005/8/layout/list1"/>
    <dgm:cxn modelId="{D2252974-A517-4504-8460-C3270A0CA71F}" type="presParOf" srcId="{FB16F01F-162C-46D9-A833-3B49DBB71875}" destId="{C0275240-9FE2-4538-BD7B-8955BBE94DC6}" srcOrd="3" destOrd="0" presId="urn:microsoft.com/office/officeart/2005/8/layout/list1"/>
    <dgm:cxn modelId="{5CC2F5F2-6E18-4654-9033-4DE3CC8B50F8}" type="presParOf" srcId="{FB16F01F-162C-46D9-A833-3B49DBB71875}" destId="{862FF8EF-684A-4928-B473-1DDB0EE4C75C}" srcOrd="4" destOrd="0" presId="urn:microsoft.com/office/officeart/2005/8/layout/list1"/>
    <dgm:cxn modelId="{2A276E04-D2E2-47DD-A4CC-23A8EF4729EC}" type="presParOf" srcId="{862FF8EF-684A-4928-B473-1DDB0EE4C75C}" destId="{75A4127E-98D9-4A86-8208-EF87C4731464}" srcOrd="0" destOrd="0" presId="urn:microsoft.com/office/officeart/2005/8/layout/list1"/>
    <dgm:cxn modelId="{6D58683E-2C3C-4F96-9E37-0A27C605D955}" type="presParOf" srcId="{862FF8EF-684A-4928-B473-1DDB0EE4C75C}" destId="{AC2AE475-25E2-4625-876D-102479171EA8}" srcOrd="1" destOrd="0" presId="urn:microsoft.com/office/officeart/2005/8/layout/list1"/>
    <dgm:cxn modelId="{D569F037-D8EF-4FC0-9999-CC2CA6E81665}" type="presParOf" srcId="{FB16F01F-162C-46D9-A833-3B49DBB71875}" destId="{E0606CF7-A885-49C2-9C8D-578282916E35}" srcOrd="5" destOrd="0" presId="urn:microsoft.com/office/officeart/2005/8/layout/list1"/>
    <dgm:cxn modelId="{D6A574BD-9DFE-4BF1-AB31-DEB3F59024E6}" type="presParOf" srcId="{FB16F01F-162C-46D9-A833-3B49DBB71875}" destId="{A2385641-DAA8-4CEF-AA98-FF9B0C844DDA}" srcOrd="6" destOrd="0" presId="urn:microsoft.com/office/officeart/2005/8/layout/list1"/>
    <dgm:cxn modelId="{04A01B02-84D7-47F2-9E72-0D212E4746AA}" type="presParOf" srcId="{FB16F01F-162C-46D9-A833-3B49DBB71875}" destId="{8C5AC906-4AB0-4755-BA05-A395EE04E30C}" srcOrd="7" destOrd="0" presId="urn:microsoft.com/office/officeart/2005/8/layout/list1"/>
    <dgm:cxn modelId="{52F3489A-33D4-472E-8E7B-D6B396D9250E}" type="presParOf" srcId="{FB16F01F-162C-46D9-A833-3B49DBB71875}" destId="{D31E085A-80A9-4730-A429-85BE3929F957}" srcOrd="8" destOrd="0" presId="urn:microsoft.com/office/officeart/2005/8/layout/list1"/>
    <dgm:cxn modelId="{AF4FE362-9C6F-4469-A963-400C283F8FF6}" type="presParOf" srcId="{D31E085A-80A9-4730-A429-85BE3929F957}" destId="{4F7DAC1F-7822-418B-8FC7-606E21E1342D}" srcOrd="0" destOrd="0" presId="urn:microsoft.com/office/officeart/2005/8/layout/list1"/>
    <dgm:cxn modelId="{1DB11EFD-9F0F-4A83-B7A1-9272F1F630FA}" type="presParOf" srcId="{D31E085A-80A9-4730-A429-85BE3929F957}" destId="{DAB34EDA-5CA9-4A98-A005-55A849DB6AC2}" srcOrd="1" destOrd="0" presId="urn:microsoft.com/office/officeart/2005/8/layout/list1"/>
    <dgm:cxn modelId="{BD655951-07AF-4228-A844-1EA85341A54C}" type="presParOf" srcId="{FB16F01F-162C-46D9-A833-3B49DBB71875}" destId="{DBA51BEE-4883-4427-B269-1F4E6C329099}" srcOrd="9" destOrd="0" presId="urn:microsoft.com/office/officeart/2005/8/layout/list1"/>
    <dgm:cxn modelId="{E30087E6-C238-4B59-B6D7-6A511E5369C5}" type="presParOf" srcId="{FB16F01F-162C-46D9-A833-3B49DBB71875}" destId="{BDB8808B-A293-4476-B3FF-5B11FA465DDC}" srcOrd="10" destOrd="0" presId="urn:microsoft.com/office/officeart/2005/8/layout/list1"/>
    <dgm:cxn modelId="{600B03FB-90A3-4BBF-BE76-91ECDF3FF16F}" type="presParOf" srcId="{FB16F01F-162C-46D9-A833-3B49DBB71875}" destId="{77E2DE28-957C-4745-B0A0-07191B41119E}" srcOrd="11" destOrd="0" presId="urn:microsoft.com/office/officeart/2005/8/layout/list1"/>
    <dgm:cxn modelId="{A967AEAF-683A-463B-A591-1F0D511698BA}" type="presParOf" srcId="{FB16F01F-162C-46D9-A833-3B49DBB71875}" destId="{1E147B2B-47CE-45D3-9D88-FAF76CBB95B5}" srcOrd="12" destOrd="0" presId="urn:microsoft.com/office/officeart/2005/8/layout/list1"/>
    <dgm:cxn modelId="{E2CFDAA8-8190-4566-81F0-DD01B05EB760}" type="presParOf" srcId="{1E147B2B-47CE-45D3-9D88-FAF76CBB95B5}" destId="{A809F965-03AE-44DB-A65D-1C0053E5C11E}" srcOrd="0" destOrd="0" presId="urn:microsoft.com/office/officeart/2005/8/layout/list1"/>
    <dgm:cxn modelId="{51AB80D8-A11D-4460-836F-01B10E09A539}" type="presParOf" srcId="{1E147B2B-47CE-45D3-9D88-FAF76CBB95B5}" destId="{55BA2535-1AEA-4AA6-96B4-B47E299440DC}" srcOrd="1" destOrd="0" presId="urn:microsoft.com/office/officeart/2005/8/layout/list1"/>
    <dgm:cxn modelId="{584BAEC3-4561-484E-95A3-9016B696F058}" type="presParOf" srcId="{FB16F01F-162C-46D9-A833-3B49DBB71875}" destId="{78EAD489-C115-4552-B8E1-0BC0E17C3401}" srcOrd="13" destOrd="0" presId="urn:microsoft.com/office/officeart/2005/8/layout/list1"/>
    <dgm:cxn modelId="{23930906-5CF8-44D0-AA50-4E0C723E003F}" type="presParOf" srcId="{FB16F01F-162C-46D9-A833-3B49DBB71875}" destId="{A0854975-6102-4F4F-9639-16A7ECCDA5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BC79C-BDD1-4723-A0F7-7A3DE2A3E4C5}">
      <dsp:nvSpPr>
        <dsp:cNvPr id="0" name=""/>
        <dsp:cNvSpPr/>
      </dsp:nvSpPr>
      <dsp:spPr>
        <a:xfrm>
          <a:off x="0" y="454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FE3B9-367E-4CF3-9D55-9D0575E0DB2C}">
      <dsp:nvSpPr>
        <dsp:cNvPr id="0" name=""/>
        <dsp:cNvSpPr/>
      </dsp:nvSpPr>
      <dsp:spPr>
        <a:xfrm>
          <a:off x="403860" y="85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Date and time functions</a:t>
          </a:r>
          <a:endParaRPr lang="en-CA" sz="2500" kern="1200" dirty="0"/>
        </a:p>
      </dsp:txBody>
      <dsp:txXfrm>
        <a:off x="439886" y="121526"/>
        <a:ext cx="5581988" cy="665948"/>
      </dsp:txXfrm>
    </dsp:sp>
    <dsp:sp modelId="{A2385641-DAA8-4CEF-AA98-FF9B0C844DDA}">
      <dsp:nvSpPr>
        <dsp:cNvPr id="0" name=""/>
        <dsp:cNvSpPr/>
      </dsp:nvSpPr>
      <dsp:spPr>
        <a:xfrm>
          <a:off x="0" y="1588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AE475-25E2-4625-876D-102479171EA8}">
      <dsp:nvSpPr>
        <dsp:cNvPr id="0" name=""/>
        <dsp:cNvSpPr/>
      </dsp:nvSpPr>
      <dsp:spPr>
        <a:xfrm>
          <a:off x="403860" y="1219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 functions</a:t>
          </a:r>
          <a:endParaRPr lang="en-CA" sz="2500" kern="1200" dirty="0"/>
        </a:p>
      </dsp:txBody>
      <dsp:txXfrm>
        <a:off x="439886" y="1255526"/>
        <a:ext cx="5581988" cy="665948"/>
      </dsp:txXfrm>
    </dsp:sp>
    <dsp:sp modelId="{BDB8808B-A293-4476-B3FF-5B11FA465DDC}">
      <dsp:nvSpPr>
        <dsp:cNvPr id="0" name=""/>
        <dsp:cNvSpPr/>
      </dsp:nvSpPr>
      <dsp:spPr>
        <a:xfrm>
          <a:off x="0" y="2722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34EDA-5CA9-4A98-A005-55A849DB6AC2}">
      <dsp:nvSpPr>
        <dsp:cNvPr id="0" name=""/>
        <dsp:cNvSpPr/>
      </dsp:nvSpPr>
      <dsp:spPr>
        <a:xfrm>
          <a:off x="403860" y="2353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String functions</a:t>
          </a:r>
          <a:endParaRPr lang="en-CA" sz="2500" kern="1200" dirty="0"/>
        </a:p>
      </dsp:txBody>
      <dsp:txXfrm>
        <a:off x="439886" y="2389526"/>
        <a:ext cx="5581988" cy="665948"/>
      </dsp:txXfrm>
    </dsp:sp>
    <dsp:sp modelId="{A0854975-6102-4F4F-9639-16A7ECCDA571}">
      <dsp:nvSpPr>
        <dsp:cNvPr id="0" name=""/>
        <dsp:cNvSpPr/>
      </dsp:nvSpPr>
      <dsp:spPr>
        <a:xfrm>
          <a:off x="0" y="3856500"/>
          <a:ext cx="8077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A2535-1AEA-4AA6-96B4-B47E299440DC}">
      <dsp:nvSpPr>
        <dsp:cNvPr id="0" name=""/>
        <dsp:cNvSpPr/>
      </dsp:nvSpPr>
      <dsp:spPr>
        <a:xfrm>
          <a:off x="403860" y="3487500"/>
          <a:ext cx="56540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Conversion functions</a:t>
          </a:r>
          <a:endParaRPr lang="en-CA" sz="2500" kern="1200" dirty="0"/>
        </a:p>
      </dsp:txBody>
      <dsp:txXfrm>
        <a:off x="439886" y="3523526"/>
        <a:ext cx="55819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13764-2311-497B-9A74-8E04BC819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60331-8B8D-4A0F-88FC-AC4429733B4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FCD0B44-72F9-418D-9F6F-F59377D0BB06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F6FBB9-2131-4FFA-9A1B-6A3F80F01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F0BECFF-EF54-444C-9987-C637BC00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CECF3-F693-4B7E-B11A-B4B435248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69972-ABB7-434F-9BAF-2BC612C67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4377A3-611E-408E-A0BF-A4E1898601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6327E5-9622-44EB-839F-933D3939EBD6}"/>
              </a:ext>
            </a:extLst>
          </p:cNvPr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2890C283-A2F5-4B44-8812-1F0E5718A13F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A8F3E79B-2151-4EB8-96EB-FC62ECE831D9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262F9-0198-49B4-8BCD-1185480C29EC}"/>
              </a:ext>
            </a:extLst>
          </p:cNvPr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AC568-015D-4F53-AC7B-90DD259CA7CD}"/>
              </a:ext>
            </a:extLst>
          </p:cNvPr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7ECC82-DB06-4E5B-A208-F647E950D872}"/>
              </a:ext>
            </a:extLst>
          </p:cNvPr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9581AC2B-61C5-4D5D-A1EA-50F93A749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6EB49EC9-1450-472D-8A93-79FDE669F8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6F89DC4-718A-4395-8E45-74628CF7C7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D44C52E1-57A7-4DCA-9ECF-4AC2C3E42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BEBD0ADA-19B7-4F6B-80BA-A46D0944A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253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B738-1145-4799-9B43-2D5610AB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64F1-0DE5-4FD5-BE5A-0AF0576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30F0-977D-4189-ACFA-1CF2FBF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D25C9-4DB8-46DD-B1F4-826C31BE1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A853-1088-4D38-BEBB-BB7B1700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775F-67C7-4368-85E3-F62B60FF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D9AA-4FD8-4802-96BB-F44E26F6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2CDDB-41DD-4592-B00B-2956D70D2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66C0-5DC0-4319-9928-4A70DE10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63F2-4AE9-4C49-B15C-DF407643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D6E8-4AB0-4A62-8669-D4C9469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F5647-F019-45E6-AB47-23D1E71FEB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41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C6C-69E4-45CB-B048-D06F82A9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6F18-4330-4AB4-AD3C-A49856AC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9C-1988-4D6D-9857-49B6702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FB449-E8D7-4446-A9C9-360E785F4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7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AF7E-DDF8-4581-AA39-C4C4E9C5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CC8F8-F7E2-4A19-B800-9A6D1FF7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AAC2-86A0-4B75-B5F5-395286A3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D3853-91B7-4480-9717-FB994D117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6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8760BA3B-63B5-4D9E-BB9B-BA8BD838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4DB311CF-1FEB-4810-9846-8B5D01B90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9C1725-DD56-4449-92B2-DDCDE603E9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48024583-26BE-4237-A469-EAE4620BCD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0F147-CE38-40C6-8A75-BE8B708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4D689-AF84-42C1-9627-62608932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F3E-3B7B-4968-B6E5-C5000572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FE74E3F3-2718-4B12-8BDC-85DF96D03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4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E71BB-85FD-4B61-9352-48BB0128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1D215-C91A-4A17-B398-D970C906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349F4-C409-437D-9363-8CA79B84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4034B-A44B-46AD-AE56-C4866B0E9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6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8A89-5F32-4986-B014-830769AF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E729A-CFB9-49E9-92AF-19932CC5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A595-233E-4D14-BCED-9E2673A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E3096-53C3-474A-8FAF-79F4DE1F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68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C0F99-B062-465B-8304-3E92107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01E6-A07C-44AE-9785-E9312FDC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2E3D5-761F-496C-8BF7-29A6BFE1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A3B1E-D73C-4456-8513-A51B06359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51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9F48A56D-E6CD-4127-94B3-CF6883D6C0A2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>
            <a:extLst>
              <a:ext uri="{FF2B5EF4-FFF2-40B4-BE49-F238E27FC236}">
                <a16:creationId xmlns:a16="http://schemas.microsoft.com/office/drawing/2014/main" id="{5FEF54B7-1B35-4EE6-9B25-CFB1BF7509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10D81D99-F57C-4BD5-B69F-59BFAD3B94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816BABB-08FE-4919-8A16-E7254C6A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838992-1792-4378-9BAF-90A4CC8614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9AE9C-FAEF-472E-BAB0-03959B605A4B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65BE8-49F4-4F78-B4B9-D0C984B40D31}"/>
              </a:ext>
            </a:extLst>
          </p:cNvPr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826912-BDF3-4CBA-B65E-4C3B42E91022}"/>
              </a:ext>
            </a:extLst>
          </p:cNvPr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1A15630B-561D-4D8A-8125-042B2F3897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67D6ABBD-F387-4A2E-B319-857DDB88A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/>
              <a:t>Chapter 8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/>
              <a:t>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57C66DF-91E5-4907-BF3E-072F8B13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Multirow Subquery Operators: </a:t>
            </a:r>
            <a:br>
              <a:rPr lang="en-US" altLang="en-US"/>
            </a:br>
            <a:r>
              <a:rPr lang="en-US" altLang="en-US"/>
              <a:t> ANY and ALL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B4B4F1C-ACCA-430D-A4F3-ADF85378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operator</a:t>
            </a:r>
          </a:p>
          <a:p>
            <a:pPr lvl="1" eaLnBrk="1" hangingPunct="1"/>
            <a:r>
              <a:rPr lang="en-US" altLang="en-US"/>
              <a:t>Allows comparison of a single value with a list of values returned by the first subquery </a:t>
            </a:r>
          </a:p>
          <a:p>
            <a:pPr lvl="2" eaLnBrk="1" hangingPunct="1"/>
            <a:r>
              <a:rPr lang="en-US" altLang="en-US"/>
              <a:t>Uses a comparison operator other than equals</a:t>
            </a:r>
          </a:p>
          <a:p>
            <a:pPr eaLnBrk="1" hangingPunct="1"/>
            <a:r>
              <a:rPr lang="en-US" altLang="en-US"/>
              <a:t>ANY operator</a:t>
            </a:r>
          </a:p>
          <a:p>
            <a:pPr lvl="1" eaLnBrk="1" hangingPunct="1"/>
            <a:r>
              <a:rPr lang="en-US" altLang="en-US"/>
              <a:t>Allows comparison of a single value to a list of values and selects only the rows for which the value is greater than or less than any value in the list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9DB3-83DB-4992-8AB3-E4654FA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EF74A4-5BD3-4A3A-B462-96B0B3EE63E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8361963-D7D8-49D2-A53D-2BECD22A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Subqueries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A6505CF-797F-4EA6-AE5E-320E1EEB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clause:</a:t>
            </a:r>
          </a:p>
          <a:p>
            <a:pPr lvl="1" eaLnBrk="1" hangingPunct="1"/>
            <a:r>
              <a:rPr lang="en-US" altLang="en-US"/>
              <a:t>Specifies the tables from which the data will be drawn</a:t>
            </a:r>
          </a:p>
          <a:p>
            <a:pPr lvl="1" eaLnBrk="1" hangingPunct="1"/>
            <a:r>
              <a:rPr lang="en-US" altLang="en-US"/>
              <a:t>Can use SELECT subquery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FCC189-C774-4AC1-A11F-7F4B7F7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F15865-F105-4967-95D5-B9A284EF02E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A53FE93-145F-4889-8816-ECF55781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List Subqueries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9771209-46D7-43D6-B6C4-E6B90849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statement uses attribute list to indicate what columns to project in the resulting set</a:t>
            </a:r>
          </a:p>
          <a:p>
            <a:pPr eaLnBrk="1" hangingPunct="1"/>
            <a:r>
              <a:rPr lang="en-US" altLang="en-US"/>
              <a:t>Inline subquery</a:t>
            </a:r>
          </a:p>
          <a:p>
            <a:pPr lvl="1" eaLnBrk="1" hangingPunct="1"/>
            <a:r>
              <a:rPr lang="en-US" altLang="en-US"/>
              <a:t>Subquery expression included in the attribute list that must return one value</a:t>
            </a:r>
          </a:p>
          <a:p>
            <a:pPr eaLnBrk="1" hangingPunct="1"/>
            <a:r>
              <a:rPr lang="en-US" altLang="en-US"/>
              <a:t>Column alias cannot be used in attribute list computation if alias is defined in the same attribute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D9A14-B406-4A3B-8108-6B668E6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FDEFFA-17C2-4BEA-92C4-973061A2D18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EF8181A-97BF-4095-845B-F5273682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Correlated Subquery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FEF8980-AEC3-47FF-8855-89021D8B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Executes once for each row in the outer query</a:t>
            </a:r>
          </a:p>
          <a:p>
            <a:pPr eaLnBrk="1" hangingPunct="1"/>
            <a:r>
              <a:rPr lang="en-US" altLang="en-US"/>
              <a:t>Inner query references a column of the outer subquery</a:t>
            </a:r>
          </a:p>
          <a:p>
            <a:pPr eaLnBrk="1" hangingPunct="1"/>
            <a:r>
              <a:rPr lang="en-US" altLang="en-US"/>
              <a:t>Can be used with the EXISTS special operator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595F9-08DC-4074-9E00-6FF6C41C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D593BE-492B-4018-951C-90F99D8BF6D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BA7F4F1-578E-4C25-9426-14803F7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Functions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77C5A61-3955-4939-BCA6-C77B93AD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always use a numerical, date, or string value</a:t>
            </a:r>
          </a:p>
          <a:p>
            <a:pPr eaLnBrk="1" hangingPunct="1"/>
            <a:r>
              <a:rPr lang="en-US" altLang="en-US"/>
              <a:t>Value may be part of a command or may be an attribute located in a table</a:t>
            </a:r>
          </a:p>
          <a:p>
            <a:pPr eaLnBrk="1" hangingPunct="1"/>
            <a:r>
              <a:rPr lang="en-US" altLang="en-US"/>
              <a:t>Function may appear anywhere in an SQL statement where a value or an attribute can be used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F8D75-827C-410D-B635-2823BD6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D18507-B82C-4C64-88E7-9CAD9A5E74F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D0B82A9-D102-4307-A383-764B2BB0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Functions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4CE0283-5548-4F39-8919-02A9D05D33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367488-0482-4DF0-B517-9C3A5E22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ABB8D-31CE-4EBA-A05B-D215145B1CD7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7977AE2-2151-4F7B-87F2-AB3360A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5F4C-2E75-44C8-BF4B-2BF6166B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SQL data manipulation commands are set-oriented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Set-oriented</a:t>
            </a:r>
            <a:r>
              <a:rPr lang="en-US" altLang="en-US" dirty="0"/>
              <a:t>: Operate over entire sets of rows and columns at once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UNION, INTERSECT, and Except (MINUS) work properly when relations are union-compatible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b="1" dirty="0"/>
              <a:t>Union-compatible</a:t>
            </a:r>
            <a:r>
              <a:rPr lang="en-US" altLang="en-US" dirty="0"/>
              <a:t>: Number of attributes are the same and their corresponding data types are alike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UNION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Combines rows from two or more queries without including duplicate rows</a:t>
            </a:r>
          </a:p>
          <a:p>
            <a:pPr marL="658368" lvl="1" indent="-246888" eaLnBrk="1" fontAlgn="auto" hangingPunct="1">
              <a:defRPr/>
            </a:pPr>
            <a:endParaRPr lang="en-US" altLang="en-US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31462-4A74-42C3-814F-E8225CF6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112390-00F7-49AA-B06B-C900F73F44C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0B1DCE0-5B95-41F5-9479-E658834B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Set Operators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59E0DAD-7564-40AD-9745-85ACC739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Syntax - query UNION query </a:t>
            </a:r>
          </a:p>
          <a:p>
            <a:pPr eaLnBrk="1" hangingPunct="1"/>
            <a:r>
              <a:rPr lang="en-US" altLang="en-US"/>
              <a:t>UNION ALL</a:t>
            </a:r>
          </a:p>
          <a:p>
            <a:pPr lvl="1" eaLnBrk="1" hangingPunct="1"/>
            <a:r>
              <a:rPr lang="en-US" altLang="en-US"/>
              <a:t>Produces a relation that retains duplicate rows</a:t>
            </a:r>
          </a:p>
          <a:p>
            <a:pPr lvl="1" eaLnBrk="1" hangingPunct="1"/>
            <a:r>
              <a:rPr lang="en-US" altLang="en-US"/>
              <a:t>Can be used to unite more than two queries</a:t>
            </a:r>
          </a:p>
          <a:p>
            <a:pPr eaLnBrk="1" hangingPunct="1"/>
            <a:r>
              <a:rPr lang="en-US" altLang="en-US"/>
              <a:t>INTERSECT</a:t>
            </a:r>
          </a:p>
          <a:p>
            <a:pPr lvl="1" eaLnBrk="1" hangingPunct="1"/>
            <a:r>
              <a:rPr lang="en-US" altLang="en-US"/>
              <a:t>Combines rows from two queries, returning only the rows that appear in both sets</a:t>
            </a:r>
          </a:p>
          <a:p>
            <a:pPr lvl="1" eaLnBrk="1" hangingPunct="1"/>
            <a:r>
              <a:rPr lang="en-US" altLang="en-US"/>
              <a:t>Syntax - query INTERSECT query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3DA58-70A1-4FAD-94CE-7690D97C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D9A4A-4BC6-43E7-93E9-47B05A6453A1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9AF0A71-4162-4D14-AD3E-30E15632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Set Operators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761DCE2-2157-4F8A-BE4C-EE54E549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 (MINUS)</a:t>
            </a:r>
          </a:p>
          <a:p>
            <a:pPr lvl="1" eaLnBrk="1" hangingPunct="1"/>
            <a:r>
              <a:rPr lang="en-US" altLang="en-US"/>
              <a:t>Combines rows from two queries and returns only the rows that appear in the first set </a:t>
            </a:r>
          </a:p>
          <a:p>
            <a:pPr lvl="1" eaLnBrk="1" hangingPunct="1"/>
            <a:r>
              <a:rPr lang="en-US" altLang="en-US"/>
              <a:t>Syntax</a:t>
            </a:r>
          </a:p>
          <a:p>
            <a:pPr lvl="2" eaLnBrk="1" hangingPunct="1"/>
            <a:r>
              <a:rPr lang="en-US" altLang="en-US"/>
              <a:t>query EXCEPT query </a:t>
            </a:r>
          </a:p>
          <a:p>
            <a:pPr lvl="2" eaLnBrk="1" hangingPunct="1"/>
            <a:r>
              <a:rPr lang="en-US" altLang="en-US"/>
              <a:t>query MINUS query</a:t>
            </a:r>
          </a:p>
          <a:p>
            <a:pPr eaLnBrk="1" hangingPunct="1"/>
            <a:r>
              <a:rPr lang="en-US" altLang="en-US"/>
              <a:t>Syntax alternatives</a:t>
            </a:r>
          </a:p>
          <a:p>
            <a:pPr lvl="1" eaLnBrk="1" hangingPunct="1"/>
            <a:r>
              <a:rPr lang="en-US" altLang="en-US"/>
              <a:t>IN and NOT IN subqueries can be used in place of INTERSECT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  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C5385-E01F-4284-8864-DC87217B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A91C3B-5B90-47EB-BB76-15B122F019D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590BA7-E663-40FA-87A5-27C6018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Tables: Creating a View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C9494A2-906A-4BB1-B2B2-D6524B2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View</a:t>
            </a:r>
            <a:r>
              <a:rPr lang="en-US" altLang="en-US"/>
              <a:t>: Virtual table based on a SELECT query</a:t>
            </a:r>
          </a:p>
          <a:p>
            <a:pPr eaLnBrk="1" hangingPunct="1"/>
            <a:r>
              <a:rPr lang="en-US" altLang="en-US" b="1"/>
              <a:t>Base tables</a:t>
            </a:r>
            <a:r>
              <a:rPr lang="en-US" altLang="en-US"/>
              <a:t>: Tables on which the view is based</a:t>
            </a:r>
          </a:p>
          <a:p>
            <a:pPr eaLnBrk="1" hangingPunct="1"/>
            <a:r>
              <a:rPr lang="en-US" altLang="en-US" b="1"/>
              <a:t>CREATE VIEW </a:t>
            </a:r>
            <a:r>
              <a:rPr lang="en-US" altLang="en-US"/>
              <a:t>statement: Data definition command that stores the subquery specification in the data dictionary</a:t>
            </a:r>
          </a:p>
          <a:p>
            <a:pPr lvl="1" eaLnBrk="1" hangingPunct="1"/>
            <a:r>
              <a:rPr lang="en-US" altLang="en-US"/>
              <a:t>CREATE VIEW command</a:t>
            </a:r>
          </a:p>
          <a:p>
            <a:pPr lvl="2" eaLnBrk="1" hangingPunct="1"/>
            <a:r>
              <a:rPr lang="en-US" altLang="en-US"/>
              <a:t>CREATE VIEW viewname AS SELECT query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169B6-636B-45F2-AE95-E1F1EDED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C6BEA-84FA-46A0-B40B-C762788852E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D4FED83-5D00-4209-BDF6-3631746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8F9617E-F457-4FEC-A948-B29582D3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the student will learn:</a:t>
            </a:r>
          </a:p>
          <a:p>
            <a:pPr lvl="1" eaLnBrk="1" hangingPunct="1"/>
            <a:r>
              <a:rPr lang="en-US" altLang="en-US"/>
              <a:t>How to use the advanced SQL JOIN operator syntax</a:t>
            </a:r>
          </a:p>
          <a:p>
            <a:pPr lvl="1" eaLnBrk="1" hangingPunct="1"/>
            <a:r>
              <a:rPr lang="en-US" altLang="en-US"/>
              <a:t>About the different types of subqueries and correlated queries</a:t>
            </a:r>
          </a:p>
          <a:p>
            <a:pPr lvl="1" eaLnBrk="1" hangingPunct="1"/>
            <a:r>
              <a:rPr lang="en-US" altLang="en-US"/>
              <a:t>How to use SQL functions to manipulate dates, strings, and other data</a:t>
            </a:r>
          </a:p>
          <a:p>
            <a:pPr lvl="1" eaLnBrk="1" hangingPunct="1"/>
            <a:r>
              <a:rPr lang="en-US" altLang="en-US"/>
              <a:t>About the relational set operators UNION, UNION ALL, INTERSECT, and MINUS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AF477-B960-400C-BAB9-42DE7D2B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59C331-C393-4D96-B273-014BD1B0E83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9F9B2A9-EF43-4D56-81C8-58AFEE5E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Updatable Views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81899F2-F460-4163-B7ED-5F187844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update attributes in any base tables used in the view</a:t>
            </a:r>
            <a:endParaRPr lang="en-US" altLang="en-US" b="1"/>
          </a:p>
          <a:p>
            <a:pPr eaLnBrk="1" hangingPunct="1"/>
            <a:r>
              <a:rPr lang="en-US" altLang="en-US" b="1"/>
              <a:t>Batch update routine</a:t>
            </a:r>
            <a:r>
              <a:rPr lang="en-US" altLang="en-US"/>
              <a:t>: Pools multiple transactions into a single batch to update a master table field in a single operation</a:t>
            </a:r>
          </a:p>
          <a:p>
            <a:pPr eaLnBrk="1" hangingPunct="1"/>
            <a:r>
              <a:rPr lang="en-US" altLang="en-US"/>
              <a:t>Updatable view restrictions</a:t>
            </a:r>
          </a:p>
          <a:p>
            <a:pPr lvl="1" eaLnBrk="1" hangingPunct="1"/>
            <a:r>
              <a:rPr lang="en-US" altLang="en-US"/>
              <a:t>GROUP BY expressions or aggregate functions cannot be used</a:t>
            </a:r>
          </a:p>
          <a:p>
            <a:pPr lvl="1" eaLnBrk="1" hangingPunct="1"/>
            <a:r>
              <a:rPr lang="en-US" altLang="en-US"/>
              <a:t>Set operators cannot be used</a:t>
            </a:r>
          </a:p>
          <a:p>
            <a:pPr lvl="1" eaLnBrk="1" hangingPunct="1"/>
            <a:r>
              <a:rPr lang="en-US" altLang="en-US"/>
              <a:t>JOINs or group operators cannot be used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7CD43-0F4D-4190-9C70-EB31613E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EB723C-35B7-4DF5-9C86-D9DDEB92926A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F4159C-8B49-4B0E-A237-1E0939AE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Sequences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6346540-F412-4DA9-BF45-1C81C567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Independent object in the database</a:t>
            </a:r>
          </a:p>
          <a:p>
            <a:pPr eaLnBrk="1" hangingPunct="1"/>
            <a:r>
              <a:rPr lang="en-US" altLang="en-US"/>
              <a:t>Have a name and can be used anywhere a value expected</a:t>
            </a:r>
          </a:p>
          <a:p>
            <a:pPr eaLnBrk="1" hangingPunct="1"/>
            <a:r>
              <a:rPr lang="en-US" altLang="en-US"/>
              <a:t>Not tied to a table or column</a:t>
            </a:r>
          </a:p>
          <a:p>
            <a:pPr eaLnBrk="1" hangingPunct="1"/>
            <a:r>
              <a:rPr lang="en-US" altLang="en-US"/>
              <a:t>Generate a numeric value that can be assigned to any column in any table</a:t>
            </a:r>
          </a:p>
          <a:p>
            <a:pPr eaLnBrk="1" hangingPunct="1"/>
            <a:r>
              <a:rPr lang="en-US" altLang="en-US"/>
              <a:t>Table attribute with an assigned value can be edited and modified</a:t>
            </a:r>
          </a:p>
          <a:p>
            <a:pPr eaLnBrk="1" hangingPunct="1"/>
            <a:r>
              <a:rPr lang="en-US" altLang="en-US"/>
              <a:t>Can be created and deleted any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FFBCF-4955-493C-B7AB-14A3FCE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9A5FAD-2189-480B-B9AF-838EDFED85D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2984E8C-6ABD-4A2C-9956-C28DD0E4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8.27 - Oracle Sequence 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304B5C5F-F725-4C73-87CF-54B7864E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8991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147DB-7126-4AE3-9816-EBA35D83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3F5BD5-7279-44A2-A3AD-78F1654482A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E87BD96-A1DA-445F-80C8-EF8348D2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SQL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1ABA3DD-E5EF-4AFF-B24D-C9211D84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Performs a conditional or looping operation by isolating critical code and making all application programs call the shared code </a:t>
            </a:r>
          </a:p>
          <a:p>
            <a:pPr lvl="1" eaLnBrk="1" hangingPunct="1"/>
            <a:r>
              <a:rPr lang="en-US" altLang="en-US"/>
              <a:t>Yields better maintenance and logic control</a:t>
            </a:r>
          </a:p>
          <a:p>
            <a:pPr eaLnBrk="1" hangingPunct="1"/>
            <a:r>
              <a:rPr lang="en-US" altLang="en-US" b="1"/>
              <a:t>Persistent stored module (PSM)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Block of code containing:</a:t>
            </a:r>
          </a:p>
          <a:p>
            <a:pPr lvl="1" eaLnBrk="1" hangingPunct="1"/>
            <a:r>
              <a:rPr lang="en-US" altLang="en-US"/>
              <a:t>Standard SQL statements</a:t>
            </a:r>
          </a:p>
          <a:p>
            <a:pPr lvl="1" eaLnBrk="1" hangingPunct="1"/>
            <a:r>
              <a:rPr lang="en-US" altLang="en-US"/>
              <a:t>Procedural extensions that is stored and executed at the DBMS 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FC1BD-0972-4025-A451-762DEE21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8C131C-A2E7-4F9C-B5E9-C71592B45A2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A7C6A25-8361-4673-959A-35E9A772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SQL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35E9098-3BDE-4D13-81C6-00EF7D2C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Procedural Language SQL (PL/SQL)</a:t>
            </a:r>
            <a:endParaRPr lang="en-US" altLang="en-US"/>
          </a:p>
          <a:p>
            <a:pPr lvl="1" eaLnBrk="1" hangingPunct="1"/>
            <a:r>
              <a:rPr lang="en-US" altLang="en-US"/>
              <a:t>Use and storage of procedural code and SQL statements within the database</a:t>
            </a:r>
          </a:p>
          <a:p>
            <a:pPr lvl="1" eaLnBrk="1" hangingPunct="1"/>
            <a:r>
              <a:rPr lang="en-US" altLang="en-US"/>
              <a:t>Merging of SQL and traditional programming constructs</a:t>
            </a:r>
          </a:p>
          <a:p>
            <a:pPr eaLnBrk="1" hangingPunct="1"/>
            <a:r>
              <a:rPr lang="en-US" altLang="en-US"/>
              <a:t>Procedural code is executed as a unit by DBMS when invoked by end user</a:t>
            </a:r>
          </a:p>
          <a:p>
            <a:pPr eaLnBrk="1" hangingPunct="1"/>
            <a:r>
              <a:rPr lang="en-US" altLang="en-US"/>
              <a:t>End users can use PL/SQL to create:</a:t>
            </a:r>
          </a:p>
          <a:p>
            <a:pPr lvl="1" eaLnBrk="1" hangingPunct="1"/>
            <a:r>
              <a:rPr lang="en-US" altLang="en-US"/>
              <a:t>Anonymous PL/SQL blocks and triggers</a:t>
            </a:r>
          </a:p>
          <a:p>
            <a:pPr lvl="1" eaLnBrk="1" hangingPunct="1"/>
            <a:r>
              <a:rPr lang="en-US" altLang="en-US"/>
              <a:t>Stored procedures and PL/SQL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3D76A-A58E-4A09-8A74-501AC6D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66CFE-3074-492D-B2D0-F87BF6CE6CB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B3C4CA-55A2-4AA1-8A99-C325C01C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8.9 - PL/SQL Basic Data Types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8360CC97-E256-4FCD-A274-7B067DE5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7413"/>
            <a:ext cx="899160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161C8-2CC6-4D2A-88F5-6E39BEB9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8D649D-8291-41DA-AB08-9DCEDDFF56A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F34056A-9FB0-47E1-8481-F7747B1D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Triggers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5F96EFD-2DAF-4184-A68B-6E69399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SQL code automatically invoked by RDBMS when given data manipulation event occurs</a:t>
            </a:r>
          </a:p>
          <a:p>
            <a:pPr eaLnBrk="1" hangingPunct="1"/>
            <a:r>
              <a:rPr lang="en-US" altLang="en-US"/>
              <a:t>Parts of a trigger definition</a:t>
            </a:r>
          </a:p>
          <a:p>
            <a:pPr lvl="1" eaLnBrk="1" hangingPunct="1"/>
            <a:r>
              <a:rPr lang="en-US" altLang="en-US"/>
              <a:t>Triggering timing - Indicates when trigger’s PL/SQL code executes</a:t>
            </a:r>
          </a:p>
          <a:p>
            <a:pPr lvl="1" eaLnBrk="1" hangingPunct="1"/>
            <a:r>
              <a:rPr lang="en-US" altLang="en-US"/>
              <a:t>Triggering event - Statement that causes the trigger to execute</a:t>
            </a:r>
          </a:p>
          <a:p>
            <a:pPr lvl="1" eaLnBrk="1" hangingPunct="1"/>
            <a:r>
              <a:rPr lang="en-US" altLang="en-US"/>
              <a:t>Triggering level - </a:t>
            </a:r>
            <a:r>
              <a:rPr lang="en-US" altLang="en-US" b="1"/>
              <a:t>Statement- </a:t>
            </a:r>
            <a:r>
              <a:rPr lang="en-US" altLang="en-US"/>
              <a:t>and</a:t>
            </a:r>
            <a:r>
              <a:rPr lang="en-US" altLang="en-US" b="1"/>
              <a:t> row-level</a:t>
            </a:r>
          </a:p>
          <a:p>
            <a:pPr lvl="1" eaLnBrk="1" hangingPunct="1"/>
            <a:r>
              <a:rPr lang="en-US" altLang="en-US"/>
              <a:t>Triggering action - PL/SQL code enclosed between the BEGIN and END keywords</a:t>
            </a:r>
          </a:p>
          <a:p>
            <a:pPr lvl="1"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E3275-2ADF-4CE7-82E1-A9F5E7D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E078F1-2782-4451-A3A4-7497A228381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03DA0F1-1D5B-4606-B703-3B476055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Triggers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54BA97A-D403-4693-A9D1-35E6589F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DROP TRIGGER trigger_name command</a:t>
            </a:r>
          </a:p>
          <a:p>
            <a:pPr lvl="1" eaLnBrk="1" hangingPunct="1"/>
            <a:r>
              <a:rPr lang="en-US" altLang="en-US"/>
              <a:t>Deletes a trigger without deleting the table</a:t>
            </a:r>
          </a:p>
          <a:p>
            <a:pPr eaLnBrk="1" hangingPunct="1"/>
            <a:r>
              <a:rPr lang="en-US" altLang="en-US"/>
              <a:t>Trigger action based on DML predicates</a:t>
            </a:r>
          </a:p>
          <a:p>
            <a:pPr lvl="1" eaLnBrk="1" hangingPunct="1"/>
            <a:r>
              <a:rPr lang="en-US" altLang="en-US"/>
              <a:t>Actions depend on the type of DML statement that fires the trigger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DEE58-9D31-4451-987D-47B79FF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1F3B3F-B5E8-41B6-AE5C-0F442BFCE49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B7017FB-18D5-45B9-A556-6D3BFFE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Procedures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ACAC2F0-890F-4569-9BC0-12512815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collection of procedural and SQL statements</a:t>
            </a:r>
          </a:p>
          <a:p>
            <a:pPr eaLnBrk="1" hangingPunct="1"/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/>
              <a:t>Reduce network traffic and increase performance</a:t>
            </a:r>
          </a:p>
          <a:p>
            <a:pPr lvl="1" eaLnBrk="1" hangingPunct="1"/>
            <a:r>
              <a:rPr lang="en-US" altLang="en-US"/>
              <a:t>Reduce code duplication by means of code isolation and code sharing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00C7A-C1A8-4F1E-8F2C-145583C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37EAF9-5B06-4143-97AB-F234BA07894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6C21D65-C3C0-4188-AD22-2AC3235C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PL/SQL Processing with Cursors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024014F7-B7F1-4B91-8871-AAFCF414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Cursor</a:t>
            </a:r>
            <a:r>
              <a:rPr lang="en-US" altLang="en-US"/>
              <a:t>: Special construct used to hold data rows returned by a SQL query</a:t>
            </a:r>
          </a:p>
          <a:p>
            <a:pPr eaLnBrk="1" hangingPunct="1"/>
            <a:r>
              <a:rPr lang="en-US" altLang="en-US" b="1"/>
              <a:t>Implicit cursor</a:t>
            </a:r>
            <a:r>
              <a:rPr lang="en-US" altLang="en-US"/>
              <a:t>: Automatically created when SQL statement returns only one value</a:t>
            </a:r>
          </a:p>
          <a:p>
            <a:pPr eaLnBrk="1" hangingPunct="1"/>
            <a:r>
              <a:rPr lang="en-US" altLang="en-US" b="1"/>
              <a:t>Explicit cursor</a:t>
            </a:r>
            <a:r>
              <a:rPr lang="en-US" altLang="en-US"/>
              <a:t>: Holds the output of a SQL statement that may return two or more rows</a:t>
            </a:r>
          </a:p>
          <a:p>
            <a:pPr eaLnBrk="1" hangingPunct="1"/>
            <a:r>
              <a:rPr lang="en-US" altLang="en-US"/>
              <a:t>Cursor-style processing involves retrieving data from the cursor one row at a time</a:t>
            </a:r>
          </a:p>
          <a:p>
            <a:pPr lvl="1" eaLnBrk="1" hangingPunct="1"/>
            <a:r>
              <a:rPr lang="en-US" altLang="en-US"/>
              <a:t>Current row is copied to PL/SQL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AE3DE-4CB2-4693-A8EA-52C4CB8D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212DA5-4A21-4E2B-873D-D8EE3B93060A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0A0F9B7-B465-4D62-910C-E53110F2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E0CDBD-F51F-4E1B-9B46-9F0DB05E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the student will learn:</a:t>
            </a:r>
          </a:p>
          <a:p>
            <a:pPr lvl="1" eaLnBrk="1" hangingPunct="1"/>
            <a:r>
              <a:rPr lang="en-US" altLang="en-US"/>
              <a:t>How to create and use views and updatable views</a:t>
            </a:r>
          </a:p>
          <a:p>
            <a:pPr lvl="1" eaLnBrk="1" hangingPunct="1"/>
            <a:r>
              <a:rPr lang="en-US" altLang="en-US"/>
              <a:t>How to create and use triggers and stored procedures</a:t>
            </a:r>
          </a:p>
          <a:p>
            <a:pPr lvl="1" eaLnBrk="1" hangingPunct="1"/>
            <a:r>
              <a:rPr lang="en-US" altLang="en-US"/>
              <a:t>How to create embedded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20629-33A5-4975-9D35-90B2B627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AE4DFC-9EED-444A-90E3-9B7EDC8C996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051BB64-1CAB-4763-99FB-87E7E371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8.10 - Cursor Processing Commands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5486C47-B463-45BF-883E-104EC539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25638"/>
            <a:ext cx="89916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47089-3F5E-4A6B-9FA1-CE7581B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A1F96-CAAE-416B-AC88-7530EB5B0EB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2146C8E-1007-4FB4-A33D-40C6C21F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8.11 - Cursor Attributes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85592BDF-CB4D-4322-A9D8-B587070F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87613"/>
            <a:ext cx="89916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97C01-CDFF-452D-A82E-41A858A0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E4CD90-30DC-44DC-943F-1A2BBC2F5FB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229B772-C626-4A48-98F8-B7003E63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PL/SQL Stored Functions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12AC2F0-A799-4807-B680-7221B8F2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Stored function</a:t>
            </a:r>
            <a:r>
              <a:rPr lang="en-US" altLang="en-US"/>
              <a:t>: Named group of procedural and SQL statements that returns a value</a:t>
            </a:r>
          </a:p>
          <a:p>
            <a:pPr lvl="1" eaLnBrk="1" hangingPunct="1"/>
            <a:r>
              <a:rPr lang="en-US" altLang="en-US"/>
              <a:t>As indicated by a RETURN statement in its program code</a:t>
            </a:r>
          </a:p>
          <a:p>
            <a:pPr eaLnBrk="1" hangingPunct="1"/>
            <a:r>
              <a:rPr lang="en-US" altLang="en-US"/>
              <a:t>Can be invoked only from within stored procedures or triggers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EDBA8-6160-46EE-AADF-1818A613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0A0CF4-3EC0-4C93-843E-0E23AE64373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0A8F350-AC8C-4604-89B8-8F999C1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Embedded SQL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772B96C-CAE2-49B8-8FA0-17DEA0E3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statements contained within an application programming language</a:t>
            </a:r>
          </a:p>
          <a:p>
            <a:pPr eaLnBrk="1" hangingPunct="1"/>
            <a:r>
              <a:rPr lang="en-US" altLang="en-US" b="1"/>
              <a:t>Host language</a:t>
            </a:r>
            <a:r>
              <a:rPr lang="en-US" altLang="en-US"/>
              <a:t>: Any language that contains embedded SQL statements</a:t>
            </a:r>
          </a:p>
          <a:p>
            <a:pPr eaLnBrk="1" hangingPunct="1"/>
            <a:r>
              <a:rPr lang="en-US" altLang="en-US"/>
              <a:t>Differences between SQL and procedural languages</a:t>
            </a:r>
          </a:p>
          <a:p>
            <a:pPr lvl="1" eaLnBrk="1" hangingPunct="1"/>
            <a:r>
              <a:rPr lang="en-US" altLang="en-US"/>
              <a:t>Run-time mismatch</a:t>
            </a:r>
          </a:p>
          <a:p>
            <a:pPr lvl="2" eaLnBrk="1" hangingPunct="1"/>
            <a:r>
              <a:rPr lang="en-US" altLang="en-US"/>
              <a:t>SQL is executed one instruction at a time</a:t>
            </a:r>
          </a:p>
          <a:p>
            <a:pPr lvl="2" eaLnBrk="1" hangingPunct="1"/>
            <a:r>
              <a:rPr lang="en-US" altLang="en-US"/>
              <a:t>Host language runs at client side in its own memory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0CE0-D500-4B6D-ADCD-53C44D9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3AC940-139C-4781-B88A-483445909063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5344F62-E52D-40B5-9F2B-04DD142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Embedded SQL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05C9C1F-2052-4F3F-ADD8-8630534E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Processing mismatch</a:t>
            </a:r>
          </a:p>
          <a:p>
            <a:pPr lvl="2" eaLnBrk="1" hangingPunct="1"/>
            <a:r>
              <a:rPr lang="en-US" altLang="en-US"/>
              <a:t>Conventional programming languages process one data element at a time</a:t>
            </a:r>
          </a:p>
          <a:p>
            <a:pPr lvl="2" eaLnBrk="1" hangingPunct="1"/>
            <a:r>
              <a:rPr lang="en-US" altLang="en-US"/>
              <a:t>Newer programming environments manipulate data sets in a cohesive manner</a:t>
            </a:r>
          </a:p>
          <a:p>
            <a:pPr lvl="1" eaLnBrk="1" hangingPunct="1"/>
            <a:r>
              <a:rPr lang="en-US" altLang="en-US"/>
              <a:t>Data type mismatch</a:t>
            </a:r>
          </a:p>
          <a:p>
            <a:pPr lvl="2" eaLnBrk="1" hangingPunct="1"/>
            <a:r>
              <a:rPr lang="en-US" altLang="en-US"/>
              <a:t>Data types provided by SQL might not match data types used in different host languages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340C1-DB40-44A4-B7AC-D435F57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57B0DF-4593-4CEA-A89D-F2714E1C760C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921CF9DC-3BF3-40C5-9487-6138ACD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Embedded SQL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70B796B-87EC-4166-B1D4-CFD9E496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Embedded SQL framework defines:</a:t>
            </a:r>
          </a:p>
          <a:p>
            <a:pPr lvl="1" eaLnBrk="1" hangingPunct="1"/>
            <a:r>
              <a:rPr lang="en-US" altLang="en-US"/>
              <a:t>Standard syntax to identify embedded SQL code within the host language</a:t>
            </a:r>
          </a:p>
          <a:p>
            <a:pPr lvl="1" eaLnBrk="1" hangingPunct="1"/>
            <a:r>
              <a:rPr lang="en-US" altLang="en-US"/>
              <a:t>Standard syntax to identify host variables</a:t>
            </a:r>
          </a:p>
          <a:p>
            <a:pPr lvl="1" eaLnBrk="1" hangingPunct="1"/>
            <a:r>
              <a:rPr lang="en-US" altLang="en-US"/>
              <a:t>Communication area used to exchange status and error information between SQL and host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07CBF-009B-48CF-8D75-D1025F3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2C14D-7B88-43D9-A02E-5DF0C377894E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C3343C4-94DF-4374-AF54-D34897BD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Table 8.12 - SQL Status and Error Reporting Variables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21C431D9-A9C2-41FB-AF74-F93E5813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46288"/>
            <a:ext cx="89916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E83C9-B534-40C9-83FC-1F353483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0A79ED-C7F2-47DC-BBA0-54CB14EE33E3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FFCFEF3-024D-4E70-8A06-63D7D6C1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Embedded SQL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EE1341F-6158-4736-B0E7-CEDA3998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Static SQL</a:t>
            </a:r>
            <a:r>
              <a:rPr lang="en-US" altLang="en-US"/>
              <a:t>: Programmer uses predefined SQL statements and parameters</a:t>
            </a:r>
          </a:p>
          <a:p>
            <a:pPr lvl="1" eaLnBrk="1" hangingPunct="1"/>
            <a:r>
              <a:rPr lang="en-US" altLang="en-US"/>
              <a:t>SQL statements will not change while application is running</a:t>
            </a:r>
          </a:p>
          <a:p>
            <a:pPr eaLnBrk="1" hangingPunct="1"/>
            <a:r>
              <a:rPr lang="en-US" altLang="en-US" b="1"/>
              <a:t>Dynamic SQL</a:t>
            </a:r>
            <a:r>
              <a:rPr lang="en-US" altLang="en-US"/>
              <a:t>: SQL statement is generated at run time</a:t>
            </a:r>
          </a:p>
          <a:p>
            <a:pPr lvl="1" eaLnBrk="1" hangingPunct="1"/>
            <a:r>
              <a:rPr lang="en-US" altLang="en-US"/>
              <a:t>Attribute list and condition are not known until end user specifies them</a:t>
            </a:r>
          </a:p>
          <a:p>
            <a:pPr lvl="1" eaLnBrk="1" hangingPunct="1"/>
            <a:r>
              <a:rPr lang="en-US" altLang="en-US"/>
              <a:t>Slower than static SQL </a:t>
            </a:r>
          </a:p>
          <a:p>
            <a:pPr lvl="1" eaLnBrk="1" hangingPunct="1"/>
            <a:r>
              <a:rPr lang="en-US" altLang="en-US"/>
              <a:t>Requires more computer resources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A7995-CAA3-424A-AC88-480B213F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C67F80-DCE8-4A23-89C4-9F3834B75CEB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CE015C0-60A8-4584-B3B5-474D697D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Join Operators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A03AB46D-83BB-4778-87F4-6FED1640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join operation merges rows from two tables and returns rows with one of the following</a:t>
            </a:r>
          </a:p>
          <a:p>
            <a:pPr lvl="1" eaLnBrk="1" hangingPunct="1"/>
            <a:r>
              <a:rPr lang="en-US" altLang="en-US"/>
              <a:t>Natural join - Have common values in common columns</a:t>
            </a:r>
          </a:p>
          <a:p>
            <a:pPr lvl="1" eaLnBrk="1" hangingPunct="1"/>
            <a:r>
              <a:rPr lang="en-US" altLang="en-US"/>
              <a:t>Equality or inequality - Meet a given join condition </a:t>
            </a:r>
          </a:p>
          <a:p>
            <a:pPr lvl="1" eaLnBrk="1" hangingPunct="1"/>
            <a:r>
              <a:rPr lang="en-US" altLang="en-US" b="1"/>
              <a:t>Outer join</a:t>
            </a:r>
            <a:r>
              <a:rPr lang="en-US" altLang="en-US"/>
              <a:t>: Have common values in common columns or have no matching values</a:t>
            </a:r>
          </a:p>
          <a:p>
            <a:pPr eaLnBrk="1" hangingPunct="1"/>
            <a:r>
              <a:rPr lang="en-US" altLang="en-US" b="1"/>
              <a:t>Inner join</a:t>
            </a:r>
            <a:r>
              <a:rPr lang="en-US" altLang="en-US"/>
              <a:t>: Only rows that meet a given criterion are selected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8EA0C-5553-4086-BDD3-872BA2B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6FCCC7-4585-42A9-9350-7C9BF230534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A733D8F-FF50-42A2-A34D-0E569BE3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8.1 - SQL Join Expression Styles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1657B26A-FF08-40B0-BAF0-7D74CCEEA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752600"/>
            <a:ext cx="86566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D8010-9C86-40A7-87DA-5383FC7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C9499-C428-41DF-A066-A4D71A2A9D6E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37AA199-357B-446C-9B7E-9F2BC263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8.1 - SQL Join Expression Styles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D685E03F-3A4D-4035-BE1D-B62DA1D38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0"/>
            <a:ext cx="8839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271F4-42DB-4C1C-B971-662C254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D6B265-3ECF-4B40-BA62-337E28A6F20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4256ACC-A37E-472A-A46C-D27980E9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Subqueries and Correlated Queries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3FA7FE3-C459-4754-99FF-C07F7A2F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Subquery is a query inside another query</a:t>
            </a:r>
          </a:p>
          <a:p>
            <a:pPr eaLnBrk="1" hangingPunct="1"/>
            <a:r>
              <a:rPr lang="en-US" altLang="en-US"/>
              <a:t>Subquery can return:</a:t>
            </a:r>
          </a:p>
          <a:p>
            <a:pPr lvl="1" eaLnBrk="1" hangingPunct="1"/>
            <a:r>
              <a:rPr lang="en-US" altLang="en-US"/>
              <a:t>One single value - One column and one row</a:t>
            </a:r>
          </a:p>
          <a:p>
            <a:pPr lvl="1" eaLnBrk="1" hangingPunct="1"/>
            <a:r>
              <a:rPr lang="en-US" altLang="en-US"/>
              <a:t>A list of values - One column and multiple rows</a:t>
            </a:r>
          </a:p>
          <a:p>
            <a:pPr lvl="1" eaLnBrk="1" hangingPunct="1"/>
            <a:r>
              <a:rPr lang="en-US" altLang="en-US"/>
              <a:t>A virtual table - Multicolumn, multirow set of values</a:t>
            </a:r>
          </a:p>
          <a:p>
            <a:pPr lvl="1" eaLnBrk="1" hangingPunct="1"/>
            <a:r>
              <a:rPr lang="en-US" altLang="en-US"/>
              <a:t>No value - Output of the outer query might result in an error or a null empty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CB86FF-2519-40DB-93A5-354F6E99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896852-ABAF-4A02-ADDD-245A9E16FB3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FE1E7A0-EA99-4A88-86BC-A8D1863B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Subqueries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DF8956C-5EDC-41EF-84DE-83501014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Uses inner SELECT subquery on the right side of a WHERE comparison expression</a:t>
            </a:r>
          </a:p>
          <a:p>
            <a:pPr eaLnBrk="1" hangingPunct="1"/>
            <a:r>
              <a:rPr lang="en-US" altLang="en-US"/>
              <a:t>Value generated by the subquery must be of a comparable data type</a:t>
            </a:r>
          </a:p>
          <a:p>
            <a:pPr eaLnBrk="1" hangingPunct="1"/>
            <a:r>
              <a:rPr lang="en-US" altLang="en-US"/>
              <a:t>If the query returns more than a single value, the DBMS will generate an error</a:t>
            </a:r>
          </a:p>
          <a:p>
            <a:pPr eaLnBrk="1" hangingPunct="1"/>
            <a:r>
              <a:rPr lang="en-US" altLang="en-US"/>
              <a:t>Can be used in combination with joins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B17CF-4C55-4323-A09D-D2F06B64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3FA00-F36D-44A8-B202-7F622EF8020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CD5481E-DB14-4F0F-B120-3ACE521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and HAVING Subqueries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C584DCB-CB5A-4949-A6B8-9E95F88E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subqueries</a:t>
            </a:r>
          </a:p>
          <a:p>
            <a:pPr lvl="1" eaLnBrk="1" hangingPunct="1"/>
            <a:r>
              <a:rPr lang="en-US" altLang="en-US"/>
              <a:t>Used to compare a single attribute to a list of values</a:t>
            </a:r>
          </a:p>
          <a:p>
            <a:pPr eaLnBrk="1" hangingPunct="1"/>
            <a:r>
              <a:rPr lang="en-US" altLang="en-US"/>
              <a:t>HAVING subqueries</a:t>
            </a:r>
          </a:p>
          <a:p>
            <a:pPr lvl="1" eaLnBrk="1" hangingPunct="1"/>
            <a:r>
              <a:rPr lang="en-US" altLang="en-US"/>
              <a:t>HAVING clause restricts the output of a GROUP BY query by applying conditional criteria to the grouped rows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97EB2-0764-414A-910E-D4019C64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870498-1748-4D85-B3F9-535E2ADF7D1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</TotalTime>
  <Words>1425</Words>
  <Application>Microsoft Office PowerPoint</Application>
  <PresentationFormat>On-screen Show (4:3)</PresentationFormat>
  <Paragraphs>220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Urban</vt:lpstr>
      <vt:lpstr>PowerPoint Presentation</vt:lpstr>
      <vt:lpstr>Learning Objectives</vt:lpstr>
      <vt:lpstr>Learning Objectives</vt:lpstr>
      <vt:lpstr>SQL Join Operators</vt:lpstr>
      <vt:lpstr>Table 8.1 - SQL Join Expression Styles</vt:lpstr>
      <vt:lpstr>Table 8.1 - SQL Join Expression Styles</vt:lpstr>
      <vt:lpstr>Subqueries and Correlated Queries</vt:lpstr>
      <vt:lpstr>WHERE Subqueries</vt:lpstr>
      <vt:lpstr>IN and HAVING Subqueries</vt:lpstr>
      <vt:lpstr>Multirow Subquery Operators:   ANY and ALL</vt:lpstr>
      <vt:lpstr>FROM Subqueries</vt:lpstr>
      <vt:lpstr>Attribute List Subqueries</vt:lpstr>
      <vt:lpstr>Correlated Subquery</vt:lpstr>
      <vt:lpstr>SQL Functions</vt:lpstr>
      <vt:lpstr>SQL Functions</vt:lpstr>
      <vt:lpstr>Relational Set Operators</vt:lpstr>
      <vt:lpstr>Relational Set Operators</vt:lpstr>
      <vt:lpstr>Relational Set Operators</vt:lpstr>
      <vt:lpstr>Virtual Tables: Creating a View</vt:lpstr>
      <vt:lpstr>Updatable Views</vt:lpstr>
      <vt:lpstr>Oracle Sequences</vt:lpstr>
      <vt:lpstr>Figure 8.27 - Oracle Sequence </vt:lpstr>
      <vt:lpstr>Procedural SQL</vt:lpstr>
      <vt:lpstr>Procedural SQL</vt:lpstr>
      <vt:lpstr>Table 8.9 - PL/SQL Basic Data Types</vt:lpstr>
      <vt:lpstr>Triggers</vt:lpstr>
      <vt:lpstr>Triggers</vt:lpstr>
      <vt:lpstr>Stored Procedures</vt:lpstr>
      <vt:lpstr>PL/SQL Processing with Cursors</vt:lpstr>
      <vt:lpstr>Table 8.10 - Cursor Processing Commands</vt:lpstr>
      <vt:lpstr>Table 8.11 - Cursor Attributes</vt:lpstr>
      <vt:lpstr>PL/SQL Stored Functions</vt:lpstr>
      <vt:lpstr> Embedded SQL  </vt:lpstr>
      <vt:lpstr> Embedded SQL  </vt:lpstr>
      <vt:lpstr> Embedded SQL  </vt:lpstr>
      <vt:lpstr>Table 8.12 - SQL Status and Error Reporting Variables</vt:lpstr>
      <vt:lpstr> Embedded SQL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CL User</cp:lastModifiedBy>
  <cp:revision>12</cp:revision>
  <dcterms:created xsi:type="dcterms:W3CDTF">2014-01-28T12:09:28Z</dcterms:created>
  <dcterms:modified xsi:type="dcterms:W3CDTF">2018-10-24T18:45:24Z</dcterms:modified>
</cp:coreProperties>
</file>