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2" r:id="rId22"/>
    <p:sldId id="303" r:id="rId23"/>
    <p:sldId id="278" r:id="rId24"/>
    <p:sldId id="301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304" r:id="rId42"/>
    <p:sldId id="299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6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188ED-7435-4F01-A214-53E86073AD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40FA1-858B-45CA-877E-A00052FBABCB}">
      <dgm:prSet custT="1"/>
      <dgm:spPr/>
      <dgm:t>
        <a:bodyPr/>
        <a:lstStyle/>
        <a:p>
          <a:pPr rtl="0"/>
          <a:r>
            <a:rPr lang="en-US" sz="2400" dirty="0"/>
            <a:t>Public cloud</a:t>
          </a:r>
        </a:p>
      </dgm:t>
    </dgm:pt>
    <dgm:pt modelId="{110E6067-DE4F-4B32-868E-F262DBE3D25E}" type="parTrans" cxnId="{0CD2B080-E86C-4B90-B0F4-7CE3B6D3C2F4}">
      <dgm:prSet/>
      <dgm:spPr/>
      <dgm:t>
        <a:bodyPr/>
        <a:lstStyle/>
        <a:p>
          <a:endParaRPr lang="en-US"/>
        </a:p>
      </dgm:t>
    </dgm:pt>
    <dgm:pt modelId="{45C3A3E7-FA6F-4F64-8921-214C9B6F1D25}" type="sibTrans" cxnId="{0CD2B080-E86C-4B90-B0F4-7CE3B6D3C2F4}">
      <dgm:prSet/>
      <dgm:spPr/>
      <dgm:t>
        <a:bodyPr/>
        <a:lstStyle/>
        <a:p>
          <a:endParaRPr lang="en-US"/>
        </a:p>
      </dgm:t>
    </dgm:pt>
    <dgm:pt modelId="{CA2D40D0-CE28-4CB1-8699-2A3FC9CD3B5C}">
      <dgm:prSet custT="1"/>
      <dgm:spPr/>
      <dgm:t>
        <a:bodyPr/>
        <a:lstStyle/>
        <a:p>
          <a:pPr rtl="0"/>
          <a:r>
            <a:rPr lang="en-US" sz="2400" dirty="0"/>
            <a:t>Private cloud</a:t>
          </a:r>
        </a:p>
      </dgm:t>
    </dgm:pt>
    <dgm:pt modelId="{71B3D7CD-5378-441E-929B-95934ABF74EA}" type="parTrans" cxnId="{4F7E2E7A-C4FD-449C-8ED7-E045148E66FD}">
      <dgm:prSet/>
      <dgm:spPr/>
      <dgm:t>
        <a:bodyPr/>
        <a:lstStyle/>
        <a:p>
          <a:endParaRPr lang="en-US"/>
        </a:p>
      </dgm:t>
    </dgm:pt>
    <dgm:pt modelId="{94BD91D2-CCAF-4BA4-9A46-7A12C75887EE}" type="sibTrans" cxnId="{4F7E2E7A-C4FD-449C-8ED7-E045148E66FD}">
      <dgm:prSet/>
      <dgm:spPr/>
      <dgm:t>
        <a:bodyPr/>
        <a:lstStyle/>
        <a:p>
          <a:endParaRPr lang="en-US"/>
        </a:p>
      </dgm:t>
    </dgm:pt>
    <dgm:pt modelId="{E8029ADE-7109-43D4-AA91-6E023CAC32D0}">
      <dgm:prSet custT="1"/>
      <dgm:spPr/>
      <dgm:t>
        <a:bodyPr/>
        <a:lstStyle/>
        <a:p>
          <a:pPr rtl="0"/>
          <a:r>
            <a:rPr lang="en-US" sz="2400" dirty="0"/>
            <a:t>Community cloud</a:t>
          </a:r>
        </a:p>
      </dgm:t>
    </dgm:pt>
    <dgm:pt modelId="{AB8E0F02-EFDD-4D6C-BD5A-3E2B2C618B83}" type="parTrans" cxnId="{D39B8719-8CED-43C5-94AC-7F0FD519D232}">
      <dgm:prSet/>
      <dgm:spPr/>
      <dgm:t>
        <a:bodyPr/>
        <a:lstStyle/>
        <a:p>
          <a:endParaRPr lang="en-US"/>
        </a:p>
      </dgm:t>
    </dgm:pt>
    <dgm:pt modelId="{8D22A27D-BA46-4E15-A80C-DCD397B0AE1F}" type="sibTrans" cxnId="{D39B8719-8CED-43C5-94AC-7F0FD519D232}">
      <dgm:prSet/>
      <dgm:spPr/>
      <dgm:t>
        <a:bodyPr/>
        <a:lstStyle/>
        <a:p>
          <a:endParaRPr lang="en-US"/>
        </a:p>
      </dgm:t>
    </dgm:pt>
    <dgm:pt modelId="{57A5EDC6-DA26-4D1E-BEDC-0F70A3E65F88}">
      <dgm:prSet custT="1"/>
      <dgm:spPr/>
      <dgm:t>
        <a:bodyPr/>
        <a:lstStyle/>
        <a:p>
          <a:pPr rtl="0"/>
          <a:r>
            <a:rPr lang="en-US" sz="2400" dirty="0"/>
            <a:t>Built by a third-party organization to sell cloud services to the general public</a:t>
          </a:r>
        </a:p>
      </dgm:t>
    </dgm:pt>
    <dgm:pt modelId="{A4ED35AF-085B-425F-9C18-26EB1E73953F}" type="parTrans" cxnId="{8F1751F1-67DC-4D3E-AED8-7B222F9AA428}">
      <dgm:prSet/>
      <dgm:spPr/>
      <dgm:t>
        <a:bodyPr/>
        <a:lstStyle/>
        <a:p>
          <a:endParaRPr lang="en-US"/>
        </a:p>
      </dgm:t>
    </dgm:pt>
    <dgm:pt modelId="{6FDE8570-83A8-4B7A-B394-00E8D21B8FC7}" type="sibTrans" cxnId="{8F1751F1-67DC-4D3E-AED8-7B222F9AA428}">
      <dgm:prSet/>
      <dgm:spPr/>
      <dgm:t>
        <a:bodyPr/>
        <a:lstStyle/>
        <a:p>
          <a:endParaRPr lang="en-US"/>
        </a:p>
      </dgm:t>
    </dgm:pt>
    <dgm:pt modelId="{7EF30503-191C-49AB-94CB-9FF41B4FD9D7}">
      <dgm:prSet custT="1"/>
      <dgm:spPr/>
      <dgm:t>
        <a:bodyPr/>
        <a:lstStyle/>
        <a:p>
          <a:pPr rtl="0"/>
          <a:r>
            <a:rPr lang="en-US" sz="2400" dirty="0"/>
            <a:t>Built by an organization for the sole purpose of servicing its own needs</a:t>
          </a:r>
        </a:p>
      </dgm:t>
    </dgm:pt>
    <dgm:pt modelId="{AEE21C2D-C67B-48AC-9CB3-B299E67C98B5}" type="parTrans" cxnId="{5DE489C2-E15A-4086-AC8F-607830789CED}">
      <dgm:prSet/>
      <dgm:spPr/>
      <dgm:t>
        <a:bodyPr/>
        <a:lstStyle/>
        <a:p>
          <a:endParaRPr lang="en-US"/>
        </a:p>
      </dgm:t>
    </dgm:pt>
    <dgm:pt modelId="{9383955D-207F-4C38-A04D-F03D98EA6839}" type="sibTrans" cxnId="{5DE489C2-E15A-4086-AC8F-607830789CED}">
      <dgm:prSet/>
      <dgm:spPr/>
      <dgm:t>
        <a:bodyPr/>
        <a:lstStyle/>
        <a:p>
          <a:endParaRPr lang="en-US"/>
        </a:p>
      </dgm:t>
    </dgm:pt>
    <dgm:pt modelId="{90684A21-218D-49E3-A7AF-42AD055AD95F}">
      <dgm:prSet custT="1"/>
      <dgm:spPr/>
      <dgm:t>
        <a:bodyPr/>
        <a:lstStyle/>
        <a:p>
          <a:pPr rtl="0"/>
          <a:r>
            <a:rPr lang="en-US" sz="2400" dirty="0"/>
            <a:t>Built by and for a specific group of organizations that share a common trade</a:t>
          </a:r>
        </a:p>
      </dgm:t>
    </dgm:pt>
    <dgm:pt modelId="{18E75A58-5EB7-47E8-88AC-CD679031B90B}" type="parTrans" cxnId="{3DEE5814-3685-4D72-9CE8-FDF06D05BC83}">
      <dgm:prSet/>
      <dgm:spPr/>
      <dgm:t>
        <a:bodyPr/>
        <a:lstStyle/>
        <a:p>
          <a:endParaRPr lang="en-US"/>
        </a:p>
      </dgm:t>
    </dgm:pt>
    <dgm:pt modelId="{DEE6D885-2B64-48DD-AEE2-89DB2450F6E2}" type="sibTrans" cxnId="{3DEE5814-3685-4D72-9CE8-FDF06D05BC83}">
      <dgm:prSet/>
      <dgm:spPr/>
      <dgm:t>
        <a:bodyPr/>
        <a:lstStyle/>
        <a:p>
          <a:endParaRPr lang="en-US"/>
        </a:p>
      </dgm:t>
    </dgm:pt>
    <dgm:pt modelId="{8D1CAFD4-BE6D-4E1A-8F64-5456180563AC}" type="pres">
      <dgm:prSet presAssocID="{99C188ED-7435-4F01-A214-53E86073AD21}" presName="linear" presStyleCnt="0">
        <dgm:presLayoutVars>
          <dgm:dir/>
          <dgm:animLvl val="lvl"/>
          <dgm:resizeHandles val="exact"/>
        </dgm:presLayoutVars>
      </dgm:prSet>
      <dgm:spPr/>
    </dgm:pt>
    <dgm:pt modelId="{A58C4412-2612-4F33-BCD6-B8C9D52C6CAB}" type="pres">
      <dgm:prSet presAssocID="{13D40FA1-858B-45CA-877E-A00052FBABCB}" presName="parentLin" presStyleCnt="0"/>
      <dgm:spPr/>
    </dgm:pt>
    <dgm:pt modelId="{DB980EBF-EC75-466F-9B51-E12B436F42ED}" type="pres">
      <dgm:prSet presAssocID="{13D40FA1-858B-45CA-877E-A00052FBABCB}" presName="parentLeftMargin" presStyleLbl="node1" presStyleIdx="0" presStyleCnt="3"/>
      <dgm:spPr/>
    </dgm:pt>
    <dgm:pt modelId="{8E799D2E-DDB9-4D78-8C56-FA3E8E211434}" type="pres">
      <dgm:prSet presAssocID="{13D40FA1-858B-45CA-877E-A00052FBAB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1D78B4-0DB9-465C-9A56-434ED96824C9}" type="pres">
      <dgm:prSet presAssocID="{13D40FA1-858B-45CA-877E-A00052FBABCB}" presName="negativeSpace" presStyleCnt="0"/>
      <dgm:spPr/>
    </dgm:pt>
    <dgm:pt modelId="{4AFEE407-45E6-47D3-AD34-8CB323EDC002}" type="pres">
      <dgm:prSet presAssocID="{13D40FA1-858B-45CA-877E-A00052FBABCB}" presName="childText" presStyleLbl="conFgAcc1" presStyleIdx="0" presStyleCnt="3">
        <dgm:presLayoutVars>
          <dgm:bulletEnabled val="1"/>
        </dgm:presLayoutVars>
      </dgm:prSet>
      <dgm:spPr/>
    </dgm:pt>
    <dgm:pt modelId="{A9536596-807F-47BA-B32F-34C0C45AE53B}" type="pres">
      <dgm:prSet presAssocID="{45C3A3E7-FA6F-4F64-8921-214C9B6F1D25}" presName="spaceBetweenRectangles" presStyleCnt="0"/>
      <dgm:spPr/>
    </dgm:pt>
    <dgm:pt modelId="{06AD2085-A4C5-46AC-888C-3D3ADEF1CB31}" type="pres">
      <dgm:prSet presAssocID="{CA2D40D0-CE28-4CB1-8699-2A3FC9CD3B5C}" presName="parentLin" presStyleCnt="0"/>
      <dgm:spPr/>
    </dgm:pt>
    <dgm:pt modelId="{EA799AA5-343E-4642-9B09-097CFC52CCC0}" type="pres">
      <dgm:prSet presAssocID="{CA2D40D0-CE28-4CB1-8699-2A3FC9CD3B5C}" presName="parentLeftMargin" presStyleLbl="node1" presStyleIdx="0" presStyleCnt="3"/>
      <dgm:spPr/>
    </dgm:pt>
    <dgm:pt modelId="{5A3E0FA8-CA6E-4EF4-9B56-B23515F83B62}" type="pres">
      <dgm:prSet presAssocID="{CA2D40D0-CE28-4CB1-8699-2A3FC9CD3B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8F110F-4568-4231-94A7-EAC1220440AB}" type="pres">
      <dgm:prSet presAssocID="{CA2D40D0-CE28-4CB1-8699-2A3FC9CD3B5C}" presName="negativeSpace" presStyleCnt="0"/>
      <dgm:spPr/>
    </dgm:pt>
    <dgm:pt modelId="{FBFB4967-B507-4501-A47D-D2A2CFAC5C61}" type="pres">
      <dgm:prSet presAssocID="{CA2D40D0-CE28-4CB1-8699-2A3FC9CD3B5C}" presName="childText" presStyleLbl="conFgAcc1" presStyleIdx="1" presStyleCnt="3">
        <dgm:presLayoutVars>
          <dgm:bulletEnabled val="1"/>
        </dgm:presLayoutVars>
      </dgm:prSet>
      <dgm:spPr/>
    </dgm:pt>
    <dgm:pt modelId="{85BCF0BD-EF36-4B98-BDFF-EC6E5F8B34B4}" type="pres">
      <dgm:prSet presAssocID="{94BD91D2-CCAF-4BA4-9A46-7A12C75887EE}" presName="spaceBetweenRectangles" presStyleCnt="0"/>
      <dgm:spPr/>
    </dgm:pt>
    <dgm:pt modelId="{8DDEDB04-01FA-4369-9C70-180C568AD750}" type="pres">
      <dgm:prSet presAssocID="{E8029ADE-7109-43D4-AA91-6E023CAC32D0}" presName="parentLin" presStyleCnt="0"/>
      <dgm:spPr/>
    </dgm:pt>
    <dgm:pt modelId="{8D20F0A5-6CA0-4DFA-9C86-72388D0613DE}" type="pres">
      <dgm:prSet presAssocID="{E8029ADE-7109-43D4-AA91-6E023CAC32D0}" presName="parentLeftMargin" presStyleLbl="node1" presStyleIdx="1" presStyleCnt="3"/>
      <dgm:spPr/>
    </dgm:pt>
    <dgm:pt modelId="{84EA73C7-2D80-42DC-BCD7-5AE2256D561E}" type="pres">
      <dgm:prSet presAssocID="{E8029ADE-7109-43D4-AA91-6E023CAC32D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CFB1F7-74D0-411C-A0EF-F2547DDEAABD}" type="pres">
      <dgm:prSet presAssocID="{E8029ADE-7109-43D4-AA91-6E023CAC32D0}" presName="negativeSpace" presStyleCnt="0"/>
      <dgm:spPr/>
    </dgm:pt>
    <dgm:pt modelId="{912D790B-A922-4EA1-AE05-222ADAD7E8AA}" type="pres">
      <dgm:prSet presAssocID="{E8029ADE-7109-43D4-AA91-6E023CAC32D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6A43201-EFFA-432F-A58F-CA687CD3B2B7}" type="presOf" srcId="{99C188ED-7435-4F01-A214-53E86073AD21}" destId="{8D1CAFD4-BE6D-4E1A-8F64-5456180563AC}" srcOrd="0" destOrd="0" presId="urn:microsoft.com/office/officeart/2005/8/layout/list1"/>
    <dgm:cxn modelId="{50A41C14-BFA4-48A9-8C76-458069A5C8B5}" type="presOf" srcId="{E8029ADE-7109-43D4-AA91-6E023CAC32D0}" destId="{8D20F0A5-6CA0-4DFA-9C86-72388D0613DE}" srcOrd="0" destOrd="0" presId="urn:microsoft.com/office/officeart/2005/8/layout/list1"/>
    <dgm:cxn modelId="{3DEE5814-3685-4D72-9CE8-FDF06D05BC83}" srcId="{E8029ADE-7109-43D4-AA91-6E023CAC32D0}" destId="{90684A21-218D-49E3-A7AF-42AD055AD95F}" srcOrd="0" destOrd="0" parTransId="{18E75A58-5EB7-47E8-88AC-CD679031B90B}" sibTransId="{DEE6D885-2B64-48DD-AEE2-89DB2450F6E2}"/>
    <dgm:cxn modelId="{D39B8719-8CED-43C5-94AC-7F0FD519D232}" srcId="{99C188ED-7435-4F01-A214-53E86073AD21}" destId="{E8029ADE-7109-43D4-AA91-6E023CAC32D0}" srcOrd="2" destOrd="0" parTransId="{AB8E0F02-EFDD-4D6C-BD5A-3E2B2C618B83}" sibTransId="{8D22A27D-BA46-4E15-A80C-DCD397B0AE1F}"/>
    <dgm:cxn modelId="{223F6F65-4616-4F9A-88CF-FF8D48D071F8}" type="presOf" srcId="{13D40FA1-858B-45CA-877E-A00052FBABCB}" destId="{8E799D2E-DDB9-4D78-8C56-FA3E8E211434}" srcOrd="1" destOrd="0" presId="urn:microsoft.com/office/officeart/2005/8/layout/list1"/>
    <dgm:cxn modelId="{5D90D176-AF2A-40F3-A626-30A0C2B6F37A}" type="presOf" srcId="{13D40FA1-858B-45CA-877E-A00052FBABCB}" destId="{DB980EBF-EC75-466F-9B51-E12B436F42ED}" srcOrd="0" destOrd="0" presId="urn:microsoft.com/office/officeart/2005/8/layout/list1"/>
    <dgm:cxn modelId="{4F7E2E7A-C4FD-449C-8ED7-E045148E66FD}" srcId="{99C188ED-7435-4F01-A214-53E86073AD21}" destId="{CA2D40D0-CE28-4CB1-8699-2A3FC9CD3B5C}" srcOrd="1" destOrd="0" parTransId="{71B3D7CD-5378-441E-929B-95934ABF74EA}" sibTransId="{94BD91D2-CCAF-4BA4-9A46-7A12C75887EE}"/>
    <dgm:cxn modelId="{0CD2B080-E86C-4B90-B0F4-7CE3B6D3C2F4}" srcId="{99C188ED-7435-4F01-A214-53E86073AD21}" destId="{13D40FA1-858B-45CA-877E-A00052FBABCB}" srcOrd="0" destOrd="0" parTransId="{110E6067-DE4F-4B32-868E-F262DBE3D25E}" sibTransId="{45C3A3E7-FA6F-4F64-8921-214C9B6F1D25}"/>
    <dgm:cxn modelId="{F8FCF382-D5DB-4994-921B-6AB905960F78}" type="presOf" srcId="{90684A21-218D-49E3-A7AF-42AD055AD95F}" destId="{912D790B-A922-4EA1-AE05-222ADAD7E8AA}" srcOrd="0" destOrd="0" presId="urn:microsoft.com/office/officeart/2005/8/layout/list1"/>
    <dgm:cxn modelId="{6508A888-9C36-4AA3-BD27-3327291139BF}" type="presOf" srcId="{57A5EDC6-DA26-4D1E-BEDC-0F70A3E65F88}" destId="{4AFEE407-45E6-47D3-AD34-8CB323EDC002}" srcOrd="0" destOrd="0" presId="urn:microsoft.com/office/officeart/2005/8/layout/list1"/>
    <dgm:cxn modelId="{C1D023B8-ED86-4B71-B415-DF7F857F69DA}" type="presOf" srcId="{CA2D40D0-CE28-4CB1-8699-2A3FC9CD3B5C}" destId="{EA799AA5-343E-4642-9B09-097CFC52CCC0}" srcOrd="0" destOrd="0" presId="urn:microsoft.com/office/officeart/2005/8/layout/list1"/>
    <dgm:cxn modelId="{5DE489C2-E15A-4086-AC8F-607830789CED}" srcId="{CA2D40D0-CE28-4CB1-8699-2A3FC9CD3B5C}" destId="{7EF30503-191C-49AB-94CB-9FF41B4FD9D7}" srcOrd="0" destOrd="0" parTransId="{AEE21C2D-C67B-48AC-9CB3-B299E67C98B5}" sibTransId="{9383955D-207F-4C38-A04D-F03D98EA6839}"/>
    <dgm:cxn modelId="{CF21D8C6-9ED0-4257-B74C-707F2B8310A9}" type="presOf" srcId="{CA2D40D0-CE28-4CB1-8699-2A3FC9CD3B5C}" destId="{5A3E0FA8-CA6E-4EF4-9B56-B23515F83B62}" srcOrd="1" destOrd="0" presId="urn:microsoft.com/office/officeart/2005/8/layout/list1"/>
    <dgm:cxn modelId="{441349C7-9BC2-44D3-AB98-F5338957A658}" type="presOf" srcId="{E8029ADE-7109-43D4-AA91-6E023CAC32D0}" destId="{84EA73C7-2D80-42DC-BCD7-5AE2256D561E}" srcOrd="1" destOrd="0" presId="urn:microsoft.com/office/officeart/2005/8/layout/list1"/>
    <dgm:cxn modelId="{9F6103DB-C1C8-4ADE-ADF0-43395AD44940}" type="presOf" srcId="{7EF30503-191C-49AB-94CB-9FF41B4FD9D7}" destId="{FBFB4967-B507-4501-A47D-D2A2CFAC5C61}" srcOrd="0" destOrd="0" presId="urn:microsoft.com/office/officeart/2005/8/layout/list1"/>
    <dgm:cxn modelId="{8F1751F1-67DC-4D3E-AED8-7B222F9AA428}" srcId="{13D40FA1-858B-45CA-877E-A00052FBABCB}" destId="{57A5EDC6-DA26-4D1E-BEDC-0F70A3E65F88}" srcOrd="0" destOrd="0" parTransId="{A4ED35AF-085B-425F-9C18-26EB1E73953F}" sibTransId="{6FDE8570-83A8-4B7A-B394-00E8D21B8FC7}"/>
    <dgm:cxn modelId="{9D79E370-111A-4997-A461-E6B60ED7F47C}" type="presParOf" srcId="{8D1CAFD4-BE6D-4E1A-8F64-5456180563AC}" destId="{A58C4412-2612-4F33-BCD6-B8C9D52C6CAB}" srcOrd="0" destOrd="0" presId="urn:microsoft.com/office/officeart/2005/8/layout/list1"/>
    <dgm:cxn modelId="{2CEF8CF5-E14F-4534-B414-7D0E4987FAC9}" type="presParOf" srcId="{A58C4412-2612-4F33-BCD6-B8C9D52C6CAB}" destId="{DB980EBF-EC75-466F-9B51-E12B436F42ED}" srcOrd="0" destOrd="0" presId="urn:microsoft.com/office/officeart/2005/8/layout/list1"/>
    <dgm:cxn modelId="{29C70F2B-37F4-406E-B0A0-8BE271FE0EB5}" type="presParOf" srcId="{A58C4412-2612-4F33-BCD6-B8C9D52C6CAB}" destId="{8E799D2E-DDB9-4D78-8C56-FA3E8E211434}" srcOrd="1" destOrd="0" presId="urn:microsoft.com/office/officeart/2005/8/layout/list1"/>
    <dgm:cxn modelId="{DFC9D289-512A-4450-B293-3A786432C24A}" type="presParOf" srcId="{8D1CAFD4-BE6D-4E1A-8F64-5456180563AC}" destId="{881D78B4-0DB9-465C-9A56-434ED96824C9}" srcOrd="1" destOrd="0" presId="urn:microsoft.com/office/officeart/2005/8/layout/list1"/>
    <dgm:cxn modelId="{BDDC657C-7A3D-4515-9B64-CE1ADC462D71}" type="presParOf" srcId="{8D1CAFD4-BE6D-4E1A-8F64-5456180563AC}" destId="{4AFEE407-45E6-47D3-AD34-8CB323EDC002}" srcOrd="2" destOrd="0" presId="urn:microsoft.com/office/officeart/2005/8/layout/list1"/>
    <dgm:cxn modelId="{92DBB52A-1EF7-4084-A6DD-6D41B79F2EA1}" type="presParOf" srcId="{8D1CAFD4-BE6D-4E1A-8F64-5456180563AC}" destId="{A9536596-807F-47BA-B32F-34C0C45AE53B}" srcOrd="3" destOrd="0" presId="urn:microsoft.com/office/officeart/2005/8/layout/list1"/>
    <dgm:cxn modelId="{E3C5163D-691F-46FF-BE6E-B7A71B9925E1}" type="presParOf" srcId="{8D1CAFD4-BE6D-4E1A-8F64-5456180563AC}" destId="{06AD2085-A4C5-46AC-888C-3D3ADEF1CB31}" srcOrd="4" destOrd="0" presId="urn:microsoft.com/office/officeart/2005/8/layout/list1"/>
    <dgm:cxn modelId="{295169FD-E6E8-449A-AD22-AF606CB6B9A2}" type="presParOf" srcId="{06AD2085-A4C5-46AC-888C-3D3ADEF1CB31}" destId="{EA799AA5-343E-4642-9B09-097CFC52CCC0}" srcOrd="0" destOrd="0" presId="urn:microsoft.com/office/officeart/2005/8/layout/list1"/>
    <dgm:cxn modelId="{48A485D4-9765-488B-814A-8772ABACB2F7}" type="presParOf" srcId="{06AD2085-A4C5-46AC-888C-3D3ADEF1CB31}" destId="{5A3E0FA8-CA6E-4EF4-9B56-B23515F83B62}" srcOrd="1" destOrd="0" presId="urn:microsoft.com/office/officeart/2005/8/layout/list1"/>
    <dgm:cxn modelId="{CD54135F-EADE-49FB-8B67-846CBD765D5A}" type="presParOf" srcId="{8D1CAFD4-BE6D-4E1A-8F64-5456180563AC}" destId="{148F110F-4568-4231-94A7-EAC1220440AB}" srcOrd="5" destOrd="0" presId="urn:microsoft.com/office/officeart/2005/8/layout/list1"/>
    <dgm:cxn modelId="{540457C3-9656-45CE-9E09-76543B06BB86}" type="presParOf" srcId="{8D1CAFD4-BE6D-4E1A-8F64-5456180563AC}" destId="{FBFB4967-B507-4501-A47D-D2A2CFAC5C61}" srcOrd="6" destOrd="0" presId="urn:microsoft.com/office/officeart/2005/8/layout/list1"/>
    <dgm:cxn modelId="{940762ED-6FFD-4263-ACC9-534364A87C8A}" type="presParOf" srcId="{8D1CAFD4-BE6D-4E1A-8F64-5456180563AC}" destId="{85BCF0BD-EF36-4B98-BDFF-EC6E5F8B34B4}" srcOrd="7" destOrd="0" presId="urn:microsoft.com/office/officeart/2005/8/layout/list1"/>
    <dgm:cxn modelId="{1DA18A61-718C-48E1-B288-392E143BE0AE}" type="presParOf" srcId="{8D1CAFD4-BE6D-4E1A-8F64-5456180563AC}" destId="{8DDEDB04-01FA-4369-9C70-180C568AD750}" srcOrd="8" destOrd="0" presId="urn:microsoft.com/office/officeart/2005/8/layout/list1"/>
    <dgm:cxn modelId="{58845F7E-6AB7-4105-B657-97EA0BDA226F}" type="presParOf" srcId="{8DDEDB04-01FA-4369-9C70-180C568AD750}" destId="{8D20F0A5-6CA0-4DFA-9C86-72388D0613DE}" srcOrd="0" destOrd="0" presId="urn:microsoft.com/office/officeart/2005/8/layout/list1"/>
    <dgm:cxn modelId="{E33FC128-4231-460C-AE7F-C63760B98FFB}" type="presParOf" srcId="{8DDEDB04-01FA-4369-9C70-180C568AD750}" destId="{84EA73C7-2D80-42DC-BCD7-5AE2256D561E}" srcOrd="1" destOrd="0" presId="urn:microsoft.com/office/officeart/2005/8/layout/list1"/>
    <dgm:cxn modelId="{C18F7AEA-0CD0-4520-B275-F6ACE52020A5}" type="presParOf" srcId="{8D1CAFD4-BE6D-4E1A-8F64-5456180563AC}" destId="{1CCFB1F7-74D0-411C-A0EF-F2547DDEAABD}" srcOrd="9" destOrd="0" presId="urn:microsoft.com/office/officeart/2005/8/layout/list1"/>
    <dgm:cxn modelId="{8986BD5E-336F-42D2-9200-96C40C9E8F4B}" type="presParOf" srcId="{8D1CAFD4-BE6D-4E1A-8F64-5456180563AC}" destId="{912D790B-A922-4EA1-AE05-222ADAD7E8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EE407-45E6-47D3-AD34-8CB323EDC002}">
      <dsp:nvSpPr>
        <dsp:cNvPr id="0" name=""/>
        <dsp:cNvSpPr/>
      </dsp:nvSpPr>
      <dsp:spPr>
        <a:xfrm>
          <a:off x="0" y="285779"/>
          <a:ext cx="807720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95732" rIns="62688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Built by a third-party organization to sell cloud services to the general public</a:t>
          </a:r>
        </a:p>
      </dsp:txBody>
      <dsp:txXfrm>
        <a:off x="0" y="285779"/>
        <a:ext cx="8077200" cy="1197000"/>
      </dsp:txXfrm>
    </dsp:sp>
    <dsp:sp modelId="{8E799D2E-DDB9-4D78-8C56-FA3E8E211434}">
      <dsp:nvSpPr>
        <dsp:cNvPr id="0" name=""/>
        <dsp:cNvSpPr/>
      </dsp:nvSpPr>
      <dsp:spPr>
        <a:xfrm>
          <a:off x="403860" y="5339"/>
          <a:ext cx="56540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Public cloud</a:t>
          </a:r>
        </a:p>
      </dsp:txBody>
      <dsp:txXfrm>
        <a:off x="431240" y="32719"/>
        <a:ext cx="5599280" cy="506120"/>
      </dsp:txXfrm>
    </dsp:sp>
    <dsp:sp modelId="{FBFB4967-B507-4501-A47D-D2A2CFAC5C61}">
      <dsp:nvSpPr>
        <dsp:cNvPr id="0" name=""/>
        <dsp:cNvSpPr/>
      </dsp:nvSpPr>
      <dsp:spPr>
        <a:xfrm>
          <a:off x="0" y="1865820"/>
          <a:ext cx="807720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95732" rIns="62688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Built by an organization for the sole purpose of servicing its own needs</a:t>
          </a:r>
        </a:p>
      </dsp:txBody>
      <dsp:txXfrm>
        <a:off x="0" y="1865820"/>
        <a:ext cx="8077200" cy="1197000"/>
      </dsp:txXfrm>
    </dsp:sp>
    <dsp:sp modelId="{5A3E0FA8-CA6E-4EF4-9B56-B23515F83B62}">
      <dsp:nvSpPr>
        <dsp:cNvPr id="0" name=""/>
        <dsp:cNvSpPr/>
      </dsp:nvSpPr>
      <dsp:spPr>
        <a:xfrm>
          <a:off x="403860" y="1585380"/>
          <a:ext cx="56540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Private cloud</a:t>
          </a:r>
        </a:p>
      </dsp:txBody>
      <dsp:txXfrm>
        <a:off x="431240" y="1612760"/>
        <a:ext cx="5599280" cy="506120"/>
      </dsp:txXfrm>
    </dsp:sp>
    <dsp:sp modelId="{912D790B-A922-4EA1-AE05-222ADAD7E8AA}">
      <dsp:nvSpPr>
        <dsp:cNvPr id="0" name=""/>
        <dsp:cNvSpPr/>
      </dsp:nvSpPr>
      <dsp:spPr>
        <a:xfrm>
          <a:off x="0" y="3445860"/>
          <a:ext cx="807720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95732" rIns="62688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Built by and for a specific group of organizations that share a common trade</a:t>
          </a:r>
        </a:p>
      </dsp:txBody>
      <dsp:txXfrm>
        <a:off x="0" y="3445860"/>
        <a:ext cx="8077200" cy="1197000"/>
      </dsp:txXfrm>
    </dsp:sp>
    <dsp:sp modelId="{84EA73C7-2D80-42DC-BCD7-5AE2256D561E}">
      <dsp:nvSpPr>
        <dsp:cNvPr id="0" name=""/>
        <dsp:cNvSpPr/>
      </dsp:nvSpPr>
      <dsp:spPr>
        <a:xfrm>
          <a:off x="403860" y="3165420"/>
          <a:ext cx="56540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Community cloud</a:t>
          </a:r>
        </a:p>
      </dsp:txBody>
      <dsp:txXfrm>
        <a:off x="431240" y="3192800"/>
        <a:ext cx="559928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1675F3-A5FC-4812-9811-9F29A6E8BB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E18E5-9BC3-4CE6-A207-DC8A3825B99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3875EDE7-CE16-4CB9-AC3F-6F7016CACA70}" type="datetimeFigureOut">
              <a:rPr lang="en-US"/>
              <a:pPr>
                <a:defRPr/>
              </a:pPr>
              <a:t>11/14/2018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0A58F5-8BE6-4274-9042-50720ECC24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1B596D9-2E25-4691-A25D-B2BC0E84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75EDE-C869-46A6-BB50-629265904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731B-A38E-4D56-8C5C-E127062C4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334B65-4F69-4B23-86EA-37D41C8D61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2D46FA-5B1A-40F7-8EBD-0BA6A66D0F56}"/>
              </a:ext>
            </a:extLst>
          </p:cNvPr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10">
            <a:extLst>
              <a:ext uri="{FF2B5EF4-FFF2-40B4-BE49-F238E27FC236}">
                <a16:creationId xmlns:a16="http://schemas.microsoft.com/office/drawing/2014/main" id="{511A174F-8E6B-427D-BB98-5F4ACA2747E8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1">
            <a:extLst>
              <a:ext uri="{FF2B5EF4-FFF2-40B4-BE49-F238E27FC236}">
                <a16:creationId xmlns:a16="http://schemas.microsoft.com/office/drawing/2014/main" id="{42FF2A95-8AE6-45E8-9911-633908665F24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0A175-658B-49E9-97E6-1F715942AC1D}"/>
              </a:ext>
            </a:extLst>
          </p:cNvPr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E7D781-FD35-40D7-97B1-5D1D6B2C2042}"/>
              </a:ext>
            </a:extLst>
          </p:cNvPr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D00424-30B1-4576-8F1D-0E1E0F75E224}"/>
              </a:ext>
            </a:extLst>
          </p:cNvPr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2230DB1D-AFA1-4E0D-BC9F-43A8706C0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7788"/>
            <a:ext cx="66294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id="{C13CAC2F-95A6-42F8-9F44-17D75F247B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7300" y="117475"/>
            <a:ext cx="6629400" cy="7080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cs typeface="Arial" charset="0"/>
              </a:rPr>
              <a:t>Database Systems</a:t>
            </a:r>
          </a:p>
          <a:p>
            <a:pPr algn="ctr">
              <a:defRPr/>
            </a:pPr>
            <a:r>
              <a:rPr lang="en-US" altLang="en-US" sz="2000" b="1">
                <a:solidFill>
                  <a:schemeClr val="bg1"/>
                </a:solidFill>
                <a:cs typeface="Arial" charset="0"/>
              </a:rPr>
              <a:t>Design, Implementation, and Management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07F09531-8421-4C39-98EB-AFA1117EAD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38800" y="3505200"/>
            <a:ext cx="2195513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r">
              <a:defRPr/>
            </a:pPr>
            <a:r>
              <a:rPr lang="en-US" altLang="en-US" b="1">
                <a:solidFill>
                  <a:schemeClr val="bg1"/>
                </a:solidFill>
                <a:cs typeface="Arial" charset="0"/>
              </a:rPr>
              <a:t>Coronel | Morris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CE125380-74B9-491C-A9DC-28FCEDAD19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77788"/>
            <a:ext cx="76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defRPr/>
            </a:pPr>
            <a:r>
              <a:rPr lang="en-US" altLang="en-US" sz="1600">
                <a:solidFill>
                  <a:schemeClr val="bg1"/>
                </a:solidFill>
                <a:latin typeface="Times New Roman" charset="0"/>
                <a:cs typeface="Times New Roman" charset="0"/>
              </a:rPr>
              <a:t>11e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EA486DEB-1236-40EE-98C6-2B538CFACF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494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C287-D8AC-4CDF-9706-9D93FE8C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657F-0154-4E54-9799-279DF9FC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1593-0AC9-47AF-8981-CEAC9AB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A7AD0-E585-4A04-9E3E-93F13EC08C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26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D9B6-2A87-4A62-8E46-DC8162C3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63B6-9429-4092-B40D-005BFE98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9851-5127-47AC-8413-2B26DCAB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739CC-8FF2-46B9-8379-28DBFD9B0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21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3E6A-A438-4A88-9C95-BC67198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C0C2-01D7-4FCD-A9B1-96A06B60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A2B3-493C-4FBE-BB32-442D7F95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859F5-3466-4EF2-B4AC-8F137EE222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10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E351-D657-4A36-8A7E-C83544A6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384E-D5DE-4E1C-8E8D-A79EEE53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EF9F-7E11-40F1-9D8F-A5732B3B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CFD1F-8CCE-44F4-A57D-C797A75A9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73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DC37D-DAD4-4BA5-936F-A88A5FA1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5915-07C8-4917-97AA-40A6658B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8F366-A2BA-4294-959A-01865E8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CEA77-F272-41E4-B6B1-5779585C7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67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>
            <a:extLst>
              <a:ext uri="{FF2B5EF4-FFF2-40B4-BE49-F238E27FC236}">
                <a16:creationId xmlns:a16="http://schemas.microsoft.com/office/drawing/2014/main" id="{C0157B33-DECB-4A35-94A7-FE121E34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>
            <a:extLst>
              <a:ext uri="{FF2B5EF4-FFF2-40B4-BE49-F238E27FC236}">
                <a16:creationId xmlns:a16="http://schemas.microsoft.com/office/drawing/2014/main" id="{7D4D34DB-7FCC-4755-8A23-12195AFE4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C72894-2C34-4E18-A82C-010F56895C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>
            <a:extLst>
              <a:ext uri="{FF2B5EF4-FFF2-40B4-BE49-F238E27FC236}">
                <a16:creationId xmlns:a16="http://schemas.microsoft.com/office/drawing/2014/main" id="{98FFB2F1-85AE-4CAD-A2EF-A799E316A5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26AA-CD3E-4214-A582-35BA9BBA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61EE8-D06A-4686-8EF2-145BF493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35422-EF91-4A1E-B66A-14C47256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fld id="{EDEC23FA-4105-49F2-BA9B-B11E3495C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67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208C2-37BF-4607-9549-D38B1A11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0C1A0-9C22-463C-A36D-B197D0D6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7A5F-77BF-4DA4-B61A-46E31891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5E049-CCD9-4B21-930D-E5C83E865A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6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5881-0968-4522-9AA6-AF17D39E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B98B8-DE25-4E99-9A68-AE979133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B6DC-1D32-400A-95AE-8521F01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EBF27-FC9D-4668-90CA-486857391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15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E5E03-1803-4129-925B-8510C8C2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69EA2-6E68-4BC8-92DA-A4F7FBC1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BFA52-5BD6-44E2-9A54-AAAA98B0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20B3B-3961-471D-85A4-7BE11EBDD0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37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>
            <a:extLst>
              <a:ext uri="{FF2B5EF4-FFF2-40B4-BE49-F238E27FC236}">
                <a16:creationId xmlns:a16="http://schemas.microsoft.com/office/drawing/2014/main" id="{4839C0B7-0B6D-47C7-BE19-AA49F9075125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>
            <a:extLst>
              <a:ext uri="{FF2B5EF4-FFF2-40B4-BE49-F238E27FC236}">
                <a16:creationId xmlns:a16="http://schemas.microsoft.com/office/drawing/2014/main" id="{C8D0296A-2873-4A96-B60C-2EA71DC9FE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101B1B64-8AF5-4D8F-A28B-6D3351448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C7E86E5-3384-4C11-A3C4-44CC81CD7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B8088C-F7E1-4D68-BD2C-7F8D2C9C0A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44EA12-5DDC-41EC-AD39-0D6A1665B83C}"/>
              </a:ext>
            </a:extLst>
          </p:cNvPr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722E54-BFFF-4F25-9F55-989CA11C8BA6}"/>
              </a:ext>
            </a:extLst>
          </p:cNvPr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1DEBA-3AEB-4306-9887-67331BFD52EB}"/>
              </a:ext>
            </a:extLst>
          </p:cNvPr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>
            <a:extLst>
              <a:ext uri="{FF2B5EF4-FFF2-40B4-BE49-F238E27FC236}">
                <a16:creationId xmlns:a16="http://schemas.microsoft.com/office/drawing/2014/main" id="{B50DBD52-BAEB-47BF-B707-BB0ED2953B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627813"/>
            <a:ext cx="80772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>
              <a:defRPr/>
            </a:pPr>
            <a:r>
              <a:rPr lang="en-US" altLang="en-US" sz="90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©2015 Cengage Learning.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>
            <a:extLst>
              <a:ext uri="{FF2B5EF4-FFF2-40B4-BE49-F238E27FC236}">
                <a16:creationId xmlns:a16="http://schemas.microsoft.com/office/drawing/2014/main" id="{F76656BF-AAE1-46E7-B935-C9157455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325" y="47244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sz="2600"/>
              <a:t>Chapter 14</a:t>
            </a:r>
          </a:p>
          <a:p>
            <a:pPr marL="63500" eaLnBrk="1" hangingPunct="1"/>
            <a:r>
              <a:rPr lang="en-US" altLang="en-US" sz="2600"/>
              <a:t>Database Connectivity and Web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2FE98EF-5C8F-4351-AAC1-442236A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14.3 - Configuring an Oracle Data Source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60E31778-630C-4B9C-A6A8-2BC7F2C30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8138"/>
            <a:ext cx="746760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786DC7-D147-43EA-8A32-A6657F9C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8F7E86-58B1-4A9E-82D0-738EF52C44E6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DFB4572-5FBD-4A6E-A999-EC3DBB50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Linking and Embedding for Database (OLE-DB)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DF042EB-C7E5-4BE0-9BA7-9A237308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middleware that adds object-oriented functionality for access to data</a:t>
            </a:r>
          </a:p>
          <a:p>
            <a:pPr eaLnBrk="1" hangingPunct="1"/>
            <a:r>
              <a:rPr lang="en-US" altLang="en-US"/>
              <a:t>Series of COM objects provides low-level database connectivity for applications</a:t>
            </a:r>
          </a:p>
          <a:p>
            <a:pPr eaLnBrk="1" hangingPunct="1"/>
            <a:r>
              <a:rPr lang="en-US" altLang="en-US"/>
              <a:t>Types of objects based on functionality</a:t>
            </a:r>
          </a:p>
          <a:p>
            <a:pPr lvl="1" eaLnBrk="1" hangingPunct="1"/>
            <a:r>
              <a:rPr lang="en-US" altLang="en-US"/>
              <a:t>Consumers</a:t>
            </a:r>
          </a:p>
          <a:p>
            <a:pPr lvl="1" eaLnBrk="1" hangingPunct="1"/>
            <a:r>
              <a:rPr lang="en-US" altLang="en-US"/>
              <a:t>Providers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4EF5C-5A48-4B0D-A86F-ECAB4597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7D2FA0-D2A6-45EA-B787-E19BB796DE3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70ACEDB-6817-432B-A6D5-DB4797AB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 Linking and Embedding for Database (OLE-DB)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0C5F8A2-16C6-4ADF-8A81-2134FB9A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Does not provide support for scripting languages</a:t>
            </a:r>
          </a:p>
          <a:p>
            <a:pPr eaLnBrk="1" hangingPunct="1"/>
            <a:r>
              <a:rPr lang="en-US" altLang="en-US" b="1"/>
              <a:t>ActiveX Data Objects (ADO)</a:t>
            </a:r>
            <a:r>
              <a:rPr lang="en-US" altLang="en-US"/>
              <a:t>: Provides:</a:t>
            </a:r>
          </a:p>
          <a:p>
            <a:pPr lvl="1" eaLnBrk="1" hangingPunct="1"/>
            <a:r>
              <a:rPr lang="en-US" altLang="en-US"/>
              <a:t>High-level application-oriented interface to interact with OLE-DB, DAO, and RDO</a:t>
            </a:r>
          </a:p>
          <a:p>
            <a:pPr lvl="1" eaLnBrk="1" hangingPunct="1"/>
            <a:r>
              <a:rPr lang="en-US" altLang="en-US"/>
              <a:t>Unified interface to access data from any programming language that uses the underlying OLE-DB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3E2164-570D-4859-8760-1432212F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4AA7C0-082D-40AC-B2D0-DA8D3671AA30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205A094-D1BF-4E2B-9892-B43D653C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14.5 - OLE-DB Architecture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CD6CE63B-DD08-487A-9814-B152CFB0E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19238"/>
            <a:ext cx="5561012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8701BF-AA1F-4295-90D6-99E196F3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794145-EE4C-48F0-816C-8C2E6A9E8F89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B0F56BA-AF22-4605-9DD9-8100DA98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ADO.NET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0805BEA-171E-4AA7-832B-6B0DDE29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access component of Microsoft’s .NET application development framework</a:t>
            </a:r>
          </a:p>
          <a:p>
            <a:pPr eaLnBrk="1" hangingPunct="1"/>
            <a:r>
              <a:rPr lang="en-US" altLang="en-US" b="1"/>
              <a:t>Microsoft’s .NET framework</a:t>
            </a:r>
          </a:p>
          <a:p>
            <a:pPr lvl="1" eaLnBrk="1" hangingPunct="1"/>
            <a:r>
              <a:rPr lang="en-US" altLang="en-US"/>
              <a:t>Component-based platform for developing distributed, heterogeneous, interoperable applications </a:t>
            </a:r>
          </a:p>
          <a:p>
            <a:pPr lvl="1" eaLnBrk="1" hangingPunct="1"/>
            <a:r>
              <a:rPr lang="en-US" altLang="en-US"/>
              <a:t>Manipulates any type of data using any combination of network, operating system, and programming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68167-A847-486C-BDD2-1AAE7F39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D4FFA5-F4D4-4678-9F55-9234D0BCA9A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A90AD5B-1852-4892-B728-95626166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ADO.NET 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17BB60F-5D3C-4A77-84FA-3A45508B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Features critical for the development of distributed applications</a:t>
            </a:r>
          </a:p>
          <a:p>
            <a:pPr lvl="1" eaLnBrk="1" hangingPunct="1"/>
            <a:r>
              <a:rPr lang="en-US" altLang="en-US" b="1"/>
              <a:t>DataSet</a:t>
            </a:r>
            <a:r>
              <a:rPr lang="en-US" altLang="en-US"/>
              <a:t>: Disconnected memory-resident representation of database</a:t>
            </a:r>
          </a:p>
          <a:p>
            <a:pPr lvl="1" eaLnBrk="1" hangingPunct="1"/>
            <a:r>
              <a:rPr lang="en-US" altLang="en-US" b="1"/>
              <a:t>XML support </a:t>
            </a:r>
          </a:p>
          <a:p>
            <a:pPr lvl="2" eaLnBrk="1" hangingPunct="1"/>
            <a:r>
              <a:rPr lang="en-US" altLang="en-US"/>
              <a:t>DataSet is internally stored in XML format</a:t>
            </a:r>
          </a:p>
          <a:p>
            <a:pPr lvl="2" eaLnBrk="1" hangingPunct="1"/>
            <a:r>
              <a:rPr lang="en-US" altLang="en-US"/>
              <a:t>Data in DataSet is made persistent as XML documents</a:t>
            </a:r>
          </a:p>
          <a:p>
            <a:pPr lvl="2" eaLnBrk="1" hangingPunct="1"/>
            <a:r>
              <a:rPr lang="en-US" altLang="en-US"/>
              <a:t>DataSet is internally stored in XML format</a:t>
            </a:r>
          </a:p>
          <a:p>
            <a:pPr lvl="2" eaLnBrk="1" hangingPunct="1"/>
            <a:r>
              <a:rPr lang="en-US" altLang="en-US"/>
              <a:t>Data in DataSet made persistent as XML documents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B4814D-7FD4-462C-8D04-FEA4AFBE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9D3485-A09D-4173-8057-D5F5EE47618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1D697350-6D7E-4A8E-98E2-471BD83C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14.6 - ADO.NET Framework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8AD88AC7-5CD3-4DC5-9CFE-E5002EFE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1788"/>
            <a:ext cx="5272088" cy="50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9363D-7871-4936-A297-5B268B5B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D872DC-B792-4F2F-B345-7422D7ED9F3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5DC3D15-2B24-44EA-821A-A1480FB7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Database Connectivity (JDBC)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F790FD5-E6F4-4218-BEC9-06D10725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Java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Object-oriented programming language that runs on top of web browser software</a:t>
            </a:r>
          </a:p>
          <a:p>
            <a:pPr eaLnBrk="1" hangingPunct="1"/>
            <a:r>
              <a:rPr lang="en-US" altLang="en-US"/>
              <a:t>Application programming interface that allows a Java program to interact with a wide range of data 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62C4B-6B40-4830-9C32-3F21078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2FD926-8A8F-450D-8174-1BB5FB04125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56C1117-B487-4674-801E-1E3E50F4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JDBC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DF77F3A-CE9C-49D3-8F08-90CD8F49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Company can leverage existing technology and personnel training</a:t>
            </a:r>
          </a:p>
          <a:p>
            <a:pPr eaLnBrk="1" hangingPunct="1"/>
            <a:r>
              <a:rPr lang="en-US" altLang="en-US"/>
              <a:t>Allows direct access to database server or access via database middleware</a:t>
            </a:r>
          </a:p>
          <a:p>
            <a:pPr eaLnBrk="1" hangingPunct="1"/>
            <a:r>
              <a:rPr lang="en-US" altLang="en-US"/>
              <a:t>Allows programmers to use their SQL skills to manipulate the data in the company's databases</a:t>
            </a:r>
          </a:p>
          <a:p>
            <a:pPr eaLnBrk="1" hangingPunct="1"/>
            <a:r>
              <a:rPr lang="en-US" altLang="en-US"/>
              <a:t>Provides a way to connect to databases through an ODBC driver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24FFD-9F7C-4831-9369-1E84CD2C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ED9BC9-AEEA-4D63-AD45-EABF7D15F0E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5C5CE43-B47A-4B44-9713-FFF4415B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14.7 - JDBC Architecture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75AC6DE7-817F-475D-91C0-58407F6F0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449A3-A065-4BF6-AD02-1B705EB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78F3E5-AC54-4864-BCBF-F44C1D68924A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02196E5-AA76-4A3F-BBD0-8DAAE835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2C6E410-9B0E-442B-94EE-E63DA997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this chapter, students will learn:</a:t>
            </a:r>
          </a:p>
          <a:p>
            <a:pPr lvl="1" eaLnBrk="1" hangingPunct="1"/>
            <a:r>
              <a:rPr lang="en-US" altLang="en-US"/>
              <a:t>About various database connectivity technologies</a:t>
            </a:r>
          </a:p>
          <a:p>
            <a:pPr lvl="1" eaLnBrk="1" hangingPunct="1"/>
            <a:r>
              <a:rPr lang="en-US" altLang="en-US"/>
              <a:t>How Web-to-database middleware is used to integrate databases with the Internet</a:t>
            </a:r>
          </a:p>
          <a:p>
            <a:pPr lvl="1" eaLnBrk="1" hangingPunct="1"/>
            <a:r>
              <a:rPr lang="en-US" altLang="en-US"/>
              <a:t>About Web browser plug-ins and extensions</a:t>
            </a:r>
          </a:p>
          <a:p>
            <a:pPr lvl="1" eaLnBrk="1" hangingPunct="1"/>
            <a:r>
              <a:rPr lang="en-US" altLang="en-US"/>
              <a:t>What services are provided by Web application servers</a:t>
            </a:r>
          </a:p>
          <a:p>
            <a:pPr lvl="1" eaLnBrk="1" hangingPunct="1"/>
            <a:r>
              <a:rPr lang="en-US" altLang="en-US"/>
              <a:t>What Extensible Markup Language (XML) is and why it is important for Web database development</a:t>
            </a:r>
          </a:p>
          <a:p>
            <a:pPr lvl="1" eaLnBrk="1" hangingPunct="1"/>
            <a:r>
              <a:rPr lang="en-US" altLang="en-US"/>
              <a:t>About cloud computing and how it enables the database-as-a-service model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A13A4-906B-4E93-B766-EBB39623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4BF8E3-5438-43A5-A72F-D6E1F1F12D2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D15D2E8-498D-4722-8F79-BBF76299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Internet Connectivity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A4B2E79-F158-4ACD-931D-7B33C88F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new innovative services that:</a:t>
            </a:r>
          </a:p>
          <a:p>
            <a:pPr lvl="1" eaLnBrk="1" hangingPunct="1"/>
            <a:r>
              <a:rPr lang="en-US" altLang="en-US"/>
              <a:t>Permit rapid response by bringing new services and products to market quickly</a:t>
            </a:r>
          </a:p>
          <a:p>
            <a:pPr lvl="1" eaLnBrk="1" hangingPunct="1"/>
            <a:r>
              <a:rPr lang="en-US" altLang="en-US"/>
              <a:t>Increase customer satisfaction through creation of web-based support services</a:t>
            </a:r>
          </a:p>
          <a:p>
            <a:pPr lvl="1" eaLnBrk="1" hangingPunct="1"/>
            <a:r>
              <a:rPr lang="en-US" altLang="en-US"/>
              <a:t>Allow anywhere, anytime data access using mobile smart devices via the Internet</a:t>
            </a:r>
          </a:p>
          <a:p>
            <a:pPr lvl="1" eaLnBrk="1" hangingPunct="1"/>
            <a:r>
              <a:rPr lang="en-US" altLang="en-US"/>
              <a:t>Yield fast and effective information dissemination through universal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64920-CADB-4E94-9F92-DB6B0BA3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D03571-813C-4344-B9DA-A2FA945A7BF6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AAC3C3E-4DFD-4856-993A-475244DE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and Benefits of Internet Technologies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F6EBBCC-D03D-456B-877F-93EBBB32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97438"/>
          </a:xfrm>
        </p:spPr>
        <p:txBody>
          <a:bodyPr/>
          <a:lstStyle/>
          <a:p>
            <a:r>
              <a:rPr lang="en-US" altLang="en-US"/>
              <a:t>Hardware and software independence</a:t>
            </a:r>
          </a:p>
          <a:p>
            <a:pPr lvl="1"/>
            <a:r>
              <a:rPr lang="en-US" altLang="en-US"/>
              <a:t> Savings in software equipment and acquisition</a:t>
            </a:r>
          </a:p>
          <a:p>
            <a:pPr lvl="1"/>
            <a:r>
              <a:rPr lang="en-US" altLang="en-US"/>
              <a:t>Ability to run on existing equipment</a:t>
            </a:r>
          </a:p>
          <a:p>
            <a:pPr lvl="1"/>
            <a:r>
              <a:rPr lang="en-US" altLang="en-US"/>
              <a:t> Platform independence and portability</a:t>
            </a:r>
          </a:p>
          <a:p>
            <a:pPr lvl="1"/>
            <a:r>
              <a:rPr lang="en-US" altLang="en-US"/>
              <a:t>No need for multiple platform development</a:t>
            </a:r>
          </a:p>
          <a:p>
            <a:r>
              <a:rPr lang="en-US" altLang="en-US"/>
              <a:t>Common and simple user interface</a:t>
            </a:r>
          </a:p>
          <a:p>
            <a:pPr lvl="1"/>
            <a:r>
              <a:rPr lang="en-US" altLang="en-US"/>
              <a:t>Reduced training time and cost</a:t>
            </a:r>
          </a:p>
          <a:p>
            <a:pPr lvl="1"/>
            <a:r>
              <a:rPr lang="en-US" altLang="en-US"/>
              <a:t>Reduced end-user support cost</a:t>
            </a:r>
          </a:p>
          <a:p>
            <a:pPr lvl="1"/>
            <a:r>
              <a:rPr lang="en-US" altLang="en-US"/>
              <a:t>No need for multiple platform development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C90AA-BDCA-4FE3-8199-AB17770B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A2C8DE-4DDA-4095-9460-0C9300A6D64C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DB130F4-B4AE-44C7-88D1-973A012A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and Benefits of Internet Technologies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09398C0-45B5-44B7-BCD9-CD8F1970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897438"/>
          </a:xfrm>
        </p:spPr>
        <p:txBody>
          <a:bodyPr/>
          <a:lstStyle/>
          <a:p>
            <a:r>
              <a:rPr lang="en-US" altLang="en-US"/>
              <a:t>Location independence</a:t>
            </a:r>
          </a:p>
          <a:p>
            <a:pPr lvl="1"/>
            <a:r>
              <a:rPr lang="en-US" altLang="en-US"/>
              <a:t>Global access and reduced requirements for dedicated connections</a:t>
            </a:r>
          </a:p>
          <a:p>
            <a:r>
              <a:rPr lang="en-US" altLang="en-US"/>
              <a:t>Rapid development at manageable costs</a:t>
            </a:r>
          </a:p>
          <a:p>
            <a:pPr lvl="1"/>
            <a:r>
              <a:rPr lang="en-US" altLang="en-US"/>
              <a:t>Availability of plug-and-play and interactive development tools</a:t>
            </a:r>
          </a:p>
          <a:p>
            <a:pPr lvl="1"/>
            <a:r>
              <a:rPr lang="en-US" altLang="en-US"/>
              <a:t>Reduced costs and development times</a:t>
            </a:r>
          </a:p>
          <a:p>
            <a:pPr lvl="1"/>
            <a:r>
              <a:rPr lang="en-US" altLang="en-US"/>
              <a:t>Relatively inexpensive tools</a:t>
            </a:r>
          </a:p>
          <a:p>
            <a:pPr lvl="1"/>
            <a:r>
              <a:rPr lang="en-US" altLang="en-US"/>
              <a:t>Free client access tools</a:t>
            </a:r>
          </a:p>
          <a:p>
            <a:pPr lvl="1"/>
            <a:r>
              <a:rPr lang="en-US" altLang="en-US"/>
              <a:t>Distributed processing and scalability</a:t>
            </a:r>
          </a:p>
          <a:p>
            <a:pPr lvl="1"/>
            <a:endParaRPr lang="en-US" altLang="en-US"/>
          </a:p>
          <a:p>
            <a:pPr lvl="2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9E9A7-0C46-4F30-A3C5-B22CDC30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AA024A-9485-4517-AFA4-C4B21769B51B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B3099B4-778E-4C89-B6F1-28F237D0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Web-to-Database Middleware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F1E26AF-D1E7-4D99-8DEA-86BE155B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server is the main hub through which Internet services are accessed</a:t>
            </a:r>
          </a:p>
          <a:p>
            <a:pPr eaLnBrk="1" hangingPunct="1"/>
            <a:r>
              <a:rPr lang="en-US" altLang="en-US" b="1"/>
              <a:t>Server-side extension</a:t>
            </a:r>
            <a:r>
              <a:rPr lang="en-US" altLang="en-US"/>
              <a:t>: Program that interacts directly with the web server</a:t>
            </a:r>
          </a:p>
          <a:p>
            <a:pPr lvl="1" eaLnBrk="1" hangingPunct="1"/>
            <a:r>
              <a:rPr lang="en-US" altLang="en-US"/>
              <a:t>Known as </a:t>
            </a:r>
            <a:r>
              <a:rPr lang="en-US" altLang="en-US" b="1"/>
              <a:t>web-to-database middleware</a:t>
            </a:r>
          </a:p>
          <a:p>
            <a:pPr lvl="1" eaLnBrk="1" hangingPunct="1"/>
            <a:r>
              <a:rPr lang="en-US" altLang="en-US"/>
              <a:t>Provides its services to the web server in a way that is totally transparent to the client browser</a:t>
            </a:r>
          </a:p>
          <a:p>
            <a:pPr eaLnBrk="1" hangingPunct="1"/>
            <a:r>
              <a:rPr lang="en-US" altLang="en-US"/>
              <a:t>Middleware must be well integrated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58CFD-9DCD-4C04-AE45-6F3372F5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EE0BE1-7FD8-4B2A-B409-233CBDBC201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E6F7B49-709D-4C98-82FA-8E229410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Web-to-Database Middleware</a:t>
            </a:r>
          </a:p>
        </p:txBody>
      </p:sp>
      <p:grpSp>
        <p:nvGrpSpPr>
          <p:cNvPr id="36867" name="Group 59">
            <a:extLst>
              <a:ext uri="{FF2B5EF4-FFF2-40B4-BE49-F238E27FC236}">
                <a16:creationId xmlns:a16="http://schemas.microsoft.com/office/drawing/2014/main" id="{8BEC4726-0EF6-480A-AC21-70EBE05F9DD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752600"/>
            <a:ext cx="6848475" cy="4432300"/>
            <a:chOff x="133350" y="1984951"/>
            <a:chExt cx="7081767" cy="44118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CEEF75-FCAD-43FB-9A61-85BF660F838F}"/>
                </a:ext>
              </a:extLst>
            </p:cNvPr>
            <p:cNvSpPr/>
            <p:nvPr/>
          </p:nvSpPr>
          <p:spPr>
            <a:xfrm>
              <a:off x="5237016" y="5413909"/>
              <a:ext cx="1771262" cy="9117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CB5BA6-B4FE-40FF-9976-E6F4E17ADE9C}"/>
                </a:ext>
              </a:extLst>
            </p:cNvPr>
            <p:cNvSpPr/>
            <p:nvPr/>
          </p:nvSpPr>
          <p:spPr>
            <a:xfrm>
              <a:off x="133350" y="2138227"/>
              <a:ext cx="1771263" cy="9085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71" name="TextBox 12">
              <a:extLst>
                <a:ext uri="{FF2B5EF4-FFF2-40B4-BE49-F238E27FC236}">
                  <a16:creationId xmlns:a16="http://schemas.microsoft.com/office/drawing/2014/main" id="{27A407C0-6D3B-4A3B-92D9-6B1DC953E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83" y="2293270"/>
              <a:ext cx="141026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CLIENT 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COMPUTER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27F4CB1-749C-4F7E-8E34-F7A44ED96596}"/>
                </a:ext>
              </a:extLst>
            </p:cNvPr>
            <p:cNvSpPr/>
            <p:nvPr/>
          </p:nvSpPr>
          <p:spPr>
            <a:xfrm>
              <a:off x="2285459" y="2060799"/>
              <a:ext cx="1771262" cy="9101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73" name="TextBox 14">
              <a:extLst>
                <a:ext uri="{FF2B5EF4-FFF2-40B4-BE49-F238E27FC236}">
                  <a16:creationId xmlns:a16="http://schemas.microsoft.com/office/drawing/2014/main" id="{ACDA857F-7624-4242-8A5E-C38F0D567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317" y="2224272"/>
              <a:ext cx="126668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TCP/IP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3E8D6E-0D21-447F-8867-A4EAE62CFABF}"/>
                </a:ext>
              </a:extLst>
            </p:cNvPr>
            <p:cNvSpPr/>
            <p:nvPr/>
          </p:nvSpPr>
          <p:spPr>
            <a:xfrm>
              <a:off x="4705145" y="1984951"/>
              <a:ext cx="1771262" cy="9101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75" name="TextBox 17">
              <a:extLst>
                <a:ext uri="{FF2B5EF4-FFF2-40B4-BE49-F238E27FC236}">
                  <a16:creationId xmlns:a16="http://schemas.microsoft.com/office/drawing/2014/main" id="{68FB9E6A-70B5-4D39-87D0-6892DCD2D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667" y="2136438"/>
              <a:ext cx="126668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WEB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0B091E-087C-4231-809D-C5D6EDA5802A}"/>
                </a:ext>
              </a:extLst>
            </p:cNvPr>
            <p:cNvSpPr/>
            <p:nvPr/>
          </p:nvSpPr>
          <p:spPr>
            <a:xfrm>
              <a:off x="4342356" y="3737354"/>
              <a:ext cx="2590410" cy="911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77" name="TextBox 21">
              <a:extLst>
                <a:ext uri="{FF2B5EF4-FFF2-40B4-BE49-F238E27FC236}">
                  <a16:creationId xmlns:a16="http://schemas.microsoft.com/office/drawing/2014/main" id="{2842B944-964F-4EC8-B1F1-4114765DF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5883" y="3824263"/>
              <a:ext cx="218591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WEB-TO-DATABASE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MIDDLEWARE</a:t>
              </a:r>
            </a:p>
          </p:txBody>
        </p:sp>
        <p:sp>
          <p:nvSpPr>
            <p:cNvPr id="36878" name="TextBox 23">
              <a:extLst>
                <a:ext uri="{FF2B5EF4-FFF2-40B4-BE49-F238E27FC236}">
                  <a16:creationId xmlns:a16="http://schemas.microsoft.com/office/drawing/2014/main" id="{CAA2EEC3-49B2-4B00-B975-8355F4D6A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577071"/>
              <a:ext cx="218591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RDBMS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B9DA0C-FE43-4D9B-ADFA-7E5C86A67757}"/>
                </a:ext>
              </a:extLst>
            </p:cNvPr>
            <p:cNvSpPr/>
            <p:nvPr/>
          </p:nvSpPr>
          <p:spPr>
            <a:xfrm>
              <a:off x="2646606" y="5486596"/>
              <a:ext cx="1771262" cy="910175"/>
            </a:xfrm>
            <a:prstGeom prst="ellipse">
              <a:avLst/>
            </a:prstGeom>
            <a:solidFill>
              <a:srgbClr val="FFE4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880" name="TextBox 27">
              <a:extLst>
                <a:ext uri="{FF2B5EF4-FFF2-40B4-BE49-F238E27FC236}">
                  <a16:creationId xmlns:a16="http://schemas.microsoft.com/office/drawing/2014/main" id="{BC68910B-C644-40A8-9735-36311F482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791200"/>
              <a:ext cx="21859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DATABASE</a:t>
              </a:r>
            </a:p>
          </p:txBody>
        </p:sp>
        <p:sp>
          <p:nvSpPr>
            <p:cNvPr id="36881" name="TextBox 28">
              <a:extLst>
                <a:ext uri="{FF2B5EF4-FFF2-40B4-BE49-F238E27FC236}">
                  <a16:creationId xmlns:a16="http://schemas.microsoft.com/office/drawing/2014/main" id="{A88673A7-39EC-41BE-87D3-731A757C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62" y="3204619"/>
              <a:ext cx="885825" cy="83099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600"/>
                </a:spcAft>
                <a:buClr>
                  <a:srgbClr val="0070C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HTML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600">
                  <a:latin typeface="Georgia" panose="02040502050405020303" pitchFamily="18" charset="0"/>
                  <a:cs typeface="Arial" panose="020B0604020202020204" pitchFamily="34" charset="0"/>
                </a:rPr>
                <a:t>PAGE</a:t>
              </a: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en-US" sz="1600"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A6D4E5-97BD-4F49-B9F2-8BD65CF6E491}"/>
                </a:ext>
              </a:extLst>
            </p:cNvPr>
            <p:cNvCxnSpPr/>
            <p:nvPr/>
          </p:nvCxnSpPr>
          <p:spPr>
            <a:xfrm>
              <a:off x="1904613" y="2427397"/>
              <a:ext cx="3808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E8C8F19-B4E1-4724-99FB-7D5041F89E88}"/>
                </a:ext>
              </a:extLst>
            </p:cNvPr>
            <p:cNvCxnSpPr/>
            <p:nvPr/>
          </p:nvCxnSpPr>
          <p:spPr>
            <a:xfrm flipV="1">
              <a:off x="4109252" y="2285182"/>
              <a:ext cx="538438" cy="94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DA994F3-72B2-46DC-98F6-3479D61D3BC2}"/>
                </a:ext>
              </a:extLst>
            </p:cNvPr>
            <p:cNvCxnSpPr/>
            <p:nvPr/>
          </p:nvCxnSpPr>
          <p:spPr>
            <a:xfrm>
              <a:off x="5867382" y="4715476"/>
              <a:ext cx="0" cy="6194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0B473DE-1AE0-4396-9015-80759FFD3D26}"/>
                </a:ext>
              </a:extLst>
            </p:cNvPr>
            <p:cNvCxnSpPr/>
            <p:nvPr/>
          </p:nvCxnSpPr>
          <p:spPr>
            <a:xfrm>
              <a:off x="4495023" y="5943264"/>
              <a:ext cx="74691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BD5FF1-FF2E-4FDF-9FE6-2C46F340E7BA}"/>
                </a:ext>
              </a:extLst>
            </p:cNvPr>
            <p:cNvCxnSpPr/>
            <p:nvPr/>
          </p:nvCxnSpPr>
          <p:spPr>
            <a:xfrm flipV="1">
              <a:off x="5688450" y="2970974"/>
              <a:ext cx="0" cy="606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96C5D1-0408-4402-964D-F951850EABCA}"/>
                </a:ext>
              </a:extLst>
            </p:cNvPr>
            <p:cNvCxnSpPr/>
            <p:nvPr/>
          </p:nvCxnSpPr>
          <p:spPr>
            <a:xfrm>
              <a:off x="6018407" y="2937791"/>
              <a:ext cx="0" cy="682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9EBD1BF-4EE3-4283-8688-D78CD15006C1}"/>
                </a:ext>
              </a:extLst>
            </p:cNvPr>
            <p:cNvCxnSpPr/>
            <p:nvPr/>
          </p:nvCxnSpPr>
          <p:spPr>
            <a:xfrm flipH="1">
              <a:off x="4114177" y="2588574"/>
              <a:ext cx="528588" cy="31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E7B51C6-FA03-4B8F-BBD7-6C91A3E48278}"/>
                </a:ext>
              </a:extLst>
            </p:cNvPr>
            <p:cNvCxnSpPr/>
            <p:nvPr/>
          </p:nvCxnSpPr>
          <p:spPr>
            <a:xfrm flipH="1">
              <a:off x="1904613" y="2809797"/>
              <a:ext cx="5023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3FC34-3DA1-4EBE-942B-9505C718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448117-45D9-41E6-A529-C55698C72B98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8732AEE-074E-427E-8D78-F6A33D3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14.9 - Web Server CGI and API Interfaces</a:t>
            </a: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1849D87D-F592-4032-A4D7-C89710525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8138"/>
            <a:ext cx="563880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84D19-FE41-4C13-9E20-F118A7F6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146415-50BD-4013-AB56-E98B4BB8EB4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C01D0FD-8339-4CF8-A08F-28468C51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Browser 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B834383-A898-4E94-A902-95067B76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that lets users navigate the web from their client computer</a:t>
            </a:r>
          </a:p>
          <a:p>
            <a:pPr eaLnBrk="1" hangingPunct="1"/>
            <a:r>
              <a:rPr lang="en-US" altLang="en-US"/>
              <a:t>Interprets HTML code received from web server </a:t>
            </a:r>
          </a:p>
          <a:p>
            <a:pPr eaLnBrk="1" hangingPunct="1"/>
            <a:r>
              <a:rPr lang="en-US" altLang="en-US"/>
              <a:t>Presents different page components in standard way</a:t>
            </a:r>
          </a:p>
          <a:p>
            <a:pPr eaLnBrk="1" hangingPunct="1"/>
            <a:r>
              <a:rPr lang="en-US" altLang="en-US"/>
              <a:t>Web is a stateless system</a:t>
            </a:r>
          </a:p>
          <a:p>
            <a:pPr lvl="1" eaLnBrk="1" hangingPunct="1"/>
            <a:r>
              <a:rPr lang="en-US" altLang="en-US" b="1"/>
              <a:t>Stateless system</a:t>
            </a:r>
            <a:r>
              <a:rPr lang="en-US" altLang="en-US"/>
              <a:t>: Web server does not know the status of any clients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9E8286-CC6C-4D3B-81A6-8725759C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234A5A-F4A5-45DA-AF57-CFFA114487CC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D7AC1BA-D380-4653-B3C3-05F4C2EC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Client-Side Extensions 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38B7F771-6C2C-4E4E-B1DE-1F836A7B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functionality to Web browser</a:t>
            </a:r>
          </a:p>
          <a:p>
            <a:pPr eaLnBrk="1" hangingPunct="1"/>
            <a:r>
              <a:rPr lang="en-US" altLang="en-US"/>
              <a:t>Types </a:t>
            </a:r>
          </a:p>
          <a:p>
            <a:pPr lvl="1" eaLnBrk="1" hangingPunct="1"/>
            <a:r>
              <a:rPr lang="en-US" altLang="en-US" b="1"/>
              <a:t>Plug-in</a:t>
            </a:r>
            <a:r>
              <a:rPr lang="en-US" altLang="en-US"/>
              <a:t>: External application automatically invoked by the browser when needed</a:t>
            </a:r>
          </a:p>
          <a:p>
            <a:pPr lvl="1" eaLnBrk="1" hangingPunct="1"/>
            <a:r>
              <a:rPr lang="en-US" altLang="en-US" b="1"/>
              <a:t>Java and JavaScript</a:t>
            </a:r>
            <a:r>
              <a:rPr lang="en-US" altLang="en-US"/>
              <a:t>: Embedded in web page</a:t>
            </a:r>
          </a:p>
          <a:p>
            <a:pPr lvl="2" eaLnBrk="1" hangingPunct="1"/>
            <a:r>
              <a:rPr lang="en-US" altLang="en-US"/>
              <a:t>Downloaded with the Web page and activated by an event</a:t>
            </a:r>
          </a:p>
          <a:p>
            <a:pPr lvl="1" eaLnBrk="1" hangingPunct="1"/>
            <a:r>
              <a:rPr lang="en-US" altLang="en-US" b="1"/>
              <a:t>ActiveX and VBScript</a:t>
            </a:r>
            <a:r>
              <a:rPr lang="en-US" altLang="en-US"/>
              <a:t>: Embedded in web page</a:t>
            </a:r>
          </a:p>
          <a:p>
            <a:pPr lvl="2" eaLnBrk="1" hangingPunct="1"/>
            <a:r>
              <a:rPr lang="en-US" altLang="en-US"/>
              <a:t>Downloaded with page and activated by event</a:t>
            </a:r>
          </a:p>
          <a:p>
            <a:pPr lvl="2" eaLnBrk="1" hangingPunct="1"/>
            <a:r>
              <a:rPr lang="en-US" altLang="en-US"/>
              <a:t>Oriented to Windows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CBAA8-ECF5-4EAA-83A2-D1B51A9C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7B019D-8A5A-4C79-A9EE-7EDC5DF5EC34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A43B7B9-9763-4A54-8DD9-E46E47A5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Application Servers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1C3D4E6A-96EC-4A3C-8275-474A8A7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Middleware application that expands the functionality of web servers by linking them to a wide range of services</a:t>
            </a:r>
          </a:p>
          <a:p>
            <a:pPr eaLnBrk="1" hangingPunct="1"/>
            <a:r>
              <a:rPr lang="en-US" altLang="en-US"/>
              <a:t>Uses</a:t>
            </a:r>
          </a:p>
          <a:p>
            <a:pPr lvl="1" eaLnBrk="1" hangingPunct="1"/>
            <a:r>
              <a:rPr lang="en-US" altLang="en-US"/>
              <a:t>Connect to and query database from web page</a:t>
            </a:r>
          </a:p>
          <a:p>
            <a:pPr lvl="1" eaLnBrk="1" hangingPunct="1"/>
            <a:r>
              <a:rPr lang="en-US" altLang="en-US"/>
              <a:t>Create dynamic web search pages</a:t>
            </a:r>
          </a:p>
          <a:p>
            <a:pPr lvl="1" eaLnBrk="1" hangingPunct="1"/>
            <a:r>
              <a:rPr lang="en-US" altLang="en-US"/>
              <a:t>Enforce referential integrity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38B9FB-5CD5-41D4-ADF1-B97CA368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F736AE-6699-4552-ACB1-87AC80DFD427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25A0871-4EDC-4638-AA50-9FE02D12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Features of Web Application Servers 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94FEA7CC-8787-4A24-8494-D0696D45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and user authentication</a:t>
            </a:r>
          </a:p>
          <a:p>
            <a:pPr eaLnBrk="1" hangingPunct="1"/>
            <a:r>
              <a:rPr lang="en-US" altLang="en-US"/>
              <a:t>Access to multiple services</a:t>
            </a:r>
          </a:p>
          <a:p>
            <a:pPr eaLnBrk="1" hangingPunct="1"/>
            <a:r>
              <a:rPr lang="en-US" altLang="en-US"/>
              <a:t>Integrated development environment</a:t>
            </a:r>
          </a:p>
          <a:p>
            <a:pPr eaLnBrk="1" hangingPunct="1"/>
            <a:r>
              <a:rPr lang="en-US" altLang="en-US"/>
              <a:t>Computational languages</a:t>
            </a:r>
          </a:p>
          <a:p>
            <a:pPr eaLnBrk="1" hangingPunct="1"/>
            <a:r>
              <a:rPr lang="en-US" altLang="en-US"/>
              <a:t>Automation generation of HTML pages</a:t>
            </a:r>
          </a:p>
          <a:p>
            <a:pPr eaLnBrk="1" hangingPunct="1"/>
            <a:r>
              <a:rPr lang="en-US" altLang="en-US"/>
              <a:t>Performance and fault - tolerant features</a:t>
            </a:r>
          </a:p>
          <a:p>
            <a:pPr eaLnBrk="1" hangingPunct="1"/>
            <a:r>
              <a:rPr lang="en-US" altLang="en-US"/>
              <a:t>Database access with transaction management capabilities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42D76-89AB-4827-A82A-5894F605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3224B9-215C-4F83-BFA7-DDD61184D32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D74ECF7-9B9E-439E-9190-F14B44C9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Connectivity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2414AAA-E4AF-4D2D-B4B2-785254B7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Database middleware</a:t>
            </a:r>
            <a:r>
              <a:rPr lang="en-US" altLang="en-US"/>
              <a:t>: Provides an interface between the application program and the database</a:t>
            </a:r>
          </a:p>
          <a:p>
            <a:pPr eaLnBrk="1" hangingPunct="1"/>
            <a:r>
              <a:rPr lang="en-US" altLang="en-US"/>
              <a:t>Data repository - Data management application used to store data generated by an application program</a:t>
            </a:r>
          </a:p>
          <a:p>
            <a:pPr eaLnBrk="1" hangingPunct="1"/>
            <a:r>
              <a:rPr lang="en-US" altLang="en-US" b="1"/>
              <a:t>Universal Data Access</a:t>
            </a:r>
            <a:r>
              <a:rPr lang="en-US" altLang="en-US"/>
              <a:t> </a:t>
            </a:r>
            <a:r>
              <a:rPr lang="en-US" altLang="en-US" b="1"/>
              <a:t>(UDA)</a:t>
            </a:r>
            <a:r>
              <a:rPr lang="en-US" altLang="en-US"/>
              <a:t>: Collection of technologies used to access any type of data source and manage the data through a common interface</a:t>
            </a:r>
          </a:p>
          <a:p>
            <a:pPr lvl="1" eaLnBrk="1" hangingPunct="1"/>
            <a:r>
              <a:rPr lang="en-US" altLang="en-US"/>
              <a:t>ODBC, OLE-DB, ADO.NET form the backbone of MS UDA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B740-C6FD-49D8-BC09-12077C18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5D25AB-6978-4648-B99F-2EF7117762A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FFACDADE-8B1D-4C81-9AF7-C0C401E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Web Database Development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CAD608E-637D-4A34-BEB3-8B73F8A4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of interfacing databases with the web browser</a:t>
            </a:r>
          </a:p>
          <a:p>
            <a:pPr eaLnBrk="1" hangingPunct="1"/>
            <a:r>
              <a:rPr lang="en-US" altLang="en-US"/>
              <a:t>Code examples </a:t>
            </a:r>
          </a:p>
          <a:p>
            <a:pPr lvl="1" eaLnBrk="1" hangingPunct="1"/>
            <a:r>
              <a:rPr lang="en-US" altLang="en-US"/>
              <a:t>ColdFusion</a:t>
            </a:r>
          </a:p>
          <a:p>
            <a:pPr lvl="1" eaLnBrk="1" hangingPunct="1"/>
            <a:r>
              <a:rPr lang="en-US" altLang="en-US"/>
              <a:t>PHP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7F87C-7EAA-4087-9364-B708E615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B8EB0E-9718-4CA6-ACF1-EC004088BFBF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8257425-7460-41A0-8ED2-9B975908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Extensible Markup Language (XML)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F338628-56C1-47CF-9502-F30FF087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Represents and manipulates data elements</a:t>
            </a:r>
          </a:p>
          <a:p>
            <a:pPr eaLnBrk="1" hangingPunct="1"/>
            <a:r>
              <a:rPr lang="en-US" altLang="en-US"/>
              <a:t>Facilitates the exchange of structured documents over the Web</a:t>
            </a:r>
          </a:p>
          <a:p>
            <a:pPr eaLnBrk="1" hangingPunct="1"/>
            <a:r>
              <a:rPr lang="en-US" altLang="en-US"/>
              <a:t>Characteristics</a:t>
            </a:r>
          </a:p>
          <a:p>
            <a:pPr lvl="1" eaLnBrk="1" hangingPunct="1"/>
            <a:r>
              <a:rPr lang="en-US" altLang="en-US"/>
              <a:t>Allows definition of new tags</a:t>
            </a:r>
          </a:p>
          <a:p>
            <a:pPr lvl="1" eaLnBrk="1" hangingPunct="1"/>
            <a:r>
              <a:rPr lang="en-US" altLang="en-US"/>
              <a:t>Case sensitive</a:t>
            </a:r>
          </a:p>
          <a:p>
            <a:pPr lvl="1" eaLnBrk="1" hangingPunct="1"/>
            <a:r>
              <a:rPr lang="en-US" altLang="en-US"/>
              <a:t>Must be well-formed and properly nested</a:t>
            </a:r>
          </a:p>
          <a:p>
            <a:pPr lvl="1" eaLnBrk="1" hangingPunct="1"/>
            <a:r>
              <a:rPr lang="en-US" altLang="en-US"/>
              <a:t>Comments indicated with &lt;- and -&gt;</a:t>
            </a:r>
          </a:p>
          <a:p>
            <a:pPr lvl="1" eaLnBrk="1" hangingPunct="1"/>
            <a:r>
              <a:rPr lang="en-US" altLang="en-US"/>
              <a:t>XML and xml prefixes reserved for XML tags only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E5E788-028E-4C26-A746-0220F6E2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F59D80-A63F-4EC7-ACA3-8FEE58C47851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9B6FC1E-5D84-4FC4-8571-F52CD99A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Document Type Definitions (DTD)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73169F4B-FF3C-4098-91FB-C2F959F6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with .dtd extension that describes elements</a:t>
            </a:r>
          </a:p>
          <a:p>
            <a:pPr eaLnBrk="1" hangingPunct="1"/>
            <a:r>
              <a:rPr lang="en-US" altLang="en-US"/>
              <a:t>Provides composition of database’s logical model</a:t>
            </a:r>
          </a:p>
          <a:p>
            <a:pPr eaLnBrk="1" hangingPunct="1"/>
            <a:r>
              <a:rPr lang="en-US" altLang="en-US"/>
              <a:t>Defines the syntax rules or valid tags for each type of XML document</a:t>
            </a:r>
          </a:p>
          <a:p>
            <a:pPr eaLnBrk="1" hangingPunct="1"/>
            <a:r>
              <a:rPr lang="en-US" altLang="en-US"/>
              <a:t>Companies engaging in e-commerce transaction must develop and share DTDs</a:t>
            </a:r>
          </a:p>
          <a:p>
            <a:pPr eaLnBrk="1" hangingPunct="1"/>
            <a:r>
              <a:rPr lang="en-US" altLang="en-US"/>
              <a:t>DTD referenced from inside XML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EFC21-C767-4252-A62E-5ABDBCDD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3E767-3E6C-4A7B-B74E-03A25F8DFE76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F3EF357-3778-4AAA-A3C6-950F5F4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Schemas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2A24997-469D-4FDD-92D1-10E76B25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data definition language</a:t>
            </a:r>
          </a:p>
          <a:p>
            <a:pPr eaLnBrk="1" hangingPunct="1"/>
            <a:r>
              <a:rPr lang="en-US" altLang="en-US"/>
              <a:t>Describes the structure of XML data documents</a:t>
            </a:r>
          </a:p>
          <a:p>
            <a:pPr eaLnBrk="1" hangingPunct="1"/>
            <a:r>
              <a:rPr lang="en-US" altLang="en-US"/>
              <a:t>Advantage</a:t>
            </a:r>
          </a:p>
          <a:p>
            <a:pPr lvl="1" eaLnBrk="1" hangingPunct="1"/>
            <a:r>
              <a:rPr lang="en-US" altLang="en-US"/>
              <a:t>More closely maps to database terminology and features</a:t>
            </a:r>
          </a:p>
          <a:p>
            <a:pPr eaLnBrk="1" hangingPunct="1"/>
            <a:r>
              <a:rPr lang="en-US" altLang="en-US" b="1"/>
              <a:t>XML schema definition (XSD)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File uses syntax similar to XML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41561-24F7-4800-890B-E8F5CA73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108E39-0412-4536-9C48-3FA0B7877CC3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2526717-5400-471D-A629-27B95904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Presentation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A384721-82EC-4D48-8312-0F10EF99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separates data structure from presentation and processing</a:t>
            </a:r>
          </a:p>
          <a:p>
            <a:pPr eaLnBrk="1" hangingPunct="1"/>
            <a:r>
              <a:rPr lang="en-US" altLang="en-US"/>
              <a:t>Extensible Style Language (XSL) displays XML data</a:t>
            </a:r>
          </a:p>
          <a:p>
            <a:pPr lvl="1" eaLnBrk="1" hangingPunct="1"/>
            <a:r>
              <a:rPr lang="en-US" altLang="en-US"/>
              <a:t>Defines the rules by which XML data are formatted and displayed</a:t>
            </a:r>
          </a:p>
          <a:p>
            <a:pPr lvl="1" eaLnBrk="1" hangingPunct="1"/>
            <a:r>
              <a:rPr lang="en-US" altLang="en-US"/>
              <a:t>Parts:</a:t>
            </a:r>
          </a:p>
          <a:p>
            <a:pPr lvl="2" eaLnBrk="1" hangingPunct="1"/>
            <a:r>
              <a:rPr lang="en-US" altLang="en-US"/>
              <a:t>Extensible Style Language Transformations (XSLT)</a:t>
            </a:r>
          </a:p>
          <a:p>
            <a:pPr lvl="2" eaLnBrk="1" hangingPunct="1"/>
            <a:r>
              <a:rPr lang="en-US" altLang="en-US"/>
              <a:t>XSL style sheets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3234CF-1148-4C28-B241-5773A952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88B057-6F23-4C05-8426-93DC16E7E7A1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9473B31-F52E-4E14-80E7-02DF5890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XML Applications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F61BD306-7731-47EE-8C6F-ECF4D19C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B2B exchanges</a:t>
            </a:r>
          </a:p>
          <a:p>
            <a:pPr eaLnBrk="1" hangingPunct="1"/>
            <a:r>
              <a:rPr lang="en-US" altLang="en-US"/>
              <a:t>Legacy systems integration</a:t>
            </a:r>
          </a:p>
          <a:p>
            <a:pPr eaLnBrk="1" hangingPunct="1"/>
            <a:r>
              <a:rPr lang="en-US" altLang="en-US"/>
              <a:t>Web page development</a:t>
            </a:r>
          </a:p>
          <a:p>
            <a:pPr eaLnBrk="1" hangingPunct="1"/>
            <a:r>
              <a:rPr lang="en-US" altLang="en-US"/>
              <a:t>Database support</a:t>
            </a:r>
          </a:p>
          <a:p>
            <a:pPr eaLnBrk="1" hangingPunct="1"/>
            <a:r>
              <a:rPr lang="en-US" altLang="en-US"/>
              <a:t>Database meta-dictionaries</a:t>
            </a:r>
          </a:p>
          <a:p>
            <a:pPr eaLnBrk="1" hangingPunct="1"/>
            <a:r>
              <a:rPr lang="en-US" altLang="en-US"/>
              <a:t>XML databases</a:t>
            </a:r>
          </a:p>
          <a:p>
            <a:pPr eaLnBrk="1" hangingPunct="1"/>
            <a:r>
              <a:rPr lang="en-US" altLang="en-US"/>
              <a:t>XML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53814-A100-46E8-91ED-81E94D37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C333CE-7FAA-4D47-9D13-F28A71EEBF5E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44412AC-3D36-4C00-9EB3-6AFA1DFF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Cloud Computing Services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488FD30A-861C-4A75-89D5-C8AA9E3A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model that enables access to a shared pool of configurable computer resources that can be:</a:t>
            </a:r>
          </a:p>
          <a:p>
            <a:pPr lvl="1" eaLnBrk="1" hangingPunct="1"/>
            <a:r>
              <a:rPr lang="en-US" altLang="en-US"/>
              <a:t>Rapidly provisioned </a:t>
            </a:r>
          </a:p>
          <a:p>
            <a:pPr lvl="1" eaLnBrk="1" hangingPunct="1"/>
            <a:r>
              <a:rPr lang="en-US" altLang="en-US"/>
              <a:t>Released with minimal management effort or service provider interaction</a:t>
            </a:r>
          </a:p>
          <a:p>
            <a:pPr eaLnBrk="1" hangingPunct="1"/>
            <a:r>
              <a:rPr lang="en-US" altLang="en-US"/>
              <a:t>Potential to become a game changer</a:t>
            </a:r>
          </a:p>
          <a:p>
            <a:pPr eaLnBrk="1" hangingPunct="1"/>
            <a:r>
              <a:rPr lang="en-US" altLang="en-US"/>
              <a:t>Eliminates financial and technological barriers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6CFF5F-5B03-46D7-BD7C-4EF401D4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9D2C1F-F94D-4D37-BDE3-1B1C71889FDB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DD95EC6-1027-4434-8AE7-48DACD28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14.20 - Cloud services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DB5F7CD3-4739-4DCD-A407-E61D11F2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600200"/>
            <a:ext cx="661987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EA550-5A9D-443D-9266-68082375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0FE0AB-9665-4B53-92F8-D7B0A5A5BD38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DCE8AF4D-7B2C-4133-A269-B3D5BF32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Cloud Implementation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3377EA-BCBA-40FB-9F9A-88A8A92EA5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8077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356F4-64EE-4430-9813-BC874BC8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2CBDF7-ADE4-47B6-8FCC-B7CE8DDD5E0A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E37281C-DC02-4909-A5C2-E6F52061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Characteristics of Cloud Services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2A8BCD7B-D1D1-4FA8-BBD7-AFFFCC5D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Ubiquitous access via Internet technologies</a:t>
            </a:r>
          </a:p>
          <a:p>
            <a:pPr eaLnBrk="1" hangingPunct="1"/>
            <a:r>
              <a:rPr lang="en-US" altLang="en-US"/>
              <a:t>Shared infrastructure</a:t>
            </a:r>
          </a:p>
          <a:p>
            <a:pPr eaLnBrk="1" hangingPunct="1"/>
            <a:r>
              <a:rPr lang="en-US" altLang="en-US"/>
              <a:t>Lower costs and variable pricing</a:t>
            </a:r>
          </a:p>
          <a:p>
            <a:pPr eaLnBrk="1" hangingPunct="1"/>
            <a:r>
              <a:rPr lang="en-US" altLang="en-US"/>
              <a:t>Flexible and scalable services</a:t>
            </a:r>
          </a:p>
          <a:p>
            <a:pPr eaLnBrk="1" hangingPunct="1"/>
            <a:r>
              <a:rPr lang="en-US" altLang="en-US"/>
              <a:t>Dynamic provisioning</a:t>
            </a:r>
          </a:p>
          <a:p>
            <a:pPr eaLnBrk="1" hangingPunct="1"/>
            <a:r>
              <a:rPr lang="en-US" altLang="en-US"/>
              <a:t>Service orientation</a:t>
            </a:r>
          </a:p>
          <a:p>
            <a:pPr eaLnBrk="1" hangingPunct="1"/>
            <a:r>
              <a:rPr lang="en-US" altLang="en-US"/>
              <a:t>Managed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DA9BB-C158-402E-BEB7-224DB610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C31624-7DCA-48AC-A5C6-E7DCF46386D0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8A83EB2-896E-4B61-9DD1-9ECA47AB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Native SQL Connectivity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C76FE4C5-F903-4A79-BC51-4CF37810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Connection interface provided by database vendors, which is unique to each vendor</a:t>
            </a:r>
          </a:p>
          <a:p>
            <a:pPr eaLnBrk="1" hangingPunct="1"/>
            <a:r>
              <a:rPr lang="en-US" altLang="en-US"/>
              <a:t>Interfaces are optimized for particular vendor’s DBMS</a:t>
            </a:r>
          </a:p>
          <a:p>
            <a:pPr lvl="1" eaLnBrk="1" hangingPunct="1"/>
            <a:r>
              <a:rPr lang="en-US" altLang="en-US"/>
              <a:t>Maintenance is a burden for the programmer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1A916-99BE-4E01-A516-173D1FB9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98A7FD-0BBB-4EE2-B086-950CF9348ED7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75E9DDB-6988-4ADF-931D-ED0A673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14.22 - Types of cloud services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1A8BABDD-2A60-4EB7-A5D1-A8777FE3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28775"/>
            <a:ext cx="5181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08AF5-95A6-479E-8F87-AA548B9B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A453EB-62F9-4A9F-BDC4-99DF9A683D20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A0B6F0B6-F72E-4312-8474-C932EDC2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382000" cy="1069975"/>
          </a:xfrm>
        </p:spPr>
        <p:txBody>
          <a:bodyPr/>
          <a:lstStyle/>
          <a:p>
            <a:r>
              <a:rPr lang="en-US" altLang="en-US"/>
              <a:t>Advantages and Disadvantages of Cloud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569A7-17CB-4EC5-BD04-45F991F7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244725"/>
            <a:ext cx="4041775" cy="4572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320CB-07EC-4898-94BD-1460BB6B863A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721225" y="2244725"/>
            <a:ext cx="4041775" cy="4572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Disadvantages</a:t>
            </a:r>
          </a:p>
        </p:txBody>
      </p:sp>
      <p:sp>
        <p:nvSpPr>
          <p:cNvPr id="54277" name="Content Placeholder 4">
            <a:extLst>
              <a:ext uri="{FF2B5EF4-FFF2-40B4-BE49-F238E27FC236}">
                <a16:creationId xmlns:a16="http://schemas.microsoft.com/office/drawing/2014/main" id="{608CAB8D-45A5-4050-BBF1-4C28D648FD1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381000" y="2708275"/>
            <a:ext cx="4041775" cy="3886200"/>
          </a:xfrm>
        </p:spPr>
        <p:txBody>
          <a:bodyPr/>
          <a:lstStyle/>
          <a:p>
            <a:r>
              <a:rPr lang="en-US" altLang="en-US"/>
              <a:t>Low initial cost of entry</a:t>
            </a:r>
          </a:p>
          <a:p>
            <a:r>
              <a:rPr lang="en-US" altLang="en-US"/>
              <a:t>Scalability/ Elasticity</a:t>
            </a:r>
          </a:p>
          <a:p>
            <a:r>
              <a:rPr lang="en-US" altLang="en-US"/>
              <a:t>Support for mobile computing</a:t>
            </a:r>
          </a:p>
          <a:p>
            <a:r>
              <a:rPr lang="en-US" altLang="en-US"/>
              <a:t>Ubiquitous access</a:t>
            </a:r>
          </a:p>
          <a:p>
            <a:r>
              <a:rPr lang="en-US" altLang="en-US"/>
              <a:t>High reliability and performance</a:t>
            </a:r>
          </a:p>
          <a:p>
            <a:r>
              <a:rPr lang="en-US" altLang="en-US"/>
              <a:t>Fast provisioning</a:t>
            </a:r>
          </a:p>
          <a:p>
            <a:r>
              <a:rPr lang="en-US" altLang="en-US"/>
              <a:t>Managed infrastructure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4278" name="Content Placeholder 5">
            <a:extLst>
              <a:ext uri="{FF2B5EF4-FFF2-40B4-BE49-F238E27FC236}">
                <a16:creationId xmlns:a16="http://schemas.microsoft.com/office/drawing/2014/main" id="{EB4A3AF2-B910-49E1-B2B4-08413FC88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8050" y="2708275"/>
            <a:ext cx="4041775" cy="3886200"/>
          </a:xfrm>
        </p:spPr>
        <p:txBody>
          <a:bodyPr/>
          <a:lstStyle/>
          <a:p>
            <a:r>
              <a:rPr lang="en-US" altLang="en-US"/>
              <a:t>Issues of security, privacy and compliance</a:t>
            </a:r>
          </a:p>
          <a:p>
            <a:r>
              <a:rPr lang="en-US" altLang="en-US"/>
              <a:t> Hidden costs of implementation and operation</a:t>
            </a:r>
          </a:p>
          <a:p>
            <a:r>
              <a:rPr lang="en-US" altLang="en-US"/>
              <a:t>Data migration</a:t>
            </a:r>
          </a:p>
          <a:p>
            <a:r>
              <a:rPr lang="en-US" altLang="en-US"/>
              <a:t>Complex licensing schemes</a:t>
            </a:r>
          </a:p>
          <a:p>
            <a:r>
              <a:rPr lang="en-US" altLang="en-US"/>
              <a:t>Loss of ownership and control</a:t>
            </a:r>
          </a:p>
          <a:p>
            <a:r>
              <a:rPr lang="en-US" altLang="en-US"/>
              <a:t>Organization culture</a:t>
            </a:r>
          </a:p>
          <a:p>
            <a:r>
              <a:rPr lang="en-US" altLang="en-US"/>
              <a:t>Difficult integration with IT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FFFEA-B89E-4B16-8747-82FE70374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639595-082D-4CA1-B264-CE91CC01E950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E9B8367-151D-4B16-9F78-EDDC2233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Data Services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CD8CFCC6-D5DB-4D4F-84C8-26826FF4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Cloud computing-based data management service</a:t>
            </a:r>
          </a:p>
          <a:p>
            <a:pPr eaLnBrk="1" hangingPunct="1"/>
            <a:r>
              <a:rPr lang="en-US" altLang="en-US"/>
              <a:t>Provide relational data management to companies</a:t>
            </a:r>
          </a:p>
          <a:p>
            <a:pPr eaLnBrk="1" hangingPunct="1"/>
            <a:r>
              <a:rPr lang="en-US" altLang="en-US"/>
              <a:t>Avoid high cost of personnel/maintenance</a:t>
            </a:r>
          </a:p>
          <a:p>
            <a:pPr eaLnBrk="1" hangingPunct="1"/>
            <a:r>
              <a:rPr lang="en-US" altLang="en-US"/>
              <a:t>Leverage Internet to provide:</a:t>
            </a:r>
          </a:p>
          <a:p>
            <a:pPr lvl="1" eaLnBrk="1" hangingPunct="1"/>
            <a:r>
              <a:rPr lang="en-US" altLang="en-US"/>
              <a:t>Hosted data management</a:t>
            </a:r>
          </a:p>
          <a:p>
            <a:pPr lvl="1" eaLnBrk="1" hangingPunct="1"/>
            <a:r>
              <a:rPr lang="en-US" altLang="en-US"/>
              <a:t>Standard protocols</a:t>
            </a:r>
          </a:p>
          <a:p>
            <a:pPr lvl="1" eaLnBrk="1" hangingPunct="1"/>
            <a:r>
              <a:rPr lang="en-US" altLang="en-US"/>
              <a:t>Common programming interface</a:t>
            </a:r>
          </a:p>
          <a:p>
            <a:pPr eaLnBrk="1" hangingPunct="1"/>
            <a:r>
              <a:rPr lang="en-US" altLang="en-US"/>
              <a:t>Assist businesses with limited information technology resources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7CE1-BB1E-47C5-B2C5-873A0E55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E00E6B-4E25-40D6-B20B-6B95863672C2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BABACAB-80F9-4BF1-82CC-B6DBB26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ODBC, DAO, and RDO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485D76-7BB3-4C98-BC39-F3B597E2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Open Database Connectivity (ODBC)</a:t>
            </a:r>
            <a:r>
              <a:rPr lang="en-US" altLang="en-US"/>
              <a:t>:Microsoft’s implementation of a superset of SQL Access Group </a:t>
            </a:r>
            <a:r>
              <a:rPr lang="en-US" altLang="en-US" b="1"/>
              <a:t>Call Level Interface (CLI) </a:t>
            </a:r>
            <a:r>
              <a:rPr lang="en-US" altLang="en-US"/>
              <a:t>standard for database access</a:t>
            </a:r>
            <a:endParaRPr lang="en-US" altLang="en-US" b="1"/>
          </a:p>
          <a:p>
            <a:pPr lvl="1" eaLnBrk="1" hangingPunct="1"/>
            <a:r>
              <a:rPr lang="en-US" altLang="en-US"/>
              <a:t>Widely supported database connectivity interface</a:t>
            </a:r>
          </a:p>
          <a:p>
            <a:pPr lvl="1" eaLnBrk="1" hangingPunct="1"/>
            <a:r>
              <a:rPr lang="en-US" altLang="en-US"/>
              <a:t>Allows Windows application to access relational data sources by using SQL via standard </a:t>
            </a:r>
            <a:r>
              <a:rPr lang="en-US" altLang="en-US" b="1"/>
              <a:t>application programming interface (API)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7D6F5-0E48-4A16-B3BF-C0922E04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C041CA-3922-40BC-BC29-B5A67CEF39D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CFF4C66-5E39-4E36-BBD9-08E8B5FC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ODBC, DAO, and RDO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4FC8583-FD6D-4FE1-A011-509832FE6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Data Access Objects (DAO</a:t>
            </a:r>
            <a:r>
              <a:rPr lang="en-US" altLang="en-US"/>
              <a:t>): Object-oriented API used to access MS Access, MS FoxPro, and dBase databases from Visual Basic programs</a:t>
            </a:r>
          </a:p>
          <a:p>
            <a:pPr lvl="1" eaLnBrk="1" hangingPunct="1"/>
            <a:r>
              <a:rPr lang="en-US" altLang="en-US"/>
              <a:t>Provides an optimized interface that expose functionality of Jet data engine to programmers</a:t>
            </a:r>
          </a:p>
          <a:p>
            <a:pPr lvl="1" eaLnBrk="1" hangingPunct="1"/>
            <a:r>
              <a:rPr lang="en-US" altLang="en-US"/>
              <a:t>DAO interface can be used to access other relational style data 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1A717-ECD2-46CB-AC2E-18E39325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3794E0-CA32-4B78-AA95-922ABA412A42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DBF101D-32C3-475B-AE5B-8DBBEC9E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ODBC, DAO, and RDO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5B69A06-4135-44BC-A90C-2CA3B7B9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Remote Data Objects (RDO)</a:t>
            </a:r>
            <a:endParaRPr lang="en-US" altLang="en-US"/>
          </a:p>
          <a:p>
            <a:pPr lvl="1" eaLnBrk="1" hangingPunct="1"/>
            <a:r>
              <a:rPr lang="en-US" altLang="en-US"/>
              <a:t>Higher-level object-oriented application interface used to access remote database servers</a:t>
            </a:r>
          </a:p>
          <a:p>
            <a:pPr eaLnBrk="1" hangingPunct="1"/>
            <a:r>
              <a:rPr lang="en-US" altLang="en-US" b="1"/>
              <a:t>Dynamic-link libraries (DLLs)</a:t>
            </a:r>
            <a:endParaRPr lang="en-US" altLang="en-US"/>
          </a:p>
          <a:p>
            <a:pPr lvl="1" eaLnBrk="1" hangingPunct="1"/>
            <a:r>
              <a:rPr lang="en-US" altLang="en-US"/>
              <a:t>Implements ODBC, DAO, and RDO as shared code that is dynamically linked to the Windows operating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66687-9F05-4AAC-AADD-E03B3FC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48D521-0E03-4448-AC59-A383DB2E02B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8227554-BA43-4E8F-9DE3-5084E3E8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14.2 - Using ODBC, DAO, and RDO to access databases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A2162D23-0B4A-4281-A584-47197B3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49413"/>
            <a:ext cx="44196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E2A672-EB09-471F-97CD-3440BFEB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DB82F1-F73B-4843-B90A-84BBDA8BAAE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52888D2-210D-4F04-9A5D-4B5C164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 of ODBC Architecture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65C1999-1CA2-4DE8-A2E9-AAC51859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High-level ODBC API through which application programs access ODBC functionality</a:t>
            </a:r>
          </a:p>
          <a:p>
            <a:pPr eaLnBrk="1" hangingPunct="1"/>
            <a:r>
              <a:rPr lang="en-US" altLang="en-US"/>
              <a:t>Driver manager that is in charge of managing all database connections</a:t>
            </a:r>
          </a:p>
          <a:p>
            <a:pPr eaLnBrk="1" hangingPunct="1"/>
            <a:r>
              <a:rPr lang="en-US" altLang="en-US"/>
              <a:t>ODBC driver that communicates directly to DBMS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A2E796-347E-4B15-B724-3D7EF0B1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EA5E89-3659-4F43-9C5E-5740B49C352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190</TotalTime>
  <Words>1548</Words>
  <Application>Microsoft Office PowerPoint</Application>
  <PresentationFormat>On-screen Show (4:3)</PresentationFormat>
  <Paragraphs>282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Georgia</vt:lpstr>
      <vt:lpstr>Arial</vt:lpstr>
      <vt:lpstr>Times New Roman</vt:lpstr>
      <vt:lpstr>Wingdings</vt:lpstr>
      <vt:lpstr>Calibri</vt:lpstr>
      <vt:lpstr>Urban</vt:lpstr>
      <vt:lpstr>PowerPoint Presentation</vt:lpstr>
      <vt:lpstr>Learning Objectives</vt:lpstr>
      <vt:lpstr>Database Connectivity</vt:lpstr>
      <vt:lpstr>Native SQL Connectivity</vt:lpstr>
      <vt:lpstr>ODBC, DAO, and RDO</vt:lpstr>
      <vt:lpstr>ODBC, DAO, and RDO</vt:lpstr>
      <vt:lpstr>ODBC, DAO, and RDO</vt:lpstr>
      <vt:lpstr>Figure 14.2 - Using ODBC, DAO, and RDO to access databases</vt:lpstr>
      <vt:lpstr>Components of ODBC Architecture</vt:lpstr>
      <vt:lpstr>Figure 14.3 - Configuring an Oracle Data Source</vt:lpstr>
      <vt:lpstr>Object Linking and Embedding for Database (OLE-DB)</vt:lpstr>
      <vt:lpstr>Object Linking and Embedding for Database (OLE-DB)</vt:lpstr>
      <vt:lpstr>Figure 14.5 - OLE-DB Architecture</vt:lpstr>
      <vt:lpstr>ADO.NET </vt:lpstr>
      <vt:lpstr>ADO.NET </vt:lpstr>
      <vt:lpstr>Figure 14.6 - ADO.NET Framework</vt:lpstr>
      <vt:lpstr>Java Database Connectivity (JDBC)</vt:lpstr>
      <vt:lpstr>Advantages of JDBC</vt:lpstr>
      <vt:lpstr>Figure 14.7 - JDBC Architecture</vt:lpstr>
      <vt:lpstr>Database Internet Connectivity</vt:lpstr>
      <vt:lpstr>Characteristics and Benefits of Internet Technologies</vt:lpstr>
      <vt:lpstr>Characteristics and Benefits of Internet Technologies</vt:lpstr>
      <vt:lpstr>Web-to-Database Middleware</vt:lpstr>
      <vt:lpstr>Web-to-Database Middleware</vt:lpstr>
      <vt:lpstr>Figure 14.9 - Web Server CGI and API Interfaces</vt:lpstr>
      <vt:lpstr>Web Browser </vt:lpstr>
      <vt:lpstr>Client-Side Extensions </vt:lpstr>
      <vt:lpstr>Web Application Servers</vt:lpstr>
      <vt:lpstr>Features of Web Application Servers </vt:lpstr>
      <vt:lpstr>Web Database Development</vt:lpstr>
      <vt:lpstr>Extensible Markup Language (XML)</vt:lpstr>
      <vt:lpstr>Document Type Definitions (DTD)</vt:lpstr>
      <vt:lpstr>XML Schemas</vt:lpstr>
      <vt:lpstr>XML Presentation</vt:lpstr>
      <vt:lpstr>XML Applications</vt:lpstr>
      <vt:lpstr>Cloud Computing Services</vt:lpstr>
      <vt:lpstr>Figure 14.20 - Cloud services</vt:lpstr>
      <vt:lpstr>Cloud Implementation Types</vt:lpstr>
      <vt:lpstr>Characteristics of Cloud Services</vt:lpstr>
      <vt:lpstr>Figure 14.22 - Types of cloud services</vt:lpstr>
      <vt:lpstr>Advantages and Disadvantages of Cloud Computing</vt:lpstr>
      <vt:lpstr>SQL Data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Taylan Unal</cp:lastModifiedBy>
  <cp:revision>25</cp:revision>
  <dcterms:created xsi:type="dcterms:W3CDTF">2014-01-28T12:09:28Z</dcterms:created>
  <dcterms:modified xsi:type="dcterms:W3CDTF">2018-11-15T02:17:33Z</dcterms:modified>
</cp:coreProperties>
</file>