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66" r:id="rId7"/>
    <p:sldId id="259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2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4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2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1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6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6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0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308AE-8CF4-49BC-812C-1A8223A6466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7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Subclasses and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a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define an entire hierarchy of classes.</a:t>
            </a:r>
          </a:p>
          <a:p>
            <a:pPr marL="0" indent="0">
              <a:buNone/>
            </a:pPr>
            <a:r>
              <a:rPr lang="en-US" dirty="0" smtClean="0"/>
              <a:t>			         Rock  </a:t>
            </a:r>
            <a:r>
              <a:rPr lang="en-US" sz="2000" dirty="0" smtClean="0"/>
              <a:t>color, weight  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Precious			    Fossil</a:t>
            </a:r>
          </a:p>
          <a:p>
            <a:pPr marL="0" indent="0">
              <a:buNone/>
            </a:pPr>
            <a:r>
              <a:rPr lang="en-US" dirty="0" smtClean="0"/>
              <a:t>	              </a:t>
            </a:r>
            <a:r>
              <a:rPr lang="en-US" sz="2000" dirty="0" smtClean="0"/>
              <a:t>value			  organism name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Metal			Gem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000" dirty="0"/>
              <a:t> </a:t>
            </a:r>
            <a:r>
              <a:rPr lang="en-US" sz="2000" dirty="0" smtClean="0"/>
              <a:t>  trade popularity	     carat weight, clarity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1447800"/>
            <a:ext cx="2971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2590800"/>
            <a:ext cx="25908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4191000"/>
            <a:ext cx="2209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4191000"/>
            <a:ext cx="2362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2590800"/>
            <a:ext cx="2514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3048000" y="2362200"/>
            <a:ext cx="9906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257800" y="2362200"/>
            <a:ext cx="17145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flipV="1">
            <a:off x="1790700" y="3962400"/>
            <a:ext cx="8001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</p:cNvCxnSpPr>
          <p:nvPr/>
        </p:nvCxnSpPr>
        <p:spPr>
          <a:xfrm flipH="1" flipV="1">
            <a:off x="3886200" y="3962400"/>
            <a:ext cx="8001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any super class, you can define a subclass that inherits all data fields and concrete methods (except constructors).</a:t>
            </a:r>
          </a:p>
          <a:p>
            <a:pPr lvl="1"/>
            <a:r>
              <a:rPr lang="en-US" dirty="0" smtClean="0"/>
              <a:t>The subclass need only define a constructor, and anything new that makes it different from the base class</a:t>
            </a:r>
          </a:p>
          <a:p>
            <a:pPr lvl="1"/>
            <a:r>
              <a:rPr lang="en-US" dirty="0" smtClean="0"/>
              <a:t>You can create an entire hierarchy of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Remember Rock?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3581400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public class Rock		</a:t>
            </a: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</a:rPr>
              <a:t>{</a:t>
            </a: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private String </a:t>
            </a:r>
            <a:r>
              <a:rPr lang="en-US" sz="1800" b="1" dirty="0" smtClean="0">
                <a:solidFill>
                  <a:srgbClr val="7030A0"/>
                </a:solidFill>
              </a:rPr>
              <a:t>color;</a:t>
            </a:r>
            <a:r>
              <a:rPr lang="en-US" sz="1800" b="1" dirty="0">
                <a:solidFill>
                  <a:srgbClr val="7030A0"/>
                </a:solidFill>
              </a:rPr>
              <a:t>	</a:t>
            </a: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</a:t>
            </a:r>
            <a:r>
              <a:rPr lang="en-US" sz="1800" b="1" dirty="0">
                <a:solidFill>
                  <a:srgbClr val="7030A0"/>
                </a:solidFill>
              </a:rPr>
              <a:t>private double weight;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</a:t>
            </a:r>
            <a:r>
              <a:rPr lang="en-US" sz="1800" b="1" dirty="0">
                <a:solidFill>
                  <a:srgbClr val="7030A0"/>
                </a:solidFill>
              </a:rPr>
              <a:t>public Rock()		</a:t>
            </a: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</a:t>
            </a:r>
            <a:r>
              <a:rPr lang="en-US" sz="18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color = “</a:t>
            </a:r>
            <a:r>
              <a:rPr lang="en-US" sz="1800" b="1" dirty="0">
                <a:solidFill>
                  <a:srgbClr val="C00000"/>
                </a:solidFill>
              </a:rPr>
              <a:t>grey</a:t>
            </a:r>
            <a:r>
              <a:rPr lang="en-US" sz="1800" b="1" dirty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weight = 0.5;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</a:t>
            </a:r>
            <a:r>
              <a:rPr lang="en-US" sz="1800" b="1" dirty="0">
                <a:solidFill>
                  <a:srgbClr val="7030A0"/>
                </a:solidFill>
              </a:rPr>
              <a:t>public Rock(String c, double w</a:t>
            </a:r>
            <a:r>
              <a:rPr lang="en-US" sz="18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</a:t>
            </a:r>
            <a:r>
              <a:rPr lang="en-US" sz="18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</a:t>
            </a:r>
            <a:r>
              <a:rPr lang="en-US" sz="1800" b="1" dirty="0" smtClean="0">
                <a:solidFill>
                  <a:srgbClr val="7030A0"/>
                </a:solidFill>
              </a:rPr>
              <a:t>     color </a:t>
            </a:r>
            <a:r>
              <a:rPr lang="en-US" sz="1800" b="1" dirty="0">
                <a:solidFill>
                  <a:srgbClr val="7030A0"/>
                </a:solidFill>
              </a:rPr>
              <a:t>= c;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     weight </a:t>
            </a:r>
            <a:r>
              <a:rPr lang="en-US" sz="1800" b="1" dirty="0">
                <a:solidFill>
                  <a:srgbClr val="7030A0"/>
                </a:solidFill>
              </a:rPr>
              <a:t>= w;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public </a:t>
            </a:r>
            <a:r>
              <a:rPr lang="en-US" sz="1800" b="1" dirty="0">
                <a:solidFill>
                  <a:srgbClr val="7030A0"/>
                </a:solidFill>
              </a:rPr>
              <a:t>String </a:t>
            </a:r>
            <a:r>
              <a:rPr lang="en-US" sz="1800" b="1" dirty="0" err="1">
                <a:solidFill>
                  <a:srgbClr val="7030A0"/>
                </a:solidFill>
              </a:rPr>
              <a:t>getColor</a:t>
            </a:r>
            <a:r>
              <a:rPr lang="en-US" sz="1800" b="1" dirty="0">
                <a:solidFill>
                  <a:srgbClr val="7030A0"/>
                </a:solidFill>
              </a:rPr>
              <a:t>()</a:t>
            </a:r>
            <a:r>
              <a:rPr lang="en-US" sz="1800" dirty="0">
                <a:solidFill>
                  <a:srgbClr val="7030A0"/>
                </a:solidFill>
              </a:rPr>
              <a:t>	</a:t>
            </a: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     return </a:t>
            </a:r>
            <a:r>
              <a:rPr lang="en-US" sz="1800" b="1" dirty="0">
                <a:solidFill>
                  <a:srgbClr val="7030A0"/>
                </a:solidFill>
              </a:rPr>
              <a:t>color</a:t>
            </a:r>
            <a:r>
              <a:rPr lang="en-US" sz="18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}</a:t>
            </a: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773669"/>
            <a:ext cx="4191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     public </a:t>
            </a:r>
            <a:r>
              <a:rPr lang="en-US" b="1" dirty="0">
                <a:solidFill>
                  <a:srgbClr val="7030A0"/>
                </a:solidFill>
              </a:rPr>
              <a:t>double </a:t>
            </a:r>
            <a:r>
              <a:rPr lang="en-US" b="1" dirty="0" err="1">
                <a:solidFill>
                  <a:srgbClr val="7030A0"/>
                </a:solidFill>
              </a:rPr>
              <a:t>getWeight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{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        return weight;</a:t>
            </a: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public </a:t>
            </a:r>
            <a:r>
              <a:rPr lang="en-US" b="1" dirty="0">
                <a:solidFill>
                  <a:srgbClr val="7030A0"/>
                </a:solidFill>
              </a:rPr>
              <a:t>void </a:t>
            </a:r>
            <a:r>
              <a:rPr lang="en-US" b="1" dirty="0" err="1">
                <a:solidFill>
                  <a:srgbClr val="7030A0"/>
                </a:solidFill>
              </a:rPr>
              <a:t>setWeight</a:t>
            </a:r>
            <a:r>
              <a:rPr lang="en-US" b="1" dirty="0">
                <a:solidFill>
                  <a:srgbClr val="7030A0"/>
                </a:solidFill>
              </a:rPr>
              <a:t>(double w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    {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        weight = w;		</a:t>
            </a: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}</a:t>
            </a: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public </a:t>
            </a:r>
            <a:r>
              <a:rPr lang="en-US" b="1" dirty="0">
                <a:solidFill>
                  <a:srgbClr val="7030A0"/>
                </a:solidFill>
              </a:rPr>
              <a:t>void </a:t>
            </a:r>
            <a:r>
              <a:rPr lang="en-US" b="1" dirty="0" err="1">
                <a:solidFill>
                  <a:srgbClr val="7030A0"/>
                </a:solidFill>
              </a:rPr>
              <a:t>breakInTwo</a:t>
            </a:r>
            <a:r>
              <a:rPr lang="en-US" b="1" dirty="0">
                <a:solidFill>
                  <a:srgbClr val="7030A0"/>
                </a:solidFill>
              </a:rPr>
              <a:t>()	</a:t>
            </a:r>
            <a:r>
              <a:rPr lang="en-US" b="1" dirty="0" smtClean="0">
                <a:solidFill>
                  <a:srgbClr val="7030A0"/>
                </a:solidFill>
              </a:rPr>
              <a:t>     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   {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        weight /= 2;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(“</a:t>
            </a:r>
            <a:r>
              <a:rPr lang="en-US" b="1" dirty="0">
                <a:solidFill>
                  <a:srgbClr val="C00000"/>
                </a:solidFill>
              </a:rPr>
              <a:t>CRACK!</a:t>
            </a:r>
            <a:r>
              <a:rPr lang="en-US" b="1" dirty="0">
                <a:solidFill>
                  <a:srgbClr val="7030A0"/>
                </a:solidFill>
              </a:rPr>
              <a:t>”);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   public String </a:t>
            </a:r>
            <a:r>
              <a:rPr lang="en-US" b="1" dirty="0" err="1">
                <a:solidFill>
                  <a:srgbClr val="7030A0"/>
                </a:solidFill>
              </a:rPr>
              <a:t>toString</a:t>
            </a:r>
            <a:r>
              <a:rPr lang="en-US" b="1" dirty="0">
                <a:solidFill>
                  <a:srgbClr val="7030A0"/>
                </a:solidFill>
              </a:rPr>
              <a:t>()	</a:t>
            </a:r>
            <a:r>
              <a:rPr lang="en-US" b="1" dirty="0" smtClean="0">
                <a:solidFill>
                  <a:srgbClr val="7030A0"/>
                </a:solidFill>
              </a:rPr>
              <a:t>     </a:t>
            </a: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{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        return color+ </a:t>
            </a:r>
            <a:r>
              <a:rPr lang="en-US" b="1" dirty="0">
                <a:solidFill>
                  <a:srgbClr val="C00000"/>
                </a:solidFill>
              </a:rPr>
              <a:t>“, “ </a:t>
            </a:r>
            <a:r>
              <a:rPr lang="en-US" b="1" dirty="0">
                <a:solidFill>
                  <a:srgbClr val="7030A0"/>
                </a:solidFill>
              </a:rPr>
              <a:t>+ weight + “ </a:t>
            </a:r>
            <a:r>
              <a:rPr lang="en-US" b="1" dirty="0" err="1">
                <a:solidFill>
                  <a:srgbClr val="C00000"/>
                </a:solidFill>
              </a:rPr>
              <a:t>lbs</a:t>
            </a:r>
            <a:r>
              <a:rPr lang="en-US" b="1" dirty="0">
                <a:solidFill>
                  <a:srgbClr val="7030A0"/>
                </a:solidFill>
              </a:rPr>
              <a:t>”;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}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3276600" cy="147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3451325"/>
            <a:ext cx="3276600" cy="147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4921450"/>
            <a:ext cx="3276600" cy="147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804149"/>
            <a:ext cx="3276600" cy="1100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57800" y="1905000"/>
            <a:ext cx="3276600" cy="1100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68686" y="3005851"/>
            <a:ext cx="3276600" cy="1489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57800" y="4495800"/>
            <a:ext cx="3657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subclass of Rock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public class Precious </a:t>
            </a:r>
            <a:r>
              <a:rPr lang="en-US" sz="2100" b="1" u="sng" dirty="0" smtClean="0">
                <a:solidFill>
                  <a:srgbClr val="7030A0"/>
                </a:solidFill>
              </a:rPr>
              <a:t>extends</a:t>
            </a:r>
            <a:r>
              <a:rPr lang="en-US" sz="2100" b="1" dirty="0" smtClean="0">
                <a:solidFill>
                  <a:srgbClr val="7030A0"/>
                </a:solidFill>
              </a:rPr>
              <a:t> Rock	</a:t>
            </a:r>
            <a:r>
              <a:rPr lang="en-US" sz="2100" dirty="0" smtClean="0">
                <a:solidFill>
                  <a:srgbClr val="C00000"/>
                </a:solidFill>
              </a:rPr>
              <a:t>//a Precious IS A Rock</a:t>
            </a:r>
            <a:endParaRPr lang="en-US" sz="21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{    					</a:t>
            </a:r>
            <a:r>
              <a:rPr lang="en-US" sz="2100" dirty="0" smtClean="0">
                <a:solidFill>
                  <a:srgbClr val="C00000"/>
                </a:solidFill>
              </a:rPr>
              <a:t>//what do we inherit?</a:t>
            </a:r>
            <a:endParaRPr lang="en-US" sz="21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private double value;			</a:t>
            </a:r>
            <a:r>
              <a:rPr lang="en-US" sz="2100" dirty="0" smtClean="0">
                <a:solidFill>
                  <a:srgbClr val="C00000"/>
                </a:solidFill>
              </a:rPr>
              <a:t>//dollars per ounce</a:t>
            </a:r>
          </a:p>
          <a:p>
            <a:pPr marL="0" indent="0">
              <a:buNone/>
            </a:pPr>
            <a:endParaRPr lang="en-US" sz="21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public Precious(String c, double w, double v)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     </a:t>
            </a:r>
            <a:r>
              <a:rPr lang="en-US" sz="2100" b="1" dirty="0" smtClean="0">
                <a:solidFill>
                  <a:srgbClr val="7030A0"/>
                </a:solidFill>
              </a:rPr>
              <a:t>super(c, </a:t>
            </a:r>
            <a:r>
              <a:rPr lang="en-US" sz="2100" b="1" dirty="0" smtClean="0">
                <a:solidFill>
                  <a:srgbClr val="7030A0"/>
                </a:solidFill>
              </a:rPr>
              <a:t>w);			</a:t>
            </a:r>
            <a:r>
              <a:rPr lang="en-US" sz="2100" dirty="0" smtClean="0">
                <a:solidFill>
                  <a:srgbClr val="C00000"/>
                </a:solidFill>
              </a:rPr>
              <a:t>//calls constructor from Rock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          value = v;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endParaRPr lang="en-US" sz="21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     public double </a:t>
            </a:r>
            <a:r>
              <a:rPr lang="en-US" sz="2100" b="1" dirty="0" err="1" smtClean="0">
                <a:solidFill>
                  <a:srgbClr val="7030A0"/>
                </a:solidFill>
              </a:rPr>
              <a:t>getValue</a:t>
            </a:r>
            <a:r>
              <a:rPr lang="en-US" sz="2100" b="1" dirty="0" smtClean="0">
                <a:solidFill>
                  <a:srgbClr val="7030A0"/>
                </a:solidFill>
              </a:rPr>
              <a:t>()		</a:t>
            </a:r>
            <a:r>
              <a:rPr lang="en-US" sz="2100" dirty="0" smtClean="0">
                <a:solidFill>
                  <a:srgbClr val="C00000"/>
                </a:solidFill>
              </a:rPr>
              <a:t>//</a:t>
            </a:r>
            <a:r>
              <a:rPr lang="en-US" sz="2100" dirty="0" err="1" smtClean="0">
                <a:solidFill>
                  <a:srgbClr val="C00000"/>
                </a:solidFill>
              </a:rPr>
              <a:t>accessor</a:t>
            </a:r>
            <a:endParaRPr lang="en-US" sz="21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     return value;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387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      public void </a:t>
            </a:r>
            <a:r>
              <a:rPr lang="en-US" sz="2100" b="1" dirty="0" err="1" smtClean="0">
                <a:solidFill>
                  <a:srgbClr val="7030A0"/>
                </a:solidFill>
              </a:rPr>
              <a:t>setValue</a:t>
            </a:r>
            <a:r>
              <a:rPr lang="en-US" sz="2100" b="1" dirty="0" smtClean="0">
                <a:solidFill>
                  <a:srgbClr val="7030A0"/>
                </a:solidFill>
              </a:rPr>
              <a:t>(double v)	</a:t>
            </a:r>
            <a:r>
              <a:rPr lang="en-US" sz="2100" dirty="0" smtClean="0">
                <a:solidFill>
                  <a:srgbClr val="C00000"/>
                </a:solidFill>
              </a:rPr>
              <a:t>//</a:t>
            </a:r>
            <a:r>
              <a:rPr lang="en-US" sz="2100" dirty="0" err="1" smtClean="0">
                <a:solidFill>
                  <a:srgbClr val="C00000"/>
                </a:solidFill>
              </a:rPr>
              <a:t>mutator</a:t>
            </a:r>
            <a:endParaRPr lang="en-US" sz="21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          value = v;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endParaRPr lang="en-US" sz="21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     public String </a:t>
            </a:r>
            <a:r>
              <a:rPr lang="en-US" sz="2100" b="1" dirty="0" err="1" smtClean="0">
                <a:solidFill>
                  <a:srgbClr val="7030A0"/>
                </a:solidFill>
              </a:rPr>
              <a:t>toString</a:t>
            </a:r>
            <a:r>
              <a:rPr lang="en-US" sz="2100" b="1" dirty="0" smtClean="0">
                <a:solidFill>
                  <a:srgbClr val="7030A0"/>
                </a:solidFill>
              </a:rPr>
              <a:t>()	              	</a:t>
            </a:r>
            <a:r>
              <a:rPr lang="en-US" sz="2100" dirty="0" smtClean="0">
                <a:solidFill>
                  <a:srgbClr val="C00000"/>
                </a:solidFill>
              </a:rPr>
              <a:t>//override inherited </a:t>
            </a:r>
            <a:r>
              <a:rPr lang="en-US" sz="2100" dirty="0" err="1" smtClean="0">
                <a:solidFill>
                  <a:srgbClr val="C00000"/>
                </a:solidFill>
              </a:rPr>
              <a:t>toString</a:t>
            </a:r>
            <a:endParaRPr lang="en-US" sz="21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{   </a:t>
            </a:r>
            <a:r>
              <a:rPr lang="en-US" sz="2100" dirty="0" smtClean="0">
                <a:solidFill>
                  <a:srgbClr val="C00000"/>
                </a:solidFill>
              </a:rPr>
              <a:t>//calls Rock’s </a:t>
            </a:r>
            <a:r>
              <a:rPr lang="en-US" sz="2100" dirty="0" err="1" smtClean="0">
                <a:solidFill>
                  <a:srgbClr val="C00000"/>
                </a:solidFill>
              </a:rPr>
              <a:t>toString</a:t>
            </a:r>
            <a:r>
              <a:rPr lang="en-US" sz="2100" dirty="0" smtClean="0">
                <a:solidFill>
                  <a:srgbClr val="C00000"/>
                </a:solidFill>
              </a:rPr>
              <a:t> and adds more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          </a:t>
            </a:r>
            <a:r>
              <a:rPr lang="en-US" sz="2100" b="1" dirty="0" smtClean="0">
                <a:solidFill>
                  <a:srgbClr val="7030A0"/>
                </a:solidFill>
              </a:rPr>
              <a:t>return </a:t>
            </a:r>
            <a:r>
              <a:rPr lang="en-US" sz="2100" b="1" dirty="0" err="1" smtClean="0">
                <a:solidFill>
                  <a:srgbClr val="7030A0"/>
                </a:solidFill>
              </a:rPr>
              <a:t>super.toString</a:t>
            </a:r>
            <a:r>
              <a:rPr lang="en-US" sz="2100" b="1" dirty="0" smtClean="0">
                <a:solidFill>
                  <a:srgbClr val="7030A0"/>
                </a:solidFill>
              </a:rPr>
              <a:t>() + </a:t>
            </a:r>
            <a:r>
              <a:rPr lang="en-US" sz="2100" b="1" dirty="0" smtClean="0">
                <a:solidFill>
                  <a:srgbClr val="C00000"/>
                </a:solidFill>
              </a:rPr>
              <a:t>“, $“ </a:t>
            </a:r>
            <a:r>
              <a:rPr lang="en-US" sz="2100" b="1" dirty="0" smtClean="0">
                <a:solidFill>
                  <a:srgbClr val="7030A0"/>
                </a:solidFill>
              </a:rPr>
              <a:t>+ value + “ </a:t>
            </a:r>
            <a:r>
              <a:rPr lang="en-US" sz="2100" b="1" dirty="0" smtClean="0">
                <a:solidFill>
                  <a:srgbClr val="C00000"/>
                </a:solidFill>
              </a:rPr>
              <a:t>per </a:t>
            </a:r>
            <a:r>
              <a:rPr lang="en-US" sz="2100" b="1" dirty="0" err="1" smtClean="0">
                <a:solidFill>
                  <a:srgbClr val="C00000"/>
                </a:solidFill>
              </a:rPr>
              <a:t>oz</a:t>
            </a:r>
            <a:r>
              <a:rPr lang="en-US" sz="2100" b="1" dirty="0" smtClean="0">
                <a:solidFill>
                  <a:srgbClr val="7030A0"/>
                </a:solidFill>
              </a:rPr>
              <a:t>”; </a:t>
            </a:r>
            <a:endParaRPr lang="en-US" sz="21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Note: in </a:t>
            </a:r>
            <a:r>
              <a:rPr lang="en-US" sz="2000" b="1" dirty="0" err="1" smtClean="0"/>
              <a:t>toString</a:t>
            </a:r>
            <a:r>
              <a:rPr lang="en-US" sz="2000" b="1" dirty="0" smtClean="0"/>
              <a:t>(), we can not do this:</a:t>
            </a:r>
          </a:p>
          <a:p>
            <a:pPr marL="0" indent="0">
              <a:buNone/>
            </a:pPr>
            <a:r>
              <a:rPr lang="en-US" sz="2000" b="1" dirty="0" smtClean="0"/>
              <a:t>return color+ “, “ + weight + “ </a:t>
            </a:r>
            <a:r>
              <a:rPr lang="en-US" sz="2000" b="1" dirty="0" err="1" smtClean="0"/>
              <a:t>lbs</a:t>
            </a:r>
            <a:r>
              <a:rPr lang="en-US" sz="2000" b="1" dirty="0" smtClean="0"/>
              <a:t>” + “, $“ + value + “ per </a:t>
            </a:r>
            <a:r>
              <a:rPr lang="en-US" sz="2000" b="1" dirty="0" err="1" smtClean="0"/>
              <a:t>oz</a:t>
            </a:r>
            <a:r>
              <a:rPr lang="en-US" sz="2000" b="1" dirty="0" smtClean="0"/>
              <a:t>”;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Why?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      public void </a:t>
            </a:r>
            <a:r>
              <a:rPr lang="en-US" sz="2100" b="1" dirty="0" err="1" smtClean="0">
                <a:solidFill>
                  <a:srgbClr val="7030A0"/>
                </a:solidFill>
              </a:rPr>
              <a:t>setValue</a:t>
            </a:r>
            <a:r>
              <a:rPr lang="en-US" sz="2100" b="1" dirty="0" smtClean="0">
                <a:solidFill>
                  <a:srgbClr val="7030A0"/>
                </a:solidFill>
              </a:rPr>
              <a:t>(double v)	</a:t>
            </a:r>
            <a:r>
              <a:rPr lang="en-US" sz="2100" dirty="0" smtClean="0">
                <a:solidFill>
                  <a:srgbClr val="C00000"/>
                </a:solidFill>
              </a:rPr>
              <a:t>//</a:t>
            </a:r>
            <a:r>
              <a:rPr lang="en-US" sz="2100" dirty="0" err="1" smtClean="0">
                <a:solidFill>
                  <a:srgbClr val="C00000"/>
                </a:solidFill>
              </a:rPr>
              <a:t>mutator</a:t>
            </a:r>
            <a:endParaRPr lang="en-US" sz="21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          value = v;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endParaRPr lang="en-US" sz="21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     public String </a:t>
            </a:r>
            <a:r>
              <a:rPr lang="en-US" sz="2100" b="1" dirty="0" err="1" smtClean="0">
                <a:solidFill>
                  <a:srgbClr val="7030A0"/>
                </a:solidFill>
              </a:rPr>
              <a:t>toString</a:t>
            </a:r>
            <a:r>
              <a:rPr lang="en-US" sz="2100" b="1" dirty="0" smtClean="0">
                <a:solidFill>
                  <a:srgbClr val="7030A0"/>
                </a:solidFill>
              </a:rPr>
              <a:t>()	              	</a:t>
            </a:r>
            <a:r>
              <a:rPr lang="en-US" sz="2100" dirty="0" smtClean="0">
                <a:solidFill>
                  <a:srgbClr val="C00000"/>
                </a:solidFill>
              </a:rPr>
              <a:t>//override inherited </a:t>
            </a:r>
            <a:r>
              <a:rPr lang="en-US" sz="2100" dirty="0" err="1" smtClean="0">
                <a:solidFill>
                  <a:srgbClr val="C00000"/>
                </a:solidFill>
              </a:rPr>
              <a:t>toString</a:t>
            </a:r>
            <a:endParaRPr lang="en-US" sz="21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{   </a:t>
            </a:r>
            <a:r>
              <a:rPr lang="en-US" sz="2100" dirty="0" smtClean="0">
                <a:solidFill>
                  <a:srgbClr val="C00000"/>
                </a:solidFill>
              </a:rPr>
              <a:t>//calls Rock’s </a:t>
            </a:r>
            <a:r>
              <a:rPr lang="en-US" sz="2100" dirty="0" err="1" smtClean="0">
                <a:solidFill>
                  <a:srgbClr val="C00000"/>
                </a:solidFill>
              </a:rPr>
              <a:t>toString</a:t>
            </a:r>
            <a:r>
              <a:rPr lang="en-US" sz="2100" dirty="0" smtClean="0">
                <a:solidFill>
                  <a:srgbClr val="C00000"/>
                </a:solidFill>
              </a:rPr>
              <a:t> and adds more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          </a:t>
            </a:r>
            <a:r>
              <a:rPr lang="en-US" sz="2100" b="1" dirty="0" smtClean="0">
                <a:solidFill>
                  <a:srgbClr val="7030A0"/>
                </a:solidFill>
              </a:rPr>
              <a:t>return </a:t>
            </a:r>
            <a:r>
              <a:rPr lang="en-US" sz="2100" b="1" dirty="0" err="1" smtClean="0">
                <a:solidFill>
                  <a:srgbClr val="7030A0"/>
                </a:solidFill>
              </a:rPr>
              <a:t>super.toString</a:t>
            </a:r>
            <a:r>
              <a:rPr lang="en-US" sz="2100" b="1" dirty="0" smtClean="0">
                <a:solidFill>
                  <a:srgbClr val="7030A0"/>
                </a:solidFill>
              </a:rPr>
              <a:t>() + </a:t>
            </a:r>
            <a:r>
              <a:rPr lang="en-US" sz="2100" b="1" dirty="0" smtClean="0">
                <a:solidFill>
                  <a:srgbClr val="C00000"/>
                </a:solidFill>
              </a:rPr>
              <a:t>“, $“ </a:t>
            </a:r>
            <a:r>
              <a:rPr lang="en-US" sz="2100" b="1" dirty="0" smtClean="0">
                <a:solidFill>
                  <a:srgbClr val="7030A0"/>
                </a:solidFill>
              </a:rPr>
              <a:t>+ value + “ </a:t>
            </a:r>
            <a:r>
              <a:rPr lang="en-US" sz="2100" b="1" dirty="0" smtClean="0">
                <a:solidFill>
                  <a:srgbClr val="C00000"/>
                </a:solidFill>
              </a:rPr>
              <a:t>per </a:t>
            </a:r>
            <a:r>
              <a:rPr lang="en-US" sz="2100" b="1" dirty="0" err="1" smtClean="0">
                <a:solidFill>
                  <a:srgbClr val="C00000"/>
                </a:solidFill>
              </a:rPr>
              <a:t>oz</a:t>
            </a:r>
            <a:r>
              <a:rPr lang="en-US" sz="2100" b="1" dirty="0" smtClean="0">
                <a:solidFill>
                  <a:srgbClr val="7030A0"/>
                </a:solidFill>
              </a:rPr>
              <a:t>”; </a:t>
            </a:r>
            <a:endParaRPr lang="en-US" sz="21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Note: in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(), we can not do this:</a:t>
            </a:r>
          </a:p>
          <a:p>
            <a:pPr marL="0" indent="0">
              <a:buNone/>
            </a:pPr>
            <a:r>
              <a:rPr lang="en-US" sz="2000" dirty="0" smtClean="0"/>
              <a:t>return color+ “, “ + weight + “ </a:t>
            </a:r>
            <a:r>
              <a:rPr lang="en-US" sz="2000" dirty="0" err="1" smtClean="0"/>
              <a:t>lbs</a:t>
            </a:r>
            <a:r>
              <a:rPr lang="en-US" sz="2000" dirty="0" smtClean="0"/>
              <a:t>” + “, $“ + value + “ per </a:t>
            </a:r>
            <a:r>
              <a:rPr lang="en-US" sz="2000" dirty="0" err="1" smtClean="0"/>
              <a:t>oz</a:t>
            </a:r>
            <a:r>
              <a:rPr lang="en-US" sz="2000" dirty="0" smtClean="0"/>
              <a:t>”;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Why?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Because </a:t>
            </a:r>
            <a:r>
              <a:rPr lang="en-US" sz="2000" b="1" dirty="0">
                <a:solidFill>
                  <a:srgbClr val="7030A0"/>
                </a:solidFill>
              </a:rPr>
              <a:t>color</a:t>
            </a:r>
            <a:r>
              <a:rPr lang="en-US" sz="2000" b="1" dirty="0">
                <a:solidFill>
                  <a:srgbClr val="002060"/>
                </a:solidFill>
              </a:rPr>
              <a:t> and </a:t>
            </a:r>
            <a:r>
              <a:rPr lang="en-US" sz="2000" b="1" dirty="0">
                <a:solidFill>
                  <a:srgbClr val="7030A0"/>
                </a:solidFill>
              </a:rPr>
              <a:t>weight</a:t>
            </a:r>
            <a:r>
              <a:rPr lang="en-US" sz="2000" b="1" dirty="0">
                <a:solidFill>
                  <a:srgbClr val="002060"/>
                </a:solidFill>
              </a:rPr>
              <a:t> are private in Rock.java (even though inherited)</a:t>
            </a: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Instances of Precious Rocks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public static void main(String[] </a:t>
            </a:r>
            <a:r>
              <a:rPr lang="en-US" sz="2600" b="1" dirty="0" err="1" smtClean="0">
                <a:solidFill>
                  <a:srgbClr val="7030A0"/>
                </a:solidFill>
              </a:rPr>
              <a:t>arg</a:t>
            </a:r>
            <a:r>
              <a:rPr lang="en-US" sz="2600" b="1" dirty="0" smtClean="0">
                <a:solidFill>
                  <a:srgbClr val="7030A0"/>
                </a:solidFill>
              </a:rPr>
              <a:t>)</a:t>
            </a:r>
            <a:r>
              <a:rPr lang="en-US" sz="2600" b="1" dirty="0">
                <a:solidFill>
                  <a:srgbClr val="7030A0"/>
                </a:solidFill>
              </a:rPr>
              <a:t> </a:t>
            </a:r>
            <a:endParaRPr lang="en-US" sz="26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     Rock x = new Rock(“</a:t>
            </a:r>
            <a:r>
              <a:rPr lang="en-US" sz="2600" b="1" dirty="0" smtClean="0">
                <a:solidFill>
                  <a:srgbClr val="C00000"/>
                </a:solidFill>
              </a:rPr>
              <a:t>grey</a:t>
            </a:r>
            <a:r>
              <a:rPr lang="en-US" sz="2600" b="1" dirty="0" smtClean="0">
                <a:solidFill>
                  <a:srgbClr val="7030A0"/>
                </a:solidFill>
              </a:rPr>
              <a:t>”, 2.9);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     Precious y = new Precious(“</a:t>
            </a:r>
            <a:r>
              <a:rPr lang="en-US" sz="2600" b="1" dirty="0" smtClean="0">
                <a:solidFill>
                  <a:srgbClr val="C00000"/>
                </a:solidFill>
              </a:rPr>
              <a:t>gold</a:t>
            </a:r>
            <a:r>
              <a:rPr lang="en-US" sz="2600" b="1" dirty="0" smtClean="0">
                <a:solidFill>
                  <a:srgbClr val="7030A0"/>
                </a:solidFill>
              </a:rPr>
              <a:t>”, 5.2, 1600);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     </a:t>
            </a:r>
            <a:r>
              <a:rPr lang="en-US" sz="26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600" b="1" dirty="0" smtClean="0">
                <a:solidFill>
                  <a:srgbClr val="7030A0"/>
                </a:solidFill>
              </a:rPr>
              <a:t>(x);                     </a:t>
            </a:r>
            <a:r>
              <a:rPr lang="en-US" sz="2600" dirty="0" smtClean="0">
                <a:solidFill>
                  <a:srgbClr val="C00000"/>
                </a:solidFill>
              </a:rPr>
              <a:t>//grey, 2.9 </a:t>
            </a:r>
            <a:r>
              <a:rPr lang="en-US" sz="2600" dirty="0" err="1" smtClean="0">
                <a:solidFill>
                  <a:srgbClr val="C00000"/>
                </a:solidFill>
              </a:rPr>
              <a:t>lbs</a:t>
            </a:r>
            <a:endParaRPr lang="en-US" sz="2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     </a:t>
            </a:r>
            <a:r>
              <a:rPr lang="en-US" sz="26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600" b="1" dirty="0" smtClean="0">
                <a:solidFill>
                  <a:srgbClr val="7030A0"/>
                </a:solidFill>
              </a:rPr>
              <a:t>(y);                     </a:t>
            </a:r>
            <a:r>
              <a:rPr lang="en-US" sz="2600" dirty="0" smtClean="0">
                <a:solidFill>
                  <a:srgbClr val="C00000"/>
                </a:solidFill>
              </a:rPr>
              <a:t>//gold, 5.2 </a:t>
            </a:r>
            <a:r>
              <a:rPr lang="en-US" sz="2600" dirty="0" err="1" smtClean="0">
                <a:solidFill>
                  <a:srgbClr val="C00000"/>
                </a:solidFill>
              </a:rPr>
              <a:t>lbs</a:t>
            </a:r>
            <a:r>
              <a:rPr lang="en-US" sz="2600" dirty="0" smtClean="0">
                <a:solidFill>
                  <a:srgbClr val="C00000"/>
                </a:solidFill>
              </a:rPr>
              <a:t>, $1600 per </a:t>
            </a:r>
            <a:r>
              <a:rPr lang="en-US" sz="2600" dirty="0" err="1" smtClean="0">
                <a:solidFill>
                  <a:srgbClr val="C00000"/>
                </a:solidFill>
              </a:rPr>
              <a:t>oz</a:t>
            </a:r>
            <a:endParaRPr lang="en-US" sz="2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     </a:t>
            </a:r>
            <a:r>
              <a:rPr lang="en-US" sz="2600" b="1" dirty="0" err="1" smtClean="0">
                <a:solidFill>
                  <a:srgbClr val="7030A0"/>
                </a:solidFill>
              </a:rPr>
              <a:t>y.breakInTwo</a:t>
            </a:r>
            <a:r>
              <a:rPr lang="en-US" sz="2600" b="1" dirty="0" smtClean="0">
                <a:solidFill>
                  <a:srgbClr val="7030A0"/>
                </a:solidFill>
              </a:rPr>
              <a:t>();		             </a:t>
            </a:r>
            <a:r>
              <a:rPr lang="en-US" sz="2600" dirty="0" smtClean="0">
                <a:solidFill>
                  <a:srgbClr val="C00000"/>
                </a:solidFill>
              </a:rPr>
              <a:t>//CRACK!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     </a:t>
            </a:r>
            <a:r>
              <a:rPr lang="en-US" sz="26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600" b="1" dirty="0" smtClean="0">
                <a:solidFill>
                  <a:srgbClr val="7030A0"/>
                </a:solidFill>
              </a:rPr>
              <a:t>(x);	</a:t>
            </a:r>
            <a:r>
              <a:rPr lang="en-US" sz="2600" b="1" dirty="0">
                <a:solidFill>
                  <a:srgbClr val="7030A0"/>
                </a:solidFill>
              </a:rPr>
              <a:t> </a:t>
            </a:r>
            <a:r>
              <a:rPr lang="en-US" sz="2600" b="1" dirty="0" smtClean="0">
                <a:solidFill>
                  <a:srgbClr val="7030A0"/>
                </a:solidFill>
              </a:rPr>
              <a:t>            </a:t>
            </a:r>
            <a:r>
              <a:rPr lang="en-US" sz="2600" dirty="0" smtClean="0">
                <a:solidFill>
                  <a:srgbClr val="C00000"/>
                </a:solidFill>
              </a:rPr>
              <a:t>//grey, 2.9 </a:t>
            </a:r>
            <a:r>
              <a:rPr lang="en-US" sz="2600" dirty="0" err="1" smtClean="0">
                <a:solidFill>
                  <a:srgbClr val="C00000"/>
                </a:solidFill>
              </a:rPr>
              <a:t>lbs</a:t>
            </a:r>
            <a:endParaRPr lang="en-US" sz="2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     </a:t>
            </a:r>
            <a:r>
              <a:rPr lang="en-US" sz="26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600" b="1" dirty="0" smtClean="0">
                <a:solidFill>
                  <a:srgbClr val="7030A0"/>
                </a:solidFill>
              </a:rPr>
              <a:t>(y);	             </a:t>
            </a:r>
            <a:r>
              <a:rPr lang="en-US" sz="2600" dirty="0" smtClean="0">
                <a:solidFill>
                  <a:srgbClr val="C00000"/>
                </a:solidFill>
              </a:rPr>
              <a:t>//gold, 2.6 </a:t>
            </a:r>
            <a:r>
              <a:rPr lang="en-US" sz="2600" dirty="0" err="1" smtClean="0">
                <a:solidFill>
                  <a:srgbClr val="C00000"/>
                </a:solidFill>
              </a:rPr>
              <a:t>lbs</a:t>
            </a:r>
            <a:r>
              <a:rPr lang="en-US" sz="2600" dirty="0" smtClean="0">
                <a:solidFill>
                  <a:srgbClr val="C00000"/>
                </a:solidFill>
              </a:rPr>
              <a:t>, $1600 per </a:t>
            </a:r>
            <a:r>
              <a:rPr lang="en-US" sz="2600" dirty="0" err="1" smtClean="0">
                <a:solidFill>
                  <a:srgbClr val="C00000"/>
                </a:solidFill>
              </a:rPr>
              <a:t>oz</a:t>
            </a:r>
            <a:endParaRPr lang="en-US" sz="2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600" dirty="0" smtClean="0"/>
              <a:t>Note:  we can NOT say </a:t>
            </a:r>
            <a:r>
              <a:rPr lang="en-US" sz="2600" dirty="0" err="1" smtClean="0"/>
              <a:t>x.setValue</a:t>
            </a:r>
            <a:r>
              <a:rPr lang="en-US" sz="2600" dirty="0" smtClean="0"/>
              <a:t>(x).  </a:t>
            </a:r>
            <a:r>
              <a:rPr lang="en-US" sz="2600" b="1" dirty="0" smtClean="0">
                <a:solidFill>
                  <a:srgbClr val="C00000"/>
                </a:solidFill>
              </a:rPr>
              <a:t>Why?</a:t>
            </a:r>
          </a:p>
          <a:p>
            <a:pPr marL="0" indent="0">
              <a:buNone/>
            </a:pPr>
            <a:endParaRPr lang="en-US" sz="26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dirty="0" smtClean="0"/>
              <a:t>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Instances of Precious Rocks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public static void main(String[] </a:t>
            </a:r>
            <a:r>
              <a:rPr lang="en-US" sz="2600" b="1" dirty="0" err="1" smtClean="0">
                <a:solidFill>
                  <a:srgbClr val="7030A0"/>
                </a:solidFill>
              </a:rPr>
              <a:t>arg</a:t>
            </a:r>
            <a:r>
              <a:rPr lang="en-US" sz="2600" b="1" dirty="0" smtClean="0">
                <a:solidFill>
                  <a:srgbClr val="7030A0"/>
                </a:solidFill>
              </a:rPr>
              <a:t>)</a:t>
            </a:r>
            <a:r>
              <a:rPr lang="en-US" sz="2600" b="1" dirty="0">
                <a:solidFill>
                  <a:srgbClr val="7030A0"/>
                </a:solidFill>
              </a:rPr>
              <a:t> </a:t>
            </a:r>
            <a:endParaRPr lang="en-US" sz="26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     Rock x = new Rock(“</a:t>
            </a:r>
            <a:r>
              <a:rPr lang="en-US" sz="2600" b="1" dirty="0" smtClean="0">
                <a:solidFill>
                  <a:srgbClr val="C00000"/>
                </a:solidFill>
              </a:rPr>
              <a:t>grey</a:t>
            </a:r>
            <a:r>
              <a:rPr lang="en-US" sz="2600" b="1" dirty="0" smtClean="0">
                <a:solidFill>
                  <a:srgbClr val="7030A0"/>
                </a:solidFill>
              </a:rPr>
              <a:t>”, 2.9);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     Precious y = new Precious(“</a:t>
            </a:r>
            <a:r>
              <a:rPr lang="en-US" sz="2600" b="1" dirty="0" smtClean="0">
                <a:solidFill>
                  <a:srgbClr val="C00000"/>
                </a:solidFill>
              </a:rPr>
              <a:t>gold</a:t>
            </a:r>
            <a:r>
              <a:rPr lang="en-US" sz="2600" b="1" dirty="0" smtClean="0">
                <a:solidFill>
                  <a:srgbClr val="7030A0"/>
                </a:solidFill>
              </a:rPr>
              <a:t>”, 5.2, 1600);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     </a:t>
            </a:r>
            <a:r>
              <a:rPr lang="en-US" sz="26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600" b="1" dirty="0" smtClean="0">
                <a:solidFill>
                  <a:srgbClr val="7030A0"/>
                </a:solidFill>
              </a:rPr>
              <a:t>(x);                     </a:t>
            </a:r>
            <a:r>
              <a:rPr lang="en-US" sz="2600" dirty="0" smtClean="0">
                <a:solidFill>
                  <a:srgbClr val="C00000"/>
                </a:solidFill>
              </a:rPr>
              <a:t>//grey, 2.9 </a:t>
            </a:r>
            <a:r>
              <a:rPr lang="en-US" sz="2600" dirty="0" err="1" smtClean="0">
                <a:solidFill>
                  <a:srgbClr val="C00000"/>
                </a:solidFill>
              </a:rPr>
              <a:t>lbs</a:t>
            </a:r>
            <a:endParaRPr lang="en-US" sz="2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     </a:t>
            </a:r>
            <a:r>
              <a:rPr lang="en-US" sz="26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600" b="1" dirty="0" smtClean="0">
                <a:solidFill>
                  <a:srgbClr val="7030A0"/>
                </a:solidFill>
              </a:rPr>
              <a:t>(y);                     </a:t>
            </a:r>
            <a:r>
              <a:rPr lang="en-US" sz="2600" dirty="0" smtClean="0">
                <a:solidFill>
                  <a:srgbClr val="C00000"/>
                </a:solidFill>
              </a:rPr>
              <a:t>//gold, 5.2 </a:t>
            </a:r>
            <a:r>
              <a:rPr lang="en-US" sz="2600" dirty="0" err="1" smtClean="0">
                <a:solidFill>
                  <a:srgbClr val="C00000"/>
                </a:solidFill>
              </a:rPr>
              <a:t>lbs</a:t>
            </a:r>
            <a:r>
              <a:rPr lang="en-US" sz="2600" dirty="0" smtClean="0">
                <a:solidFill>
                  <a:srgbClr val="C00000"/>
                </a:solidFill>
              </a:rPr>
              <a:t>, $1600 per </a:t>
            </a:r>
            <a:r>
              <a:rPr lang="en-US" sz="2600" dirty="0" err="1" smtClean="0">
                <a:solidFill>
                  <a:srgbClr val="C00000"/>
                </a:solidFill>
              </a:rPr>
              <a:t>oz</a:t>
            </a:r>
            <a:endParaRPr lang="en-US" sz="2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     </a:t>
            </a:r>
            <a:r>
              <a:rPr lang="en-US" sz="2600" b="1" dirty="0" err="1" smtClean="0">
                <a:solidFill>
                  <a:srgbClr val="7030A0"/>
                </a:solidFill>
              </a:rPr>
              <a:t>y.breakInTwo</a:t>
            </a:r>
            <a:r>
              <a:rPr lang="en-US" sz="2600" b="1" dirty="0" smtClean="0">
                <a:solidFill>
                  <a:srgbClr val="7030A0"/>
                </a:solidFill>
              </a:rPr>
              <a:t>();		             </a:t>
            </a:r>
            <a:r>
              <a:rPr lang="en-US" sz="2600" dirty="0" smtClean="0">
                <a:solidFill>
                  <a:srgbClr val="C00000"/>
                </a:solidFill>
              </a:rPr>
              <a:t>//CRACK!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     </a:t>
            </a:r>
            <a:r>
              <a:rPr lang="en-US" sz="26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600" b="1" dirty="0" smtClean="0">
                <a:solidFill>
                  <a:srgbClr val="7030A0"/>
                </a:solidFill>
              </a:rPr>
              <a:t>(x);	</a:t>
            </a:r>
            <a:r>
              <a:rPr lang="en-US" sz="2600" b="1" dirty="0">
                <a:solidFill>
                  <a:srgbClr val="7030A0"/>
                </a:solidFill>
              </a:rPr>
              <a:t> </a:t>
            </a:r>
            <a:r>
              <a:rPr lang="en-US" sz="2600" b="1" dirty="0" smtClean="0">
                <a:solidFill>
                  <a:srgbClr val="7030A0"/>
                </a:solidFill>
              </a:rPr>
              <a:t>            </a:t>
            </a:r>
            <a:r>
              <a:rPr lang="en-US" sz="2600" dirty="0" smtClean="0">
                <a:solidFill>
                  <a:srgbClr val="C00000"/>
                </a:solidFill>
              </a:rPr>
              <a:t>//grey, 2.9 </a:t>
            </a:r>
            <a:r>
              <a:rPr lang="en-US" sz="2600" dirty="0" err="1" smtClean="0">
                <a:solidFill>
                  <a:srgbClr val="C00000"/>
                </a:solidFill>
              </a:rPr>
              <a:t>lbs</a:t>
            </a:r>
            <a:endParaRPr lang="en-US" sz="2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     </a:t>
            </a:r>
            <a:r>
              <a:rPr lang="en-US" sz="26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600" b="1" dirty="0" smtClean="0">
                <a:solidFill>
                  <a:srgbClr val="7030A0"/>
                </a:solidFill>
              </a:rPr>
              <a:t>(y);	             </a:t>
            </a:r>
            <a:r>
              <a:rPr lang="en-US" sz="2600" dirty="0" smtClean="0">
                <a:solidFill>
                  <a:srgbClr val="C00000"/>
                </a:solidFill>
              </a:rPr>
              <a:t>//gold, 2.6 </a:t>
            </a:r>
            <a:r>
              <a:rPr lang="en-US" sz="2600" dirty="0" err="1" smtClean="0">
                <a:solidFill>
                  <a:srgbClr val="C00000"/>
                </a:solidFill>
              </a:rPr>
              <a:t>lbs</a:t>
            </a:r>
            <a:r>
              <a:rPr lang="en-US" sz="2600" dirty="0" smtClean="0">
                <a:solidFill>
                  <a:srgbClr val="C00000"/>
                </a:solidFill>
              </a:rPr>
              <a:t>, $1600 per </a:t>
            </a:r>
            <a:r>
              <a:rPr lang="en-US" sz="2600" dirty="0" err="1" smtClean="0">
                <a:solidFill>
                  <a:srgbClr val="C00000"/>
                </a:solidFill>
              </a:rPr>
              <a:t>oz</a:t>
            </a:r>
            <a:endParaRPr lang="en-US" sz="2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600" dirty="0" smtClean="0"/>
              <a:t>Note:  we can NOT say </a:t>
            </a:r>
            <a:r>
              <a:rPr lang="en-US" sz="2600" dirty="0" err="1" smtClean="0"/>
              <a:t>x.setValue</a:t>
            </a:r>
            <a:r>
              <a:rPr lang="en-US" sz="2600" dirty="0" smtClean="0"/>
              <a:t>(x).  </a:t>
            </a:r>
            <a:r>
              <a:rPr lang="en-US" sz="2600" b="1" dirty="0" smtClean="0">
                <a:solidFill>
                  <a:srgbClr val="C00000"/>
                </a:solidFill>
              </a:rPr>
              <a:t>Why?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</a:rPr>
              <a:t>B</a:t>
            </a:r>
            <a:r>
              <a:rPr lang="en-US" sz="2600" dirty="0" smtClean="0">
                <a:solidFill>
                  <a:srgbClr val="002060"/>
                </a:solidFill>
              </a:rPr>
              <a:t>ecause that method only exists for Rocks that are also Precious, not for the super class Rock.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1"/>
            <a:ext cx="8839200" cy="76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super</a:t>
            </a:r>
            <a:r>
              <a:rPr lang="en-US" sz="2400" dirty="0" smtClean="0"/>
              <a:t> is a reserved word that references back to a method from the super class of a given subclass.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990599"/>
            <a:ext cx="3962400" cy="4367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4495800" cy="4367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1295400"/>
            <a:ext cx="4419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sz="2400" b="1" dirty="0" smtClean="0"/>
              <a:t>Precious </a:t>
            </a:r>
            <a:r>
              <a:rPr lang="en-US" sz="2400" b="1" dirty="0"/>
              <a:t>extends Rock</a:t>
            </a:r>
            <a:endParaRPr lang="en-US" b="1" dirty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public </a:t>
            </a:r>
            <a:r>
              <a:rPr lang="en-US" b="1" dirty="0">
                <a:solidFill>
                  <a:srgbClr val="7030A0"/>
                </a:solidFill>
              </a:rPr>
              <a:t>Precious(String c, double w, double v)             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>
                <a:solidFill>
                  <a:srgbClr val="7030A0"/>
                </a:solidFill>
              </a:rPr>
              <a:t>super(c, w</a:t>
            </a:r>
            <a:r>
              <a:rPr lang="en-US" b="1" dirty="0" smtClean="0">
                <a:solidFill>
                  <a:srgbClr val="7030A0"/>
                </a:solidFill>
              </a:rPr>
              <a:t>);	 </a:t>
            </a:r>
            <a:r>
              <a:rPr lang="en-US" dirty="0" smtClean="0">
                <a:solidFill>
                  <a:srgbClr val="C00000"/>
                </a:solidFill>
              </a:rPr>
              <a:t>//calls Rock’s constructor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  value </a:t>
            </a:r>
            <a:r>
              <a:rPr lang="en-US" b="1" dirty="0">
                <a:solidFill>
                  <a:srgbClr val="7030A0"/>
                </a:solidFill>
              </a:rPr>
              <a:t>= v;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7030A0"/>
                </a:solidFill>
              </a:rPr>
              <a:t>public </a:t>
            </a:r>
            <a:r>
              <a:rPr lang="en-US" b="1" dirty="0">
                <a:solidFill>
                  <a:srgbClr val="7030A0"/>
                </a:solidFill>
              </a:rPr>
              <a:t>String </a:t>
            </a:r>
            <a:r>
              <a:rPr lang="en-US" b="1" dirty="0" err="1">
                <a:solidFill>
                  <a:srgbClr val="7030A0"/>
                </a:solidFill>
              </a:rPr>
              <a:t>toString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{                             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calls Rock’s </a:t>
            </a:r>
            <a:r>
              <a:rPr lang="en-US" dirty="0" err="1">
                <a:solidFill>
                  <a:srgbClr val="C00000"/>
                </a:solidFill>
              </a:rPr>
              <a:t>toString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return</a:t>
            </a: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super.toString</a:t>
            </a:r>
            <a:r>
              <a:rPr lang="en-US" b="1" dirty="0">
                <a:solidFill>
                  <a:srgbClr val="7030A0"/>
                </a:solidFill>
              </a:rPr>
              <a:t>() + </a:t>
            </a:r>
            <a:r>
              <a:rPr lang="en-US" b="1" dirty="0">
                <a:solidFill>
                  <a:srgbClr val="C00000"/>
                </a:solidFill>
              </a:rPr>
              <a:t>“, $“ </a:t>
            </a:r>
            <a:r>
              <a:rPr lang="en-US" b="1" dirty="0">
                <a:solidFill>
                  <a:srgbClr val="7030A0"/>
                </a:solidFill>
              </a:rPr>
              <a:t>+ value + </a:t>
            </a:r>
            <a:r>
              <a:rPr lang="en-US" b="1" dirty="0">
                <a:solidFill>
                  <a:srgbClr val="C00000"/>
                </a:solidFill>
              </a:rPr>
              <a:t>“ per </a:t>
            </a:r>
            <a:r>
              <a:rPr lang="en-US" b="1" dirty="0" err="1">
                <a:solidFill>
                  <a:srgbClr val="C00000"/>
                </a:solidFill>
              </a:rPr>
              <a:t>oz</a:t>
            </a:r>
            <a:r>
              <a:rPr lang="en-US" b="1" dirty="0">
                <a:solidFill>
                  <a:srgbClr val="C00000"/>
                </a:solidFill>
              </a:rPr>
              <a:t>”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24549" y="1332411"/>
            <a:ext cx="441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          Rock</a:t>
            </a:r>
            <a:endParaRPr lang="en-US" b="1" dirty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public Rock(String </a:t>
            </a:r>
            <a:r>
              <a:rPr lang="en-US" b="1" dirty="0">
                <a:solidFill>
                  <a:srgbClr val="7030A0"/>
                </a:solidFill>
              </a:rPr>
              <a:t>c, double </a:t>
            </a:r>
            <a:r>
              <a:rPr lang="en-US" b="1" dirty="0" smtClean="0">
                <a:solidFill>
                  <a:srgbClr val="7030A0"/>
                </a:solidFill>
              </a:rPr>
              <a:t>w)             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>
                <a:solidFill>
                  <a:srgbClr val="7030A0"/>
                </a:solidFill>
              </a:rPr>
              <a:t> color = c;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smtClean="0">
                <a:solidFill>
                  <a:srgbClr val="7030A0"/>
                </a:solidFill>
              </a:rPr>
              <a:t> weight </a:t>
            </a:r>
            <a:r>
              <a:rPr lang="en-US" b="1" dirty="0">
                <a:solidFill>
                  <a:srgbClr val="7030A0"/>
                </a:solidFill>
              </a:rPr>
              <a:t>= w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b="1" dirty="0" smtClean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b="1" dirty="0" smtClean="0">
                <a:solidFill>
                  <a:srgbClr val="7030A0"/>
                </a:solidFill>
              </a:rPr>
              <a:t>public </a:t>
            </a:r>
            <a:r>
              <a:rPr lang="en-US" b="1" dirty="0">
                <a:solidFill>
                  <a:srgbClr val="7030A0"/>
                </a:solidFill>
              </a:rPr>
              <a:t>String </a:t>
            </a:r>
            <a:r>
              <a:rPr lang="en-US" b="1" dirty="0" err="1">
                <a:solidFill>
                  <a:srgbClr val="7030A0"/>
                </a:solidFill>
              </a:rPr>
              <a:t>toString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{   </a:t>
            </a: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color+ </a:t>
            </a:r>
            <a:r>
              <a:rPr lang="en-US" b="1" dirty="0">
                <a:solidFill>
                  <a:srgbClr val="C00000"/>
                </a:solidFill>
              </a:rPr>
              <a:t>“, </a:t>
            </a:r>
            <a:r>
              <a:rPr lang="en-US" b="1" dirty="0" smtClean="0">
                <a:solidFill>
                  <a:srgbClr val="C00000"/>
                </a:solidFill>
              </a:rPr>
              <a:t>“ </a:t>
            </a:r>
            <a:r>
              <a:rPr lang="en-US" b="1" dirty="0">
                <a:solidFill>
                  <a:srgbClr val="7030A0"/>
                </a:solidFill>
              </a:rPr>
              <a:t>+ </a:t>
            </a:r>
            <a:r>
              <a:rPr lang="en-US" b="1" dirty="0" smtClean="0">
                <a:solidFill>
                  <a:srgbClr val="7030A0"/>
                </a:solidFill>
              </a:rPr>
              <a:t>weight </a:t>
            </a:r>
            <a:r>
              <a:rPr lang="en-US" b="1" dirty="0">
                <a:solidFill>
                  <a:srgbClr val="7030A0"/>
                </a:solidFill>
              </a:rPr>
              <a:t>+ </a:t>
            </a:r>
            <a:r>
              <a:rPr lang="en-US" b="1" dirty="0">
                <a:solidFill>
                  <a:srgbClr val="C00000"/>
                </a:solidFill>
              </a:rPr>
              <a:t>“ </a:t>
            </a:r>
            <a:r>
              <a:rPr lang="en-US" b="1" dirty="0" err="1" smtClean="0">
                <a:solidFill>
                  <a:srgbClr val="C00000"/>
                </a:solidFill>
              </a:rPr>
              <a:t>lbs</a:t>
            </a:r>
            <a:r>
              <a:rPr lang="en-US" b="1" dirty="0" smtClean="0">
                <a:solidFill>
                  <a:srgbClr val="C00000"/>
                </a:solidFill>
              </a:rPr>
              <a:t>”</a:t>
            </a:r>
            <a:r>
              <a:rPr lang="en-US" b="1" dirty="0" smtClean="0">
                <a:solidFill>
                  <a:srgbClr val="7030A0"/>
                </a:solidFill>
              </a:rPr>
              <a:t>; 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28800" y="2209800"/>
            <a:ext cx="2995749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28800" y="3581400"/>
            <a:ext cx="2971800" cy="9144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2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322</Words>
  <Application>Microsoft Office PowerPoint</Application>
  <PresentationFormat>On-screen Show (4:3)</PresentationFormat>
  <Paragraphs>164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Subclasses and inheritance</vt:lpstr>
      <vt:lpstr>Inheritance</vt:lpstr>
      <vt:lpstr>Remember Rock?</vt:lpstr>
      <vt:lpstr>A subclass of Rock</vt:lpstr>
      <vt:lpstr> </vt:lpstr>
      <vt:lpstr> </vt:lpstr>
      <vt:lpstr>Instances of Precious Rocks</vt:lpstr>
      <vt:lpstr>Instances of Precious Rocks</vt:lpstr>
      <vt:lpstr> </vt:lpstr>
      <vt:lpstr>A hierarchy</vt:lpstr>
    </vt:vector>
  </TitlesOfParts>
  <Company>Fairfax County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Sublcasses and inheritance</dc:title>
  <dc:creator>Administrator</dc:creator>
  <cp:lastModifiedBy>Administrator</cp:lastModifiedBy>
  <cp:revision>17</cp:revision>
  <dcterms:created xsi:type="dcterms:W3CDTF">2014-09-19T14:00:10Z</dcterms:created>
  <dcterms:modified xsi:type="dcterms:W3CDTF">2014-12-01T12:53:21Z</dcterms:modified>
</cp:coreProperties>
</file>