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Wrapper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 smtClean="0">
                <a:solidFill>
                  <a:srgbClr val="7030A0"/>
                </a:solidFill>
              </a:rPr>
              <a:t>(1, “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gone = </a:t>
            </a:r>
            <a:r>
              <a:rPr lang="en-US" sz="2400" b="1" dirty="0" err="1" smtClean="0">
                <a:solidFill>
                  <a:srgbClr val="7030A0"/>
                </a:solidFill>
              </a:rPr>
              <a:t>names.remove</a:t>
            </a:r>
            <a:r>
              <a:rPr lang="en-US" sz="2400" b="1" dirty="0" smtClean="0">
                <a:solidFill>
                  <a:srgbClr val="7030A0"/>
                </a:solidFill>
              </a:rPr>
              <a:t>(0);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4390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5926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8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 smtClean="0">
                <a:solidFill>
                  <a:srgbClr val="7030A0"/>
                </a:solidFill>
              </a:rPr>
              <a:t>(1, “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gone = </a:t>
            </a:r>
            <a:r>
              <a:rPr lang="en-US" sz="2400" b="1" dirty="0" err="1" smtClean="0">
                <a:solidFill>
                  <a:srgbClr val="7030A0"/>
                </a:solidFill>
              </a:rPr>
              <a:t>names.remove</a:t>
            </a:r>
            <a:r>
              <a:rPr lang="en-US" sz="2400" b="1" dirty="0" smtClean="0">
                <a:solidFill>
                  <a:srgbClr val="7030A0"/>
                </a:solidFill>
              </a:rPr>
              <a:t>(0);		</a:t>
            </a:r>
            <a:r>
              <a:rPr lang="en-US" sz="2400" dirty="0" smtClean="0"/>
              <a:t>output: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bob </a:t>
            </a:r>
            <a:r>
              <a:rPr lang="en-US" sz="2400" dirty="0"/>
              <a:t>is gone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400" b="1" dirty="0" smtClean="0">
                <a:solidFill>
                  <a:srgbClr val="7030A0"/>
                </a:solidFill>
              </a:rPr>
              <a:t>(names);	</a:t>
            </a: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[pip, </a:t>
            </a:r>
            <a:r>
              <a:rPr lang="en-US" sz="2400" dirty="0" err="1" smtClean="0"/>
              <a:t>anna</a:t>
            </a:r>
            <a:r>
              <a:rPr lang="en-US" sz="2400" dirty="0" smtClean="0"/>
              <a:t>, </a:t>
            </a:r>
            <a:r>
              <a:rPr lang="en-US" sz="2400" dirty="0" err="1" smtClean="0"/>
              <a:t>otto</a:t>
            </a:r>
            <a:r>
              <a:rPr lang="en-US" sz="2400" dirty="0" smtClean="0"/>
              <a:t>]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also has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 overloaded to show all elements in braces, separated by commas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25924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41996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943600" y="4114800"/>
            <a:ext cx="2209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What if we need an </a:t>
            </a:r>
            <a:r>
              <a:rPr lang="en-US" sz="28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800" b="1" dirty="0" smtClean="0">
                <a:solidFill>
                  <a:srgbClr val="C00000"/>
                </a:solidFill>
              </a:rPr>
              <a:t> but really want to store primitives, like </a:t>
            </a:r>
            <a:r>
              <a:rPr lang="en-US" sz="2800" b="1" dirty="0" err="1" smtClean="0">
                <a:solidFill>
                  <a:srgbClr val="C00000"/>
                </a:solidFill>
              </a:rPr>
              <a:t>ints</a:t>
            </a:r>
            <a:r>
              <a:rPr lang="en-US" sz="2800" b="1" dirty="0" smtClean="0">
                <a:solidFill>
                  <a:srgbClr val="C00000"/>
                </a:solidFill>
              </a:rPr>
              <a:t> or doubles?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 smtClean="0"/>
              <a:t>What if we need an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but really want to   store primitives, like </a:t>
            </a:r>
            <a:r>
              <a:rPr lang="en-US" sz="2800" dirty="0" err="1" smtClean="0"/>
              <a:t>ints</a:t>
            </a:r>
            <a:r>
              <a:rPr lang="en-US" sz="2800" dirty="0" smtClean="0"/>
              <a:t> or doubles?</a:t>
            </a:r>
          </a:p>
          <a:p>
            <a:r>
              <a:rPr lang="en-US" sz="2800" dirty="0" smtClean="0"/>
              <a:t>For each primitive type, there is an Object version of it called a Wrapper Class: </a:t>
            </a:r>
          </a:p>
          <a:p>
            <a:pPr lvl="1"/>
            <a:r>
              <a:rPr lang="en-US" sz="2400" dirty="0" smtClean="0"/>
              <a:t>An Object that “wraps around” a primitive.</a:t>
            </a:r>
          </a:p>
          <a:p>
            <a:r>
              <a:rPr lang="en-US" sz="2800" dirty="0" smtClean="0"/>
              <a:t>Wrapper Classes store a single primitive data field, but also have useful methods built into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52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Integer implements Comparable and stores an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Integer(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value) 		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smtClean="0">
                <a:solidFill>
                  <a:srgbClr val="C00000"/>
                </a:solidFill>
              </a:rPr>
              <a:t>constructor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intValue</a:t>
            </a:r>
            <a:r>
              <a:rPr lang="en-US" sz="2800" b="1" dirty="0">
                <a:solidFill>
                  <a:srgbClr val="7030A0"/>
                </a:solidFill>
              </a:rPr>
              <a:t>() 		</a:t>
            </a:r>
            <a:r>
              <a:rPr lang="en-US" sz="2800" dirty="0" smtClean="0">
                <a:solidFill>
                  <a:srgbClr val="C00000"/>
                </a:solidFill>
              </a:rPr>
              <a:t>//returns value as an 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Integer.MIN_VALUE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//minimum possible value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Integer.MAX_VALUE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//maximum possible value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compareTo</a:t>
            </a:r>
            <a:r>
              <a:rPr lang="en-US" sz="2800" b="1" dirty="0" smtClean="0">
                <a:solidFill>
                  <a:srgbClr val="7030A0"/>
                </a:solidFill>
              </a:rPr>
              <a:t>(Object x)	</a:t>
            </a:r>
            <a:r>
              <a:rPr lang="en-US" sz="2800" dirty="0" smtClean="0">
                <a:solidFill>
                  <a:srgbClr val="C00000"/>
                </a:solidFill>
              </a:rPr>
              <a:t>//for comparing Integers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</a:t>
            </a:r>
            <a:r>
              <a:rPr lang="en-US" sz="2800" b="1" dirty="0" smtClean="0">
                <a:solidFill>
                  <a:srgbClr val="7030A0"/>
                </a:solidFill>
              </a:rPr>
              <a:t>quals(Object x)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//for testing equality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toString</a:t>
            </a:r>
            <a:r>
              <a:rPr lang="en-US" sz="2800" b="1" dirty="0" smtClean="0">
                <a:solidFill>
                  <a:srgbClr val="7030A0"/>
                </a:solidFill>
              </a:rPr>
              <a:t>()			</a:t>
            </a:r>
            <a:r>
              <a:rPr lang="en-US" sz="2800" dirty="0" smtClean="0">
                <a:solidFill>
                  <a:srgbClr val="C00000"/>
                </a:solidFill>
              </a:rPr>
              <a:t>//for sending to </a:t>
            </a:r>
            <a:r>
              <a:rPr lang="en-US" sz="2800" dirty="0" err="1" smtClean="0">
                <a:solidFill>
                  <a:srgbClr val="C00000"/>
                </a:solidFill>
              </a:rPr>
              <a:t>println</a:t>
            </a:r>
            <a:r>
              <a:rPr lang="en-US" sz="2800" b="1" dirty="0" smtClean="0">
                <a:solidFill>
                  <a:srgbClr val="7030A0"/>
                </a:solidFill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15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Double implements Comparable and stores a double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Double(double </a:t>
            </a:r>
            <a:r>
              <a:rPr lang="en-US" sz="2800" b="1" dirty="0">
                <a:solidFill>
                  <a:srgbClr val="7030A0"/>
                </a:solidFill>
              </a:rPr>
              <a:t>value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smtClean="0">
                <a:solidFill>
                  <a:srgbClr val="C00000"/>
                </a:solidFill>
              </a:rPr>
              <a:t>constructor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double </a:t>
            </a:r>
            <a:r>
              <a:rPr lang="en-US" sz="2800" b="1" dirty="0" err="1" smtClean="0">
                <a:solidFill>
                  <a:srgbClr val="7030A0"/>
                </a:solidFill>
              </a:rPr>
              <a:t>doubleValue</a:t>
            </a:r>
            <a:r>
              <a:rPr lang="en-US" sz="2800" b="1" dirty="0">
                <a:solidFill>
                  <a:srgbClr val="7030A0"/>
                </a:solidFill>
              </a:rPr>
              <a:t>() 	</a:t>
            </a:r>
            <a:r>
              <a:rPr lang="en-US" sz="2800" dirty="0" smtClean="0">
                <a:solidFill>
                  <a:srgbClr val="C00000"/>
                </a:solidFill>
              </a:rPr>
              <a:t>//returns value as an 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Double.MIN_VALUE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//minimum possible value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Double.MAX_VALUE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//maximum possible value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compareTo</a:t>
            </a:r>
            <a:r>
              <a:rPr lang="en-US" sz="2800" b="1" dirty="0" smtClean="0">
                <a:solidFill>
                  <a:srgbClr val="7030A0"/>
                </a:solidFill>
              </a:rPr>
              <a:t>(Object x)	</a:t>
            </a:r>
            <a:r>
              <a:rPr lang="en-US" sz="2800" dirty="0" smtClean="0">
                <a:solidFill>
                  <a:srgbClr val="C00000"/>
                </a:solidFill>
              </a:rPr>
              <a:t>//for comparing Integers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</a:t>
            </a:r>
            <a:r>
              <a:rPr lang="en-US" sz="2800" b="1" dirty="0" smtClean="0">
                <a:solidFill>
                  <a:srgbClr val="7030A0"/>
                </a:solidFill>
              </a:rPr>
              <a:t>quals(Object x)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//for testing equality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toString</a:t>
            </a:r>
            <a:r>
              <a:rPr lang="en-US" sz="2800" b="1" dirty="0" smtClean="0">
                <a:solidFill>
                  <a:srgbClr val="7030A0"/>
                </a:solidFill>
              </a:rPr>
              <a:t>()			</a:t>
            </a:r>
            <a:r>
              <a:rPr lang="en-US" sz="2800" dirty="0" smtClean="0">
                <a:solidFill>
                  <a:srgbClr val="C00000"/>
                </a:solidFill>
              </a:rPr>
              <a:t>//for sending to </a:t>
            </a:r>
            <a:r>
              <a:rPr lang="en-US" sz="2800" dirty="0" err="1" smtClean="0">
                <a:solidFill>
                  <a:srgbClr val="C00000"/>
                </a:solidFill>
              </a:rPr>
              <a:t>println</a:t>
            </a:r>
            <a:r>
              <a:rPr lang="en-US" sz="2800" b="1" dirty="0" smtClean="0">
                <a:solidFill>
                  <a:srgbClr val="7030A0"/>
                </a:solidFill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9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/>
              <a:t>the first 3 odd integer values in an </a:t>
            </a:r>
            <a:r>
              <a:rPr lang="en-US" dirty="0" err="1"/>
              <a:t>ArrayList</a:t>
            </a:r>
            <a:r>
              <a:rPr lang="en-US" dirty="0"/>
              <a:t>, then find the </a:t>
            </a:r>
            <a:r>
              <a:rPr lang="en-US" dirty="0" smtClean="0"/>
              <a:t>sum </a:t>
            </a:r>
            <a:r>
              <a:rPr lang="en-US" dirty="0"/>
              <a:t>of them all: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List&lt;Integer</a:t>
            </a:r>
            <a:r>
              <a:rPr lang="en-US" sz="2800" b="1" dirty="0">
                <a:solidFill>
                  <a:srgbClr val="7030A0"/>
                </a:solidFill>
              </a:rPr>
              <a:t>&gt; </a:t>
            </a:r>
            <a:r>
              <a:rPr lang="en-US" sz="2800" b="1" dirty="0" err="1">
                <a:solidFill>
                  <a:srgbClr val="7030A0"/>
                </a:solidFill>
              </a:rPr>
              <a:t>nums</a:t>
            </a:r>
            <a:r>
              <a:rPr lang="en-US" sz="2800" b="1" dirty="0">
                <a:solidFill>
                  <a:srgbClr val="7030A0"/>
                </a:solidFill>
              </a:rPr>
              <a:t> = new </a:t>
            </a:r>
            <a:r>
              <a:rPr lang="en-US" sz="2800" b="1" dirty="0" err="1">
                <a:solidFill>
                  <a:srgbClr val="7030A0"/>
                </a:solidFill>
              </a:rPr>
              <a:t>ArrayList</a:t>
            </a:r>
            <a:r>
              <a:rPr lang="en-US" sz="2800" b="1" dirty="0">
                <a:solidFill>
                  <a:srgbClr val="7030A0"/>
                </a:solidFill>
              </a:rPr>
              <a:t>&lt;Integer</a:t>
            </a:r>
            <a:r>
              <a:rPr lang="en-US" sz="2800" b="1" dirty="0" smtClean="0">
                <a:solidFill>
                  <a:srgbClr val="7030A0"/>
                </a:solidFill>
              </a:rPr>
              <a:t>&gt;();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(new </a:t>
            </a:r>
            <a:r>
              <a:rPr lang="en-US" sz="2800" b="1" dirty="0">
                <a:solidFill>
                  <a:srgbClr val="7030A0"/>
                </a:solidFill>
              </a:rPr>
              <a:t>Integer(1));		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(new </a:t>
            </a:r>
            <a:r>
              <a:rPr lang="en-US" sz="2800" b="1" dirty="0">
                <a:solidFill>
                  <a:srgbClr val="7030A0"/>
                </a:solidFill>
              </a:rPr>
              <a:t>Integer(3));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(new </a:t>
            </a:r>
            <a:r>
              <a:rPr lang="en-US" sz="2800" b="1" dirty="0">
                <a:solidFill>
                  <a:srgbClr val="7030A0"/>
                </a:solidFill>
              </a:rPr>
              <a:t>Integer(5));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sum </a:t>
            </a:r>
            <a:r>
              <a:rPr lang="en-US" sz="2800" b="1" dirty="0">
                <a:solidFill>
                  <a:srgbClr val="7030A0"/>
                </a:solidFill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</a:rPr>
              <a:t>0;</a:t>
            </a:r>
            <a:r>
              <a:rPr lang="en-US" sz="2800" b="1" dirty="0">
                <a:solidFill>
                  <a:srgbClr val="7030A0"/>
                </a:solidFill>
              </a:rPr>
              <a:t>				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 </a:t>
            </a:r>
            <a:r>
              <a:rPr lang="en-US" sz="2800" b="1" dirty="0">
                <a:solidFill>
                  <a:srgbClr val="7030A0"/>
                </a:solidFill>
              </a:rPr>
              <a:t>(Integer </a:t>
            </a:r>
            <a:r>
              <a:rPr lang="en-US" sz="2800" b="1" dirty="0" smtClean="0">
                <a:solidFill>
                  <a:srgbClr val="7030A0"/>
                </a:solidFill>
              </a:rPr>
              <a:t>x:nums</a:t>
            </a:r>
            <a:r>
              <a:rPr lang="en-US" sz="2800" b="1" dirty="0">
                <a:solidFill>
                  <a:srgbClr val="7030A0"/>
                </a:solidFill>
              </a:rPr>
              <a:t>)	 </a:t>
            </a: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dirty="0" smtClean="0">
                <a:solidFill>
                  <a:srgbClr val="C00000"/>
                </a:solidFill>
              </a:rPr>
              <a:t>//for each x within </a:t>
            </a:r>
            <a:r>
              <a:rPr lang="en-US" sz="2800" dirty="0" err="1" smtClean="0">
                <a:solidFill>
                  <a:srgbClr val="C00000"/>
                </a:solidFill>
              </a:rPr>
              <a:t>nums</a:t>
            </a:r>
            <a:r>
              <a:rPr lang="en-US" sz="2800" dirty="0" smtClean="0">
                <a:solidFill>
                  <a:srgbClr val="C00000"/>
                </a:solidFill>
              </a:rPr>
              <a:t>,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sum += </a:t>
            </a:r>
            <a:r>
              <a:rPr lang="en-US" sz="2800" b="1" dirty="0" err="1" smtClean="0">
                <a:solidFill>
                  <a:srgbClr val="7030A0"/>
                </a:solidFill>
              </a:rPr>
              <a:t>x.intValue</a:t>
            </a:r>
            <a:r>
              <a:rPr lang="en-US" sz="2800" b="1" dirty="0" smtClean="0">
                <a:solidFill>
                  <a:srgbClr val="7030A0"/>
                </a:solidFill>
              </a:rPr>
              <a:t>();	      </a:t>
            </a:r>
            <a:r>
              <a:rPr lang="en-US" sz="2800" dirty="0" smtClean="0">
                <a:solidFill>
                  <a:srgbClr val="C00000"/>
                </a:solidFill>
              </a:rPr>
              <a:t>//add x into the sum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There are situations in which you need a container to store multiple items, but you don’t know how many items there are until run-time.</a:t>
            </a:r>
          </a:p>
          <a:p>
            <a:pPr lvl="1"/>
            <a:r>
              <a:rPr lang="en-US" sz="2400" dirty="0" smtClean="0"/>
              <a:t>Finding the modes of a data set</a:t>
            </a:r>
          </a:p>
          <a:p>
            <a:pPr lvl="1"/>
            <a:r>
              <a:rPr lang="en-US" sz="2400" dirty="0" smtClean="0"/>
              <a:t>Counting the words in a text file</a:t>
            </a:r>
          </a:p>
          <a:p>
            <a:pPr lvl="1"/>
            <a:r>
              <a:rPr lang="en-US" sz="2400" dirty="0" smtClean="0"/>
              <a:t>Rockets that a player fires in an arcade game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is an array-like structure that will resize itself as you add or remove elements.</a:t>
            </a:r>
          </a:p>
          <a:p>
            <a:r>
              <a:rPr lang="en-US" sz="2800" dirty="0" smtClean="0"/>
              <a:t>You do not have to specify the size of an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can only store Objects, not primitives.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0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implements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add(</a:t>
            </a:r>
            <a:r>
              <a:rPr lang="en-US" sz="2000" b="1" dirty="0" err="1" smtClean="0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x)  	</a:t>
            </a:r>
            <a:r>
              <a:rPr lang="en-US" sz="2000" b="1" dirty="0" smtClean="0">
                <a:solidFill>
                  <a:srgbClr val="7030A0"/>
                </a:solidFill>
              </a:rPr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//adds </a:t>
            </a:r>
            <a:r>
              <a:rPr lang="en-US" sz="2000" dirty="0">
                <a:solidFill>
                  <a:srgbClr val="C00000"/>
                </a:solidFill>
              </a:rPr>
              <a:t>x to end of </a:t>
            </a:r>
            <a:r>
              <a:rPr lang="en-US" sz="2000" dirty="0" smtClean="0">
                <a:solidFill>
                  <a:srgbClr val="C00000"/>
                </a:solidFill>
              </a:rPr>
              <a:t>list.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void add(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index, 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x)	   </a:t>
            </a:r>
            <a:r>
              <a:rPr lang="en-US" sz="2000" dirty="0" smtClean="0">
                <a:solidFill>
                  <a:srgbClr val="C00000"/>
                </a:solidFill>
              </a:rPr>
              <a:t>//adds x at index, shifting elements right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remove(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index)	    </a:t>
            </a:r>
            <a:r>
              <a:rPr lang="en-US" sz="2000" dirty="0" smtClean="0">
                <a:solidFill>
                  <a:srgbClr val="C00000"/>
                </a:solidFill>
              </a:rPr>
              <a:t>//removes and returns element at index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			    //shifting elements left.</a:t>
            </a:r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size() 			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returns number of </a:t>
            </a:r>
            <a:r>
              <a:rPr lang="en-US" sz="2000" dirty="0" smtClean="0">
                <a:solidFill>
                  <a:srgbClr val="C00000"/>
                </a:solidFill>
              </a:rPr>
              <a:t>elements.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get(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index)	</a:t>
            </a:r>
            <a:r>
              <a:rPr lang="en-US" sz="2000" b="1" dirty="0" smtClean="0">
                <a:solidFill>
                  <a:srgbClr val="7030A0"/>
                </a:solidFill>
              </a:rPr>
              <a:t>	    </a:t>
            </a:r>
            <a:r>
              <a:rPr lang="en-US" sz="2000" dirty="0" smtClean="0">
                <a:solidFill>
                  <a:srgbClr val="C00000"/>
                </a:solidFill>
              </a:rPr>
              <a:t>// </a:t>
            </a:r>
            <a:r>
              <a:rPr lang="en-US" sz="2000" dirty="0">
                <a:solidFill>
                  <a:srgbClr val="C00000"/>
                </a:solidFill>
              </a:rPr>
              <a:t>returns the element at </a:t>
            </a:r>
            <a:r>
              <a:rPr lang="en-US" sz="2000" dirty="0" smtClean="0">
                <a:solidFill>
                  <a:srgbClr val="C00000"/>
                </a:solidFill>
              </a:rPr>
              <a:t>index.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set(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index, 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x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r>
              <a:rPr lang="en-US" sz="2000" dirty="0" smtClean="0">
                <a:solidFill>
                  <a:srgbClr val="C00000"/>
                </a:solidFill>
              </a:rPr>
              <a:t>// changes </a:t>
            </a:r>
            <a:r>
              <a:rPr lang="en-US" sz="2000" dirty="0">
                <a:solidFill>
                  <a:srgbClr val="C00000"/>
                </a:solidFill>
              </a:rPr>
              <a:t>the element at index with </a:t>
            </a:r>
            <a:r>
              <a:rPr lang="en-US" sz="2000" dirty="0" smtClean="0">
                <a:solidFill>
                  <a:srgbClr val="C0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    </a:t>
            </a:r>
            <a:r>
              <a:rPr lang="en-US" sz="2000" dirty="0" smtClean="0">
                <a:solidFill>
                  <a:srgbClr val="C00000"/>
                </a:solidFill>
              </a:rPr>
              <a:t>// returns old element.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vs </a:t>
            </a:r>
            <a:r>
              <a:rPr lang="en-US" dirty="0" err="1" smtClean="0"/>
              <a:t>ArrayList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886200" cy="289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String [] names = new String[3];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names[0] = “</a:t>
            </a:r>
            <a:r>
              <a:rPr lang="en-US" sz="2200" dirty="0" smtClean="0">
                <a:solidFill>
                  <a:srgbClr val="C00000"/>
                </a:solidFill>
              </a:rPr>
              <a:t>bob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names[1] = “</a:t>
            </a:r>
            <a:r>
              <a:rPr lang="en-US" sz="2200" dirty="0" err="1" smtClean="0">
                <a:solidFill>
                  <a:srgbClr val="C00000"/>
                </a:solidFill>
              </a:rPr>
              <a:t>anna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names[2] = “</a:t>
            </a:r>
            <a:r>
              <a:rPr lang="en-US" sz="2200" dirty="0" err="1" smtClean="0">
                <a:solidFill>
                  <a:srgbClr val="C00000"/>
                </a:solidFill>
              </a:rPr>
              <a:t>otto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for(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</a:rPr>
              <a:t>names.length</a:t>
            </a:r>
            <a:r>
              <a:rPr lang="en-US" sz="2200" dirty="0" smtClean="0">
                <a:solidFill>
                  <a:srgbClr val="7030A0"/>
                </a:solidFill>
              </a:rPr>
              <a:t>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smtClean="0">
                <a:solidFill>
                  <a:srgbClr val="7030A0"/>
                </a:solidFill>
              </a:rPr>
              <a:t>    </a:t>
            </a:r>
            <a:r>
              <a:rPr lang="en-US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</a:rPr>
              <a:t>(names[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38862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997131"/>
            <a:ext cx="48006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List&lt;String&gt;names = new </a:t>
            </a:r>
            <a:r>
              <a:rPr lang="en-US" sz="2200" dirty="0" err="1" smtClean="0">
                <a:solidFill>
                  <a:srgbClr val="7030A0"/>
                </a:solidFill>
              </a:rPr>
              <a:t>ArrayList</a:t>
            </a:r>
            <a:r>
              <a:rPr lang="en-US" sz="2200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smtClean="0">
                <a:solidFill>
                  <a:srgbClr val="C00000"/>
                </a:solidFill>
              </a:rPr>
              <a:t>bob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anna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otto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for(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</a:rPr>
              <a:t>names.size</a:t>
            </a:r>
            <a:r>
              <a:rPr lang="en-US" sz="2200" dirty="0" smtClean="0">
                <a:solidFill>
                  <a:srgbClr val="7030A0"/>
                </a:solidFill>
              </a:rPr>
              <a:t>();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 </a:t>
            </a:r>
            <a:r>
              <a:rPr lang="en-US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names.get</a:t>
            </a:r>
            <a:r>
              <a:rPr lang="en-US" sz="2200" dirty="0" smtClean="0">
                <a:solidFill>
                  <a:srgbClr val="7030A0"/>
                </a:solidFill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r>
              <a:rPr lang="en-US" sz="2200" dirty="0" smtClean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997131"/>
            <a:ext cx="4800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vs </a:t>
            </a:r>
            <a:r>
              <a:rPr lang="en-US" dirty="0" err="1" smtClean="0"/>
              <a:t>ArrayList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886200" cy="289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String [] names = new String[3];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names[0] = “</a:t>
            </a:r>
            <a:r>
              <a:rPr lang="en-US" sz="2200" dirty="0" smtClean="0">
                <a:solidFill>
                  <a:srgbClr val="C00000"/>
                </a:solidFill>
              </a:rPr>
              <a:t>bob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names[1] = “</a:t>
            </a:r>
            <a:r>
              <a:rPr lang="en-US" sz="2200" dirty="0" err="1" smtClean="0">
                <a:solidFill>
                  <a:srgbClr val="C00000"/>
                </a:solidFill>
              </a:rPr>
              <a:t>anna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names[2] = “</a:t>
            </a:r>
            <a:r>
              <a:rPr lang="en-US" sz="2200" dirty="0" err="1" smtClean="0">
                <a:solidFill>
                  <a:srgbClr val="C00000"/>
                </a:solidFill>
              </a:rPr>
              <a:t>otto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for(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</a:rPr>
              <a:t>names.length</a:t>
            </a:r>
            <a:r>
              <a:rPr lang="en-US" sz="2200" dirty="0" smtClean="0">
                <a:solidFill>
                  <a:srgbClr val="7030A0"/>
                </a:solidFill>
              </a:rPr>
              <a:t>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smtClean="0">
                <a:solidFill>
                  <a:srgbClr val="7030A0"/>
                </a:solidFill>
              </a:rPr>
              <a:t>    </a:t>
            </a:r>
            <a:r>
              <a:rPr lang="en-US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</a:rPr>
              <a:t>(names[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38862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997131"/>
            <a:ext cx="48006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List&lt;String&gt;names = new </a:t>
            </a:r>
            <a:r>
              <a:rPr lang="en-US" sz="2200" dirty="0" err="1" smtClean="0">
                <a:solidFill>
                  <a:srgbClr val="7030A0"/>
                </a:solidFill>
              </a:rPr>
              <a:t>ArrayList</a:t>
            </a:r>
            <a:r>
              <a:rPr lang="en-US" sz="2200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smtClean="0">
                <a:solidFill>
                  <a:srgbClr val="C00000"/>
                </a:solidFill>
              </a:rPr>
              <a:t>bob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anna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otto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for(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</a:rPr>
              <a:t>names.size</a:t>
            </a:r>
            <a:r>
              <a:rPr lang="en-US" sz="2200" dirty="0" smtClean="0">
                <a:solidFill>
                  <a:srgbClr val="7030A0"/>
                </a:solidFill>
              </a:rPr>
              <a:t>();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 </a:t>
            </a:r>
            <a:r>
              <a:rPr lang="en-US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names.get</a:t>
            </a:r>
            <a:r>
              <a:rPr lang="en-US" sz="2200" dirty="0" smtClean="0">
                <a:solidFill>
                  <a:srgbClr val="7030A0"/>
                </a:solidFill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r>
              <a:rPr lang="en-US" sz="2200" dirty="0" smtClean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997131"/>
            <a:ext cx="4800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3892731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Things to note about the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You don’t specify a size when you create it.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pointed-brackets to specify the data type it will store.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It is wordier than an array (but the advantages make up for it).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It uses dot-size method instead of dot-length data field.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It uses dot-get and dot-add methods instead of brackets.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88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//allow user to enter </a:t>
            </a:r>
            <a:r>
              <a:rPr lang="en-US" sz="2400" dirty="0" smtClean="0">
                <a:solidFill>
                  <a:srgbClr val="C00000"/>
                </a:solidFill>
              </a:rPr>
              <a:t>names into a list: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</a:t>
            </a:r>
            <a:r>
              <a:rPr lang="en-US" sz="2400" b="1" dirty="0">
                <a:solidFill>
                  <a:srgbClr val="7030A0"/>
                </a:solidFill>
              </a:rPr>
              <a:t>x = </a:t>
            </a:r>
            <a:r>
              <a:rPr lang="en-US" sz="2400" b="1" dirty="0" smtClean="0">
                <a:solidFill>
                  <a:srgbClr val="7030A0"/>
                </a:solidFill>
              </a:rPr>
              <a:t>“boo”;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 </a:t>
            </a:r>
            <a:r>
              <a:rPr lang="en-US" sz="2400" b="1" dirty="0" smtClean="0">
                <a:solidFill>
                  <a:srgbClr val="7030A0"/>
                </a:solidFill>
              </a:rPr>
              <a:t>!</a:t>
            </a:r>
            <a:r>
              <a:rPr lang="en-US" sz="2400" b="1" dirty="0" err="1" smtClean="0">
                <a:solidFill>
                  <a:srgbClr val="7030A0"/>
                </a:solidFill>
              </a:rPr>
              <a:t>x.equals</a:t>
            </a:r>
            <a:r>
              <a:rPr lang="en-US" sz="2400" b="1" dirty="0" smtClean="0">
                <a:solidFill>
                  <a:srgbClr val="7030A0"/>
                </a:solidFill>
              </a:rPr>
              <a:t>(“”))		</a:t>
            </a:r>
            <a:r>
              <a:rPr lang="en-US" sz="2400" dirty="0" smtClean="0">
                <a:solidFill>
                  <a:srgbClr val="C00000"/>
                </a:solidFill>
              </a:rPr>
              <a:t>//just hit ENTER to quit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(“Enter a </a:t>
            </a:r>
            <a:r>
              <a:rPr lang="en-US" sz="2400" b="1" dirty="0" smtClean="0">
                <a:solidFill>
                  <a:srgbClr val="7030A0"/>
                </a:solidFill>
              </a:rPr>
              <a:t>name, ENTER </a:t>
            </a:r>
            <a:r>
              <a:rPr lang="en-US" sz="2400" b="1" dirty="0">
                <a:solidFill>
                  <a:srgbClr val="7030A0"/>
                </a:solidFill>
              </a:rPr>
              <a:t>to quit”);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x = </a:t>
            </a:r>
            <a:r>
              <a:rPr lang="en-US" sz="2400" b="1" dirty="0" err="1" smtClean="0">
                <a:solidFill>
                  <a:srgbClr val="7030A0"/>
                </a:solidFill>
              </a:rPr>
              <a:t>input.nextLine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smtClean="0">
                <a:solidFill>
                  <a:srgbClr val="7030A0"/>
                </a:solidFill>
              </a:rPr>
              <a:t>if(</a:t>
            </a:r>
            <a:r>
              <a:rPr lang="en-US" sz="2400" b="1" dirty="0">
                <a:solidFill>
                  <a:srgbClr val="7030A0"/>
                </a:solidFill>
              </a:rPr>
              <a:t>!</a:t>
            </a:r>
            <a:r>
              <a:rPr lang="en-US" sz="2400" b="1" dirty="0" err="1">
                <a:solidFill>
                  <a:srgbClr val="7030A0"/>
                </a:solidFill>
              </a:rPr>
              <a:t>x.equals</a:t>
            </a:r>
            <a:r>
              <a:rPr lang="en-US" sz="2400" b="1" dirty="0">
                <a:solidFill>
                  <a:srgbClr val="7030A0"/>
                </a:solidFill>
              </a:rPr>
              <a:t>(“”)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 smtClean="0">
                <a:solidFill>
                  <a:srgbClr val="7030A0"/>
                </a:solidFill>
              </a:rPr>
              <a:t>(x);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How many elements will names have?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//allow user to enter </a:t>
            </a:r>
            <a:r>
              <a:rPr lang="en-US" sz="2400" dirty="0" smtClean="0">
                <a:solidFill>
                  <a:srgbClr val="C00000"/>
                </a:solidFill>
              </a:rPr>
              <a:t>names into a list: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</a:t>
            </a:r>
            <a:r>
              <a:rPr lang="en-US" sz="2400" b="1" dirty="0">
                <a:solidFill>
                  <a:srgbClr val="7030A0"/>
                </a:solidFill>
              </a:rPr>
              <a:t>x = </a:t>
            </a:r>
            <a:r>
              <a:rPr lang="en-US" sz="2400" b="1" smtClean="0">
                <a:solidFill>
                  <a:srgbClr val="7030A0"/>
                </a:solidFill>
              </a:rPr>
              <a:t>“boo”;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 </a:t>
            </a:r>
            <a:r>
              <a:rPr lang="en-US" sz="2400" b="1" dirty="0" smtClean="0">
                <a:solidFill>
                  <a:srgbClr val="7030A0"/>
                </a:solidFill>
              </a:rPr>
              <a:t>!</a:t>
            </a:r>
            <a:r>
              <a:rPr lang="en-US" sz="2400" b="1" dirty="0" err="1" smtClean="0">
                <a:solidFill>
                  <a:srgbClr val="7030A0"/>
                </a:solidFill>
              </a:rPr>
              <a:t>x.equals</a:t>
            </a:r>
            <a:r>
              <a:rPr lang="en-US" sz="2400" b="1" dirty="0" smtClean="0">
                <a:solidFill>
                  <a:srgbClr val="7030A0"/>
                </a:solidFill>
              </a:rPr>
              <a:t>(“”))		</a:t>
            </a:r>
            <a:r>
              <a:rPr lang="en-US" sz="2400" dirty="0" smtClean="0">
                <a:solidFill>
                  <a:srgbClr val="C00000"/>
                </a:solidFill>
              </a:rPr>
              <a:t>//just hit ENTER to quit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(“Enter a </a:t>
            </a:r>
            <a:r>
              <a:rPr lang="en-US" sz="2400" b="1" dirty="0" smtClean="0">
                <a:solidFill>
                  <a:srgbClr val="7030A0"/>
                </a:solidFill>
              </a:rPr>
              <a:t>name, ENTER </a:t>
            </a:r>
            <a:r>
              <a:rPr lang="en-US" sz="2400" b="1" dirty="0">
                <a:solidFill>
                  <a:srgbClr val="7030A0"/>
                </a:solidFill>
              </a:rPr>
              <a:t>to quit”);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x = </a:t>
            </a:r>
            <a:r>
              <a:rPr lang="en-US" sz="2400" b="1" dirty="0" err="1" smtClean="0">
                <a:solidFill>
                  <a:srgbClr val="7030A0"/>
                </a:solidFill>
              </a:rPr>
              <a:t>input.nextLine</a:t>
            </a:r>
            <a:r>
              <a:rPr lang="en-US" sz="2400" b="1" dirty="0" smtClean="0">
                <a:solidFill>
                  <a:srgbClr val="7030A0"/>
                </a:solidFill>
              </a:rPr>
              <a:t>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smtClean="0">
                <a:solidFill>
                  <a:srgbClr val="7030A0"/>
                </a:solidFill>
              </a:rPr>
              <a:t>if(</a:t>
            </a:r>
            <a:r>
              <a:rPr lang="en-US" sz="2400" b="1" dirty="0">
                <a:solidFill>
                  <a:srgbClr val="7030A0"/>
                </a:solidFill>
              </a:rPr>
              <a:t>!</a:t>
            </a:r>
            <a:r>
              <a:rPr lang="en-US" sz="2400" b="1" dirty="0" err="1">
                <a:solidFill>
                  <a:srgbClr val="7030A0"/>
                </a:solidFill>
              </a:rPr>
              <a:t>x.equals</a:t>
            </a:r>
            <a:r>
              <a:rPr lang="en-US" sz="2400" b="1" dirty="0">
                <a:solidFill>
                  <a:srgbClr val="7030A0"/>
                </a:solidFill>
              </a:rPr>
              <a:t>(“”)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</a:t>
            </a:r>
            <a:r>
              <a:rPr lang="en-US" sz="2400" b="1" dirty="0" smtClean="0">
                <a:solidFill>
                  <a:srgbClr val="7030A0"/>
                </a:solidFill>
              </a:rPr>
              <a:t>    </a:t>
            </a: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 smtClean="0">
                <a:solidFill>
                  <a:srgbClr val="7030A0"/>
                </a:solidFill>
              </a:rPr>
              <a:t>(x);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How many elements will names have?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 don’t know:  it depends on the user.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26852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0917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 smtClean="0">
                <a:solidFill>
                  <a:srgbClr val="7030A0"/>
                </a:solidFill>
              </a:rPr>
              <a:t>(1, “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5762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14081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698</Words>
  <Application>Microsoft Office PowerPoint</Application>
  <PresentationFormat>On-screen Show (4:3)</PresentationFormat>
  <Paragraphs>171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ArrayList</vt:lpstr>
      <vt:lpstr>The ArrayList</vt:lpstr>
      <vt:lpstr>ArrayList implements List</vt:lpstr>
      <vt:lpstr>Array vs ArrayList Syntax</vt:lpstr>
      <vt:lpstr>Array vs ArrayList Syntax</vt:lpstr>
      <vt:lpstr>PowerPoint Presentation</vt:lpstr>
      <vt:lpstr>PowerPoint Presentation</vt:lpstr>
      <vt:lpstr>Shifting elements over</vt:lpstr>
      <vt:lpstr>Shifting elements over</vt:lpstr>
      <vt:lpstr>Shifting elements over</vt:lpstr>
      <vt:lpstr>Shifting elements over</vt:lpstr>
      <vt:lpstr>Wrapper Classes</vt:lpstr>
      <vt:lpstr>Wrapper Classes</vt:lpstr>
      <vt:lpstr>Wrapper Classes</vt:lpstr>
      <vt:lpstr>Wrapper Classes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ArrayList</dc:title>
  <dc:creator>Oberle, Doug R</dc:creator>
  <cp:lastModifiedBy>Administrator</cp:lastModifiedBy>
  <cp:revision>12</cp:revision>
  <dcterms:created xsi:type="dcterms:W3CDTF">2006-08-16T00:00:00Z</dcterms:created>
  <dcterms:modified xsi:type="dcterms:W3CDTF">2015-01-13T18:35:18Z</dcterms:modified>
</cp:coreProperties>
</file>