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8" r:id="rId13"/>
    <p:sldId id="266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fast, recursive sorting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1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Merge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takes care of the splitting of sub-arrays and when things should be merged.</a:t>
            </a:r>
          </a:p>
          <a:p>
            <a:r>
              <a:rPr lang="en-US" dirty="0" smtClean="0"/>
              <a:t>A helper method is needed to merge two sorted sub-arrays into a single sorted array.</a:t>
            </a:r>
          </a:p>
          <a:p>
            <a:r>
              <a:rPr lang="en-US" dirty="0" smtClean="0"/>
              <a:t>This requires a temporary array to use as storage space.</a:t>
            </a:r>
          </a:p>
          <a:p>
            <a:r>
              <a:rPr lang="en-US" dirty="0" smtClean="0"/>
              <a:t>Where the </a:t>
            </a:r>
            <a:r>
              <a:rPr lang="en-US" dirty="0" err="1" smtClean="0"/>
              <a:t>mergeSort</a:t>
            </a:r>
            <a:r>
              <a:rPr lang="en-US" dirty="0" smtClean="0"/>
              <a:t> excels in speed, it requires more memory than other sorts.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0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x					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03577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85725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77833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95400" y="1447800"/>
            <a:ext cx="4419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3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x					 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0920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87597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882873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2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x					 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93209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70824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263456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14478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x				 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74505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9413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333403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6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x					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90820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6488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53343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1447800"/>
            <a:ext cx="3352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3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x					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4278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2696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613495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x					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6785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75318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554977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12620" y="1400991"/>
            <a:ext cx="220218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6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x				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74948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70128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646807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3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x				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62600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83978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852101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34000" y="1400991"/>
            <a:ext cx="2209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4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array into two sub-arrays.</a:t>
            </a:r>
          </a:p>
          <a:p>
            <a:pPr lvl="1"/>
            <a:r>
              <a:rPr lang="en-US" dirty="0" smtClean="0"/>
              <a:t>Continue to break each sub-array into smaller sub-arrays until each is of size 1.</a:t>
            </a:r>
          </a:p>
          <a:p>
            <a:r>
              <a:rPr lang="en-US" dirty="0" smtClean="0"/>
              <a:t>Recursively merge each pair of sub-arrays into a single, larger sub-array with the elements in order.</a:t>
            </a:r>
          </a:p>
          <a:p>
            <a:pPr lvl="1"/>
            <a:r>
              <a:rPr lang="en-US" dirty="0" smtClean="0"/>
              <a:t>Continue to merge each sub-array into a larger array until you have a single sorted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4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x				             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88844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28095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951244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6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x				             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19811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6048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534313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7000" y="1400991"/>
            <a:ext cx="3505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8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x				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8908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71806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35791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8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x				             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05751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09453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247747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57600" y="1400991"/>
            <a:ext cx="3505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0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				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46158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77652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098303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3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				      y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Compare left[x] and right[y].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Copy the smaller of the two in temp[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the side you copied from.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Advance the index of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one sub-array runs out of elements, copy the remains of the other sub-array into temp.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41233"/>
              </p:ext>
            </p:extLst>
          </p:nvPr>
        </p:nvGraphicFramePr>
        <p:xfrm>
          <a:off x="5334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146"/>
              </p:ext>
            </p:extLst>
          </p:nvPr>
        </p:nvGraphicFramePr>
        <p:xfrm>
          <a:off x="5334000" y="9906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968649"/>
              </p:ext>
            </p:extLst>
          </p:nvPr>
        </p:nvGraphicFramePr>
        <p:xfrm>
          <a:off x="5334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44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right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3276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temp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82000" y="1447800"/>
            <a:ext cx="76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private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static void </a:t>
            </a:r>
            <a:r>
              <a:rPr lang="en-US" sz="2400" b="1" dirty="0" err="1">
                <a:solidFill>
                  <a:srgbClr val="7030A0"/>
                </a:solidFill>
              </a:rPr>
              <a:t>mergesort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low,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high)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smtClean="0">
                <a:solidFill>
                  <a:srgbClr val="7030A0"/>
                </a:solidFill>
              </a:rPr>
              <a:t>    </a:t>
            </a:r>
            <a:r>
              <a:rPr lang="en-US" sz="2400" i="1" dirty="0" smtClean="0">
                <a:solidFill>
                  <a:srgbClr val="C00000"/>
                </a:solidFill>
              </a:rPr>
              <a:t>// </a:t>
            </a:r>
            <a:r>
              <a:rPr lang="en-US" sz="2400" i="1" dirty="0">
                <a:solidFill>
                  <a:srgbClr val="C00000"/>
                </a:solidFill>
              </a:rPr>
              <a:t>check if low is smaller then high, if not then </a:t>
            </a:r>
            <a:r>
              <a:rPr lang="en-US" sz="2400" i="1" dirty="0" smtClean="0">
                <a:solidFill>
                  <a:srgbClr val="C00000"/>
                </a:solidFill>
              </a:rPr>
              <a:t>array </a:t>
            </a:r>
            <a:r>
              <a:rPr lang="en-US" sz="2400" i="1" dirty="0">
                <a:solidFill>
                  <a:srgbClr val="C00000"/>
                </a:solidFill>
              </a:rPr>
              <a:t>is </a:t>
            </a:r>
            <a:r>
              <a:rPr lang="en-US" sz="2400" i="1" dirty="0" smtClean="0">
                <a:solidFill>
                  <a:srgbClr val="C00000"/>
                </a:solidFill>
              </a:rPr>
              <a:t>sorted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if </a:t>
            </a:r>
            <a:r>
              <a:rPr lang="en-US" sz="2400" b="1" dirty="0">
                <a:solidFill>
                  <a:srgbClr val="7030A0"/>
                </a:solidFill>
              </a:rPr>
              <a:t>(low &lt; high)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{    </a:t>
            </a:r>
            <a:r>
              <a:rPr lang="en-US" sz="2400" i="1" dirty="0" smtClean="0">
                <a:solidFill>
                  <a:srgbClr val="C00000"/>
                </a:solidFill>
              </a:rPr>
              <a:t>// </a:t>
            </a:r>
            <a:r>
              <a:rPr lang="en-US" sz="2400" i="1" dirty="0">
                <a:solidFill>
                  <a:srgbClr val="C00000"/>
                </a:solidFill>
              </a:rPr>
              <a:t>Get the index of the element which is in the middle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middle = low + (high - low) / 2;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mergesort</a:t>
            </a:r>
            <a:r>
              <a:rPr lang="en-US" sz="2400" b="1" dirty="0" smtClean="0">
                <a:solidFill>
                  <a:srgbClr val="7030A0"/>
                </a:solidFill>
              </a:rPr>
              <a:t>(low</a:t>
            </a:r>
            <a:r>
              <a:rPr lang="en-US" sz="2400" b="1" dirty="0">
                <a:solidFill>
                  <a:srgbClr val="7030A0"/>
                </a:solidFill>
              </a:rPr>
              <a:t>, middle); 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        </a:t>
            </a:r>
            <a:r>
              <a:rPr lang="en-US" sz="2400" i="1" dirty="0" smtClean="0">
                <a:solidFill>
                  <a:srgbClr val="C00000"/>
                </a:solidFill>
              </a:rPr>
              <a:t>// Sort the left side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mergesort</a:t>
            </a:r>
            <a:r>
              <a:rPr lang="en-US" sz="2400" b="1" dirty="0" smtClean="0">
                <a:solidFill>
                  <a:srgbClr val="7030A0"/>
                </a:solidFill>
              </a:rPr>
              <a:t>(middle </a:t>
            </a:r>
            <a:r>
              <a:rPr lang="en-US" sz="2400" b="1" dirty="0">
                <a:solidFill>
                  <a:srgbClr val="7030A0"/>
                </a:solidFill>
              </a:rPr>
              <a:t>+ 1, high); 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</a:t>
            </a:r>
            <a:r>
              <a:rPr lang="en-US" sz="2400" i="1" dirty="0" smtClean="0">
                <a:solidFill>
                  <a:srgbClr val="C00000"/>
                </a:solidFill>
              </a:rPr>
              <a:t>// </a:t>
            </a:r>
            <a:r>
              <a:rPr lang="en-US" sz="2400" i="1" dirty="0">
                <a:solidFill>
                  <a:srgbClr val="C00000"/>
                </a:solidFill>
              </a:rPr>
              <a:t>Sort the right side </a:t>
            </a:r>
            <a:r>
              <a:rPr lang="en-US" sz="2400" i="1" dirty="0" smtClean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smtClean="0">
                <a:solidFill>
                  <a:srgbClr val="7030A0"/>
                </a:solidFill>
              </a:rPr>
              <a:t>        </a:t>
            </a:r>
            <a:r>
              <a:rPr lang="en-US" sz="2400" b="1" dirty="0" smtClean="0">
                <a:solidFill>
                  <a:srgbClr val="7030A0"/>
                </a:solidFill>
              </a:rPr>
              <a:t>merge(low</a:t>
            </a:r>
            <a:r>
              <a:rPr lang="en-US" sz="2400" b="1" dirty="0">
                <a:solidFill>
                  <a:srgbClr val="7030A0"/>
                </a:solidFill>
              </a:rPr>
              <a:t>, middle, high</a:t>
            </a:r>
            <a:r>
              <a:rPr lang="en-US" sz="2400" b="1" dirty="0" smtClean="0">
                <a:solidFill>
                  <a:srgbClr val="7030A0"/>
                </a:solidFill>
              </a:rPr>
              <a:t>);                      </a:t>
            </a:r>
            <a:r>
              <a:rPr lang="en-US" sz="2400" i="1" dirty="0" smtClean="0">
                <a:solidFill>
                  <a:srgbClr val="C00000"/>
                </a:solidFill>
              </a:rPr>
              <a:t>// </a:t>
            </a:r>
            <a:r>
              <a:rPr lang="en-US" sz="2400" i="1" dirty="0">
                <a:solidFill>
                  <a:srgbClr val="C00000"/>
                </a:solidFill>
              </a:rPr>
              <a:t>Combine </a:t>
            </a:r>
            <a:r>
              <a:rPr lang="en-US" sz="2400" i="1" dirty="0" smtClean="0">
                <a:solidFill>
                  <a:srgbClr val="C00000"/>
                </a:solidFill>
              </a:rPr>
              <a:t>them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488000"/>
              </p:ext>
            </p:extLst>
          </p:nvPr>
        </p:nvGraphicFramePr>
        <p:xfrm>
          <a:off x="457200" y="3810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39655"/>
              </p:ext>
            </p:extLst>
          </p:nvPr>
        </p:nvGraphicFramePr>
        <p:xfrm>
          <a:off x="5334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37486"/>
              </p:ext>
            </p:extLst>
          </p:nvPr>
        </p:nvGraphicFramePr>
        <p:xfrm>
          <a:off x="53340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581400" y="762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762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5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14168"/>
              </p:ext>
            </p:extLst>
          </p:nvPr>
        </p:nvGraphicFramePr>
        <p:xfrm>
          <a:off x="457200" y="3810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93433"/>
              </p:ext>
            </p:extLst>
          </p:nvPr>
        </p:nvGraphicFramePr>
        <p:xfrm>
          <a:off x="5334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07268"/>
              </p:ext>
            </p:extLst>
          </p:nvPr>
        </p:nvGraphicFramePr>
        <p:xfrm>
          <a:off x="53340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581400" y="762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762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10155"/>
              </p:ext>
            </p:extLst>
          </p:nvPr>
        </p:nvGraphicFramePr>
        <p:xfrm>
          <a:off x="5334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62547"/>
              </p:ext>
            </p:extLst>
          </p:nvPr>
        </p:nvGraphicFramePr>
        <p:xfrm>
          <a:off x="2667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69594"/>
              </p:ext>
            </p:extLst>
          </p:nvPr>
        </p:nvGraphicFramePr>
        <p:xfrm>
          <a:off x="5231674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35668"/>
              </p:ext>
            </p:extLst>
          </p:nvPr>
        </p:nvGraphicFramePr>
        <p:xfrm>
          <a:off x="7239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5240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484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7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059506"/>
              </p:ext>
            </p:extLst>
          </p:nvPr>
        </p:nvGraphicFramePr>
        <p:xfrm>
          <a:off x="457200" y="3810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43801"/>
              </p:ext>
            </p:extLst>
          </p:nvPr>
        </p:nvGraphicFramePr>
        <p:xfrm>
          <a:off x="5334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65529"/>
              </p:ext>
            </p:extLst>
          </p:nvPr>
        </p:nvGraphicFramePr>
        <p:xfrm>
          <a:off x="53340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581400" y="762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762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97178"/>
              </p:ext>
            </p:extLst>
          </p:nvPr>
        </p:nvGraphicFramePr>
        <p:xfrm>
          <a:off x="5334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21686"/>
              </p:ext>
            </p:extLst>
          </p:nvPr>
        </p:nvGraphicFramePr>
        <p:xfrm>
          <a:off x="2667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94604"/>
              </p:ext>
            </p:extLst>
          </p:nvPr>
        </p:nvGraphicFramePr>
        <p:xfrm>
          <a:off x="5231674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44596"/>
              </p:ext>
            </p:extLst>
          </p:nvPr>
        </p:nvGraphicFramePr>
        <p:xfrm>
          <a:off x="7239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5240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484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9607"/>
              </p:ext>
            </p:extLst>
          </p:nvPr>
        </p:nvGraphicFramePr>
        <p:xfrm>
          <a:off x="4572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93880"/>
              </p:ext>
            </p:extLst>
          </p:nvPr>
        </p:nvGraphicFramePr>
        <p:xfrm>
          <a:off x="14478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0757"/>
              </p:ext>
            </p:extLst>
          </p:nvPr>
        </p:nvGraphicFramePr>
        <p:xfrm>
          <a:off x="26670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32166"/>
              </p:ext>
            </p:extLst>
          </p:nvPr>
        </p:nvGraphicFramePr>
        <p:xfrm>
          <a:off x="3587931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84781"/>
              </p:ext>
            </p:extLst>
          </p:nvPr>
        </p:nvGraphicFramePr>
        <p:xfrm>
          <a:off x="50292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11561"/>
              </p:ext>
            </p:extLst>
          </p:nvPr>
        </p:nvGraphicFramePr>
        <p:xfrm>
          <a:off x="60198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77079"/>
              </p:ext>
            </p:extLst>
          </p:nvPr>
        </p:nvGraphicFramePr>
        <p:xfrm>
          <a:off x="72390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17247"/>
              </p:ext>
            </p:extLst>
          </p:nvPr>
        </p:nvGraphicFramePr>
        <p:xfrm>
          <a:off x="8159931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685800" y="2438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95600" y="2438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334000" y="244602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91400" y="244602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240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338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722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29600" y="2457994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8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377697"/>
              </p:ext>
            </p:extLst>
          </p:nvPr>
        </p:nvGraphicFramePr>
        <p:xfrm>
          <a:off x="457200" y="3810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34000"/>
              </p:ext>
            </p:extLst>
          </p:nvPr>
        </p:nvGraphicFramePr>
        <p:xfrm>
          <a:off x="5334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65112"/>
              </p:ext>
            </p:extLst>
          </p:nvPr>
        </p:nvGraphicFramePr>
        <p:xfrm>
          <a:off x="53340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581400" y="762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762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02766"/>
              </p:ext>
            </p:extLst>
          </p:nvPr>
        </p:nvGraphicFramePr>
        <p:xfrm>
          <a:off x="5334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50705"/>
              </p:ext>
            </p:extLst>
          </p:nvPr>
        </p:nvGraphicFramePr>
        <p:xfrm>
          <a:off x="2667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70388"/>
              </p:ext>
            </p:extLst>
          </p:nvPr>
        </p:nvGraphicFramePr>
        <p:xfrm>
          <a:off x="5231674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985"/>
              </p:ext>
            </p:extLst>
          </p:nvPr>
        </p:nvGraphicFramePr>
        <p:xfrm>
          <a:off x="7239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5240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484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92489"/>
              </p:ext>
            </p:extLst>
          </p:nvPr>
        </p:nvGraphicFramePr>
        <p:xfrm>
          <a:off x="4572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86949"/>
              </p:ext>
            </p:extLst>
          </p:nvPr>
        </p:nvGraphicFramePr>
        <p:xfrm>
          <a:off x="14478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30812"/>
              </p:ext>
            </p:extLst>
          </p:nvPr>
        </p:nvGraphicFramePr>
        <p:xfrm>
          <a:off x="26670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04600"/>
              </p:ext>
            </p:extLst>
          </p:nvPr>
        </p:nvGraphicFramePr>
        <p:xfrm>
          <a:off x="3587931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30563"/>
              </p:ext>
            </p:extLst>
          </p:nvPr>
        </p:nvGraphicFramePr>
        <p:xfrm>
          <a:off x="50292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55653"/>
              </p:ext>
            </p:extLst>
          </p:nvPr>
        </p:nvGraphicFramePr>
        <p:xfrm>
          <a:off x="60198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36905"/>
              </p:ext>
            </p:extLst>
          </p:nvPr>
        </p:nvGraphicFramePr>
        <p:xfrm>
          <a:off x="72390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65141"/>
              </p:ext>
            </p:extLst>
          </p:nvPr>
        </p:nvGraphicFramePr>
        <p:xfrm>
          <a:off x="8159931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685800" y="2438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95600" y="2438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334000" y="244602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91400" y="244602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240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338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722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29600" y="2457994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83124"/>
              </p:ext>
            </p:extLst>
          </p:nvPr>
        </p:nvGraphicFramePr>
        <p:xfrm>
          <a:off x="533400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93097"/>
              </p:ext>
            </p:extLst>
          </p:nvPr>
        </p:nvGraphicFramePr>
        <p:xfrm>
          <a:off x="2667000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60401"/>
              </p:ext>
            </p:extLst>
          </p:nvPr>
        </p:nvGraphicFramePr>
        <p:xfrm>
          <a:off x="5231674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83353"/>
              </p:ext>
            </p:extLst>
          </p:nvPr>
        </p:nvGraphicFramePr>
        <p:xfrm>
          <a:off x="7239000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344194" y="332994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86400" y="3329940"/>
            <a:ext cx="152400" cy="4038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024051" y="3329940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024051" y="3329940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543800" y="3309257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43800" y="3309257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38200" y="3309257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38200" y="3309257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1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607073"/>
              </p:ext>
            </p:extLst>
          </p:nvPr>
        </p:nvGraphicFramePr>
        <p:xfrm>
          <a:off x="457200" y="3810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22686"/>
              </p:ext>
            </p:extLst>
          </p:nvPr>
        </p:nvGraphicFramePr>
        <p:xfrm>
          <a:off x="5334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82736"/>
              </p:ext>
            </p:extLst>
          </p:nvPr>
        </p:nvGraphicFramePr>
        <p:xfrm>
          <a:off x="53340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581400" y="762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762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49171"/>
              </p:ext>
            </p:extLst>
          </p:nvPr>
        </p:nvGraphicFramePr>
        <p:xfrm>
          <a:off x="5334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42393"/>
              </p:ext>
            </p:extLst>
          </p:nvPr>
        </p:nvGraphicFramePr>
        <p:xfrm>
          <a:off x="2667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33331"/>
              </p:ext>
            </p:extLst>
          </p:nvPr>
        </p:nvGraphicFramePr>
        <p:xfrm>
          <a:off x="5231674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31728"/>
              </p:ext>
            </p:extLst>
          </p:nvPr>
        </p:nvGraphicFramePr>
        <p:xfrm>
          <a:off x="7239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5240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484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32817"/>
              </p:ext>
            </p:extLst>
          </p:nvPr>
        </p:nvGraphicFramePr>
        <p:xfrm>
          <a:off x="4572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50058"/>
              </p:ext>
            </p:extLst>
          </p:nvPr>
        </p:nvGraphicFramePr>
        <p:xfrm>
          <a:off x="14478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65808"/>
              </p:ext>
            </p:extLst>
          </p:nvPr>
        </p:nvGraphicFramePr>
        <p:xfrm>
          <a:off x="26670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86855"/>
              </p:ext>
            </p:extLst>
          </p:nvPr>
        </p:nvGraphicFramePr>
        <p:xfrm>
          <a:off x="3587931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10411"/>
              </p:ext>
            </p:extLst>
          </p:nvPr>
        </p:nvGraphicFramePr>
        <p:xfrm>
          <a:off x="50292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55522"/>
              </p:ext>
            </p:extLst>
          </p:nvPr>
        </p:nvGraphicFramePr>
        <p:xfrm>
          <a:off x="60198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94757"/>
              </p:ext>
            </p:extLst>
          </p:nvPr>
        </p:nvGraphicFramePr>
        <p:xfrm>
          <a:off x="72390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00034"/>
              </p:ext>
            </p:extLst>
          </p:nvPr>
        </p:nvGraphicFramePr>
        <p:xfrm>
          <a:off x="8159931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685800" y="2438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95600" y="2438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334000" y="244602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91400" y="244602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240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338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722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29600" y="2457994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98180"/>
              </p:ext>
            </p:extLst>
          </p:nvPr>
        </p:nvGraphicFramePr>
        <p:xfrm>
          <a:off x="533400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97671"/>
              </p:ext>
            </p:extLst>
          </p:nvPr>
        </p:nvGraphicFramePr>
        <p:xfrm>
          <a:off x="2667000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92385"/>
              </p:ext>
            </p:extLst>
          </p:nvPr>
        </p:nvGraphicFramePr>
        <p:xfrm>
          <a:off x="5231674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91298"/>
              </p:ext>
            </p:extLst>
          </p:nvPr>
        </p:nvGraphicFramePr>
        <p:xfrm>
          <a:off x="7239000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344194" y="332994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86400" y="3329940"/>
            <a:ext cx="152400" cy="4038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024051" y="3329940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024051" y="3329940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543800" y="3309257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43800" y="3309257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38200" y="3286397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38200" y="3286397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41568"/>
              </p:ext>
            </p:extLst>
          </p:nvPr>
        </p:nvGraphicFramePr>
        <p:xfrm>
          <a:off x="457200" y="45720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6509"/>
              </p:ext>
            </p:extLst>
          </p:nvPr>
        </p:nvGraphicFramePr>
        <p:xfrm>
          <a:off x="5257800" y="45720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838200" y="4038600"/>
            <a:ext cx="220980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90600" y="4030436"/>
            <a:ext cx="838200" cy="5415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590800" y="4038600"/>
            <a:ext cx="123444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13411" y="4028803"/>
            <a:ext cx="1805940" cy="5431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638800" y="4028803"/>
            <a:ext cx="114300" cy="5431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553200" y="4027714"/>
            <a:ext cx="1066800" cy="54428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413863" y="4038600"/>
            <a:ext cx="977537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229600" y="4038600"/>
            <a:ext cx="22860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0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13909"/>
              </p:ext>
            </p:extLst>
          </p:nvPr>
        </p:nvGraphicFramePr>
        <p:xfrm>
          <a:off x="457200" y="3810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52460"/>
              </p:ext>
            </p:extLst>
          </p:nvPr>
        </p:nvGraphicFramePr>
        <p:xfrm>
          <a:off x="5334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04184"/>
              </p:ext>
            </p:extLst>
          </p:nvPr>
        </p:nvGraphicFramePr>
        <p:xfrm>
          <a:off x="5334000" y="12192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581400" y="762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762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89618"/>
              </p:ext>
            </p:extLst>
          </p:nvPr>
        </p:nvGraphicFramePr>
        <p:xfrm>
          <a:off x="5334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99672"/>
              </p:ext>
            </p:extLst>
          </p:nvPr>
        </p:nvGraphicFramePr>
        <p:xfrm>
          <a:off x="2667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91675"/>
              </p:ext>
            </p:extLst>
          </p:nvPr>
        </p:nvGraphicFramePr>
        <p:xfrm>
          <a:off x="5231674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67149"/>
              </p:ext>
            </p:extLst>
          </p:nvPr>
        </p:nvGraphicFramePr>
        <p:xfrm>
          <a:off x="7239000" y="21336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5240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48400" y="1600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1600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23915"/>
              </p:ext>
            </p:extLst>
          </p:nvPr>
        </p:nvGraphicFramePr>
        <p:xfrm>
          <a:off x="4572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36448"/>
              </p:ext>
            </p:extLst>
          </p:nvPr>
        </p:nvGraphicFramePr>
        <p:xfrm>
          <a:off x="14478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67495"/>
              </p:ext>
            </p:extLst>
          </p:nvPr>
        </p:nvGraphicFramePr>
        <p:xfrm>
          <a:off x="26670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40862"/>
              </p:ext>
            </p:extLst>
          </p:nvPr>
        </p:nvGraphicFramePr>
        <p:xfrm>
          <a:off x="3587931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3068"/>
              </p:ext>
            </p:extLst>
          </p:nvPr>
        </p:nvGraphicFramePr>
        <p:xfrm>
          <a:off x="50292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95766"/>
              </p:ext>
            </p:extLst>
          </p:nvPr>
        </p:nvGraphicFramePr>
        <p:xfrm>
          <a:off x="60198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6223"/>
              </p:ext>
            </p:extLst>
          </p:nvPr>
        </p:nvGraphicFramePr>
        <p:xfrm>
          <a:off x="7239000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26782"/>
              </p:ext>
            </p:extLst>
          </p:nvPr>
        </p:nvGraphicFramePr>
        <p:xfrm>
          <a:off x="8159931" y="2971800"/>
          <a:ext cx="76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685800" y="2438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95600" y="2438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334000" y="244602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91400" y="244602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240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338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72200" y="244602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29600" y="2457994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8920"/>
              </p:ext>
            </p:extLst>
          </p:nvPr>
        </p:nvGraphicFramePr>
        <p:xfrm>
          <a:off x="533400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736"/>
              </p:ext>
            </p:extLst>
          </p:nvPr>
        </p:nvGraphicFramePr>
        <p:xfrm>
          <a:off x="2667000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35453"/>
              </p:ext>
            </p:extLst>
          </p:nvPr>
        </p:nvGraphicFramePr>
        <p:xfrm>
          <a:off x="5231674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75091"/>
              </p:ext>
            </p:extLst>
          </p:nvPr>
        </p:nvGraphicFramePr>
        <p:xfrm>
          <a:off x="7239000" y="373380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344194" y="332994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86400" y="3329940"/>
            <a:ext cx="152400" cy="4038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024051" y="3329940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024051" y="3329940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543800" y="3309257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43800" y="3309257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38200" y="3286397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38200" y="3286397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21915"/>
              </p:ext>
            </p:extLst>
          </p:nvPr>
        </p:nvGraphicFramePr>
        <p:xfrm>
          <a:off x="457200" y="45720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27728"/>
              </p:ext>
            </p:extLst>
          </p:nvPr>
        </p:nvGraphicFramePr>
        <p:xfrm>
          <a:off x="5257800" y="4572000"/>
          <a:ext cx="3429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838200" y="4038600"/>
            <a:ext cx="220980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90600" y="4030436"/>
            <a:ext cx="838200" cy="5415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590800" y="4038600"/>
            <a:ext cx="123444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13411" y="4028803"/>
            <a:ext cx="1805940" cy="5431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638800" y="4028803"/>
            <a:ext cx="114300" cy="5431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553200" y="4027714"/>
            <a:ext cx="1066800" cy="54428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413863" y="4038600"/>
            <a:ext cx="977537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229600" y="4038600"/>
            <a:ext cx="22860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944081"/>
              </p:ext>
            </p:extLst>
          </p:nvPr>
        </p:nvGraphicFramePr>
        <p:xfrm>
          <a:off x="481149" y="541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1066800" y="4876800"/>
            <a:ext cx="4610100" cy="5431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81743" y="4878433"/>
            <a:ext cx="1251857" cy="5415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048000" y="4878433"/>
            <a:ext cx="3579223" cy="5415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752600" y="4878433"/>
            <a:ext cx="2438400" cy="5415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105400" y="4878433"/>
            <a:ext cx="2380162" cy="5415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667000" y="4878433"/>
            <a:ext cx="3581400" cy="5415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85754" y="4878433"/>
            <a:ext cx="3581400" cy="5415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115300" y="4876800"/>
            <a:ext cx="22860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4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745</Words>
  <Application>Microsoft Office PowerPoint</Application>
  <PresentationFormat>On-screen Show (4:3)</PresentationFormat>
  <Paragraphs>678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Merge Sort</vt:lpstr>
      <vt:lpstr>The 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Merge Helper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Oberle, Doug R</dc:creator>
  <cp:lastModifiedBy>Administrator</cp:lastModifiedBy>
  <cp:revision>8</cp:revision>
  <dcterms:created xsi:type="dcterms:W3CDTF">2006-08-16T00:00:00Z</dcterms:created>
  <dcterms:modified xsi:type="dcterms:W3CDTF">2015-02-19T12:16:20Z</dcterms:modified>
</cp:coreProperties>
</file>